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22" r:id="rId3"/>
    <p:sldId id="324" r:id="rId4"/>
    <p:sldId id="329" r:id="rId5"/>
    <p:sldId id="312" r:id="rId6"/>
    <p:sldId id="259" r:id="rId7"/>
    <p:sldId id="260" r:id="rId8"/>
    <p:sldId id="332" r:id="rId9"/>
    <p:sldId id="279" r:id="rId10"/>
    <p:sldId id="323" r:id="rId11"/>
    <p:sldId id="331" r:id="rId12"/>
    <p:sldId id="327" r:id="rId13"/>
    <p:sldId id="321" r:id="rId14"/>
    <p:sldId id="265" r:id="rId15"/>
    <p:sldId id="276" r:id="rId16"/>
    <p:sldId id="268" r:id="rId17"/>
    <p:sldId id="269" r:id="rId18"/>
    <p:sldId id="280" r:id="rId19"/>
    <p:sldId id="272" r:id="rId20"/>
    <p:sldId id="326" r:id="rId21"/>
    <p:sldId id="278" r:id="rId22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YEwGpL0chbtWNaWTl0zIQ==" hashData="RraW+qbqwL+BTjgcAL2ZRpvvbDXlbfSUmeV3HgW0QpwcHm2rZjivP2VFwbyXKGDVKaQsl5wLXc2gGsE0yWFmd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292929"/>
    <a:srgbClr val="F2F2F2"/>
    <a:srgbClr val="FFFF66"/>
    <a:srgbClr val="FFCC0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93" autoAdjust="0"/>
    <p:restoredTop sz="73063" autoAdjust="0"/>
  </p:normalViewPr>
  <p:slideViewPr>
    <p:cSldViewPr snapToGrid="0">
      <p:cViewPr varScale="1">
        <p:scale>
          <a:sx n="53" d="100"/>
          <a:sy n="53" d="100"/>
        </p:scale>
        <p:origin x="1038" y="7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93CC4210-1D2E-4524-80D8-BE6154EE5E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5EE1590-A6A0-46C4-8667-38480BE5AF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CD93A-FDC2-446E-98C1-1014A27497A0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DD79AC6-E9E4-4F9F-8618-6B303E6F13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DAA16E-A834-4286-8305-1081132DFC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68F6-9601-4AD4-9854-367BC813CC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198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64A87-EE39-48E2-8BAC-47F2F3D723C5}" type="datetimeFigureOut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DF6D7-8EE5-438A-BCBB-E8C71FF4A1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803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636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708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7719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370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7853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049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非熟練者で試験施工　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標準偏差　</a:t>
            </a:r>
            <a:r>
              <a:rPr kumimoji="1" lang="en-US" altLang="ja-JP" dirty="0"/>
              <a:t>4.23</a:t>
            </a:r>
            <a:r>
              <a:rPr kumimoji="1" lang="ja-JP" altLang="en-US" dirty="0"/>
              <a:t>　</a:t>
            </a:r>
            <a:r>
              <a:rPr kumimoji="1" lang="en-US" altLang="ja-JP" dirty="0"/>
              <a:t>4.44</a:t>
            </a:r>
            <a:r>
              <a:rPr kumimoji="1" lang="ja-JP" altLang="en-US" dirty="0"/>
              <a:t>　技量の影響　差異がない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当初懸念していた　技量による影響を解消　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850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453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5468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503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666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9147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91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674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4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29BC4-BBF6-4AFB-93D0-B005763F3BA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6473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108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85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49525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DF6D7-8EE5-438A-BCBB-E8C71FF4A15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299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962E8B-9D0E-4D63-9E5F-C5ED46D09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FB52D23-C948-4FA0-98B6-17040EBCD8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C550F-04AA-4E7C-9507-116291FD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FB0C-74DF-4C5F-9DE5-452E213A0872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53290CB-75EE-4E11-90D8-285C1153E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AA71EE-23C7-4E4A-9FD4-382F2F74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537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EEB0B0-EE77-4947-A601-92D11EAE6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6444E9-56E3-4F4A-80E8-56076992E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ECA57C-3313-4141-8EC3-B294B5AF1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B0478-88A6-418D-B596-ABFAD44AB029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BE2CA2-43FE-459C-A031-D8D0FE9E8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4473EC-78A1-401C-9A26-00F2522F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84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0052545-656E-4E5F-A1B0-2062DEAD0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3AA685D-F080-482D-8447-AC54A6217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689D2D-022A-42C0-A3C2-8B34AA2A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914C-3501-4C61-BD80-AEA32FFE761F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3B4991-F169-44C6-9B69-2E1600222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725F7-C61D-4FAC-AC9C-0210D432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84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5E11BA-AEA3-4F5B-9B93-BB2C38175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211BE-E606-4AFA-83BB-CBCBDBAAE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70224E-D151-43BE-B9AB-1D435EA5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1F6EC-7F8F-4CCB-A167-08AFE13AFD36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33A07-B471-4FE7-A627-1112EDB3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8D17BD-3EF2-42BF-B6EF-59772E0B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25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1582D6-D03A-4374-BB7B-F50467A5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AAB30A8-F104-4866-990F-BE3653009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C8C9D-FA2A-491D-971B-488D6AD9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2317-AEF9-44A4-B6F4-093919FDBBC3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DA57FD7-140E-4038-8AA5-250E80DD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4EC47F-65D3-434B-B8F3-9DC0298E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20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C4E12C-24F5-4FA2-8E48-E02667C18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C66B71-1077-405E-937A-D6CB09955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614A22-7642-4E27-A5F7-8E6E9BD6A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E2897D-0746-41B1-97E9-7EBA4909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B9C88-257D-4233-82F5-A18BBE239ACC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1ABCAE-03BA-42A2-B255-78F5AF41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E68C005-BDAA-43D9-B56F-49473BCF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824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34490B-8007-47CF-A8AF-2EB267E9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1012675-8497-4C26-AF07-0FC5FE44A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E2557CF-6A99-404B-A14D-8979078F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382343B-F10F-462B-A98E-BA1335F6A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21021BC-2D3B-458C-8105-880128D7FB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1DE7E44-7384-4E46-BC11-F3FD18786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BA61-38A1-4B88-BEAA-2AC89E05F8D6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8A8ED7F-86BD-413E-9BDF-3844BBCF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665DFC3-9DD3-4AB8-A7D7-DEEE9BB5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8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D04A47E-A430-4502-B8F1-602517CA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B57F8C-3A92-4254-8B9B-004A7387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27385-8468-4A27-B6EE-5B62EE431323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6BE55B-121C-4EEA-9FA5-F6AD4DB2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6C584BD-C81A-4140-8636-AD4A762E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65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8E8D6BA-6502-44D6-8E91-2299B787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D05D-B924-42AE-BB70-77A47B521594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EF7BDA0-035E-4212-A38A-F157EBD23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D7DF94-8C67-41F0-988E-B3B2B6C8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11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220ECC-3864-4B5D-B9A3-15722D6AD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52CF43-D182-4329-B800-A34CAC5D2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3F8234-072B-4962-89BE-6D39C153D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A97573B-7E2B-4FAF-BD73-99E1F3AC5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0D75-29CD-4D41-97CF-ACA6D1153C11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97CD0B-1C0A-49C1-BE1E-B0821912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577A3A6-E4FF-4919-AD61-669F47BC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942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00B795-4070-46F4-B673-C7D25821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A869AD4-4F03-42A8-AF45-1B21E2F15D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95E97D-2B49-4815-9229-D60085AA6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99A70-00AF-4A11-BECB-B5351E47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E75F-6406-4E5A-9F01-CFA2FE89004E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513C59-8F07-4DD6-A047-A719079E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B31D22-673A-40BC-8966-968F1316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99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4C923E-9EA9-4C97-A3FE-3F4B0BC2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68DBB9-5DDC-4235-A1FA-99B9F980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ED2F1D-B696-4BC9-BFD6-61CDAA4D3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4FA76-802D-4EF2-BAB6-3375DA465F7E}" type="datetime1">
              <a:rPr kumimoji="1" lang="ja-JP" altLang="en-US" smtClean="0"/>
              <a:t>2021/5/19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F92472-045C-403C-94FA-25FEAF192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066C77F-74C2-4B73-8590-D01AA16C2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031D1-FD36-43D3-B471-9D7C51D312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396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87487"/>
            <a:ext cx="12192000" cy="2094444"/>
          </a:xfrm>
        </p:spPr>
        <p:txBody>
          <a:bodyPr anchor="t" anchorCtr="0">
            <a:normAutofit/>
          </a:bodyPr>
          <a:lstStyle/>
          <a:p>
            <a:pPr algn="l"/>
            <a:r>
              <a:rPr lang="ja-JP" altLang="en-US" sz="4000" dirty="0"/>
              <a:t>　　　　</a:t>
            </a:r>
            <a:r>
              <a:rPr lang="en-US" altLang="ja-JP" sz="4000" dirty="0"/>
              <a:t>MC</a:t>
            </a:r>
            <a:r>
              <a:rPr lang="ja-JP" altLang="en-US" sz="4000" dirty="0"/>
              <a:t>グレーダ施工における　　　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ja-JP" altLang="en-US" sz="4000" dirty="0"/>
              <a:t>　　　　　　　　スリップ回避装置の開発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endParaRPr kumimoji="1" lang="ja-JP" altLang="en-US" sz="4000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D628B4C-0EE8-44B9-AB81-9E8D7087442D}"/>
              </a:ext>
            </a:extLst>
          </p:cNvPr>
          <p:cNvSpPr/>
          <p:nvPr/>
        </p:nvSpPr>
        <p:spPr>
          <a:xfrm>
            <a:off x="1" y="6254751"/>
            <a:ext cx="12192000" cy="60325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1"/>
            <a:tileRect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1198B5C6-9D94-446A-B438-76DCD008F46E}"/>
              </a:ext>
            </a:extLst>
          </p:cNvPr>
          <p:cNvGrpSpPr/>
          <p:nvPr/>
        </p:nvGrpSpPr>
        <p:grpSpPr>
          <a:xfrm>
            <a:off x="6930915" y="5272043"/>
            <a:ext cx="1966687" cy="966597"/>
            <a:chOff x="1967484" y="3302512"/>
            <a:chExt cx="1600200" cy="786472"/>
          </a:xfrm>
        </p:grpSpPr>
        <p:sp>
          <p:nvSpPr>
            <p:cNvPr id="7" name="二等辺三角形 6">
              <a:extLst>
                <a:ext uri="{FF2B5EF4-FFF2-40B4-BE49-F238E27FC236}">
                  <a16:creationId xmlns:a16="http://schemas.microsoft.com/office/drawing/2014/main" id="{46715B94-A724-43BB-ACCE-15333BBB0362}"/>
                </a:ext>
              </a:extLst>
            </p:cNvPr>
            <p:cNvSpPr/>
            <p:nvPr/>
          </p:nvSpPr>
          <p:spPr>
            <a:xfrm rot="16200000">
              <a:off x="2708279" y="3695850"/>
              <a:ext cx="70985" cy="142875"/>
            </a:xfrm>
            <a:prstGeom prst="triangle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2332707B-E762-4352-8F27-6BF2143BD7EE}"/>
                </a:ext>
              </a:extLst>
            </p:cNvPr>
            <p:cNvSpPr/>
            <p:nvPr/>
          </p:nvSpPr>
          <p:spPr>
            <a:xfrm>
              <a:off x="2653284" y="3660358"/>
              <a:ext cx="171450" cy="104775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AutoShape 1613">
              <a:extLst>
                <a:ext uri="{FF2B5EF4-FFF2-40B4-BE49-F238E27FC236}">
                  <a16:creationId xmlns:a16="http://schemas.microsoft.com/office/drawing/2014/main" id="{51804CCE-E5B3-45F1-A5CA-EC24B8C83C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24734" y="3641309"/>
              <a:ext cx="685800" cy="295275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AutoShape 1614">
              <a:extLst>
                <a:ext uri="{FF2B5EF4-FFF2-40B4-BE49-F238E27FC236}">
                  <a16:creationId xmlns:a16="http://schemas.microsoft.com/office/drawing/2014/main" id="{AD145DD9-FE65-4A2C-8B52-80B1C6956F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129534" y="3841334"/>
              <a:ext cx="247650" cy="247650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AutoShape 1615">
              <a:extLst>
                <a:ext uri="{FF2B5EF4-FFF2-40B4-BE49-F238E27FC236}">
                  <a16:creationId xmlns:a16="http://schemas.microsoft.com/office/drawing/2014/main" id="{BA2BC9B9-D508-49E4-900E-A1BF821B305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24734" y="3841334"/>
              <a:ext cx="247650" cy="247650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Rectangle 1616">
              <a:extLst>
                <a:ext uri="{FF2B5EF4-FFF2-40B4-BE49-F238E27FC236}">
                  <a16:creationId xmlns:a16="http://schemas.microsoft.com/office/drawing/2014/main" id="{A203D6AC-491A-4875-AA40-0FA53AC2FB9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129409" y="3850859"/>
              <a:ext cx="466725" cy="476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Rectangle 1618">
              <a:extLst>
                <a:ext uri="{FF2B5EF4-FFF2-40B4-BE49-F238E27FC236}">
                  <a16:creationId xmlns:a16="http://schemas.microsoft.com/office/drawing/2014/main" id="{A84E5628-C307-4490-8A38-A7DB7B6DE0C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53284" y="3660359"/>
              <a:ext cx="114300" cy="476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Rectangle 1620">
              <a:extLst>
                <a:ext uri="{FF2B5EF4-FFF2-40B4-BE49-F238E27FC236}">
                  <a16:creationId xmlns:a16="http://schemas.microsoft.com/office/drawing/2014/main" id="{73CF4B30-D21B-4363-8E39-DE96098C31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53384" y="3698459"/>
              <a:ext cx="38100" cy="1143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Rectangle 1621">
              <a:extLst>
                <a:ext uri="{FF2B5EF4-FFF2-40B4-BE49-F238E27FC236}">
                  <a16:creationId xmlns:a16="http://schemas.microsoft.com/office/drawing/2014/main" id="{E9560706-BF14-48F8-9F85-D2B680DD1E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96059" y="3688934"/>
              <a:ext cx="657225" cy="857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Rectangle 1622">
              <a:extLst>
                <a:ext uri="{FF2B5EF4-FFF2-40B4-BE49-F238E27FC236}">
                  <a16:creationId xmlns:a16="http://schemas.microsoft.com/office/drawing/2014/main" id="{9B8C75F8-BD0A-474A-A893-F800AD407CA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67484" y="3660359"/>
              <a:ext cx="28575" cy="1905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AutoShape 1623">
              <a:extLst>
                <a:ext uri="{FF2B5EF4-FFF2-40B4-BE49-F238E27FC236}">
                  <a16:creationId xmlns:a16="http://schemas.microsoft.com/office/drawing/2014/main" id="{0976174A-5A80-4686-9ECD-B0B44068E8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005584" y="3650834"/>
              <a:ext cx="647700" cy="38100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AutoShape 1625">
              <a:extLst>
                <a:ext uri="{FF2B5EF4-FFF2-40B4-BE49-F238E27FC236}">
                  <a16:creationId xmlns:a16="http://schemas.microsoft.com/office/drawing/2014/main" id="{B1723277-089C-4118-8971-62D2B23FC4E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96059" y="3765134"/>
              <a:ext cx="95250" cy="104775"/>
            </a:xfrm>
            <a:prstGeom prst="roundRect">
              <a:avLst>
                <a:gd name="adj" fmla="val 16667"/>
              </a:avLst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AutoShape 1626">
              <a:extLst>
                <a:ext uri="{FF2B5EF4-FFF2-40B4-BE49-F238E27FC236}">
                  <a16:creationId xmlns:a16="http://schemas.microsoft.com/office/drawing/2014/main" id="{9D916731-2A58-4DD1-9EFA-F745D73847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977009" y="3841334"/>
              <a:ext cx="247650" cy="247650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627">
              <a:extLst>
                <a:ext uri="{FF2B5EF4-FFF2-40B4-BE49-F238E27FC236}">
                  <a16:creationId xmlns:a16="http://schemas.microsoft.com/office/drawing/2014/main" id="{A47AC027-2B52-4668-81A6-A05DCF4EE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4" y="3765134"/>
              <a:ext cx="171450" cy="57150"/>
            </a:xfrm>
            <a:custGeom>
              <a:avLst/>
              <a:gdLst>
                <a:gd name="T0" fmla="*/ 0 w 16"/>
                <a:gd name="T1" fmla="*/ 0 h 6"/>
                <a:gd name="T2" fmla="*/ 7 w 16"/>
                <a:gd name="T3" fmla="*/ 2 h 6"/>
                <a:gd name="T4" fmla="*/ 17 w 16"/>
                <a:gd name="T5" fmla="*/ 5 h 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" h="6">
                  <a:moveTo>
                    <a:pt x="0" y="0"/>
                  </a:moveTo>
                  <a:cubicBezTo>
                    <a:pt x="2" y="0"/>
                    <a:pt x="4" y="1"/>
                    <a:pt x="7" y="2"/>
                  </a:cubicBezTo>
                  <a:cubicBezTo>
                    <a:pt x="10" y="3"/>
                    <a:pt x="13" y="4"/>
                    <a:pt x="16" y="6"/>
                  </a:cubicBezTo>
                </a:path>
              </a:pathLst>
            </a:custGeom>
            <a:noFill/>
            <a:ln w="9525" cap="flat" cmpd="sng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Rectangle 1631">
              <a:extLst>
                <a:ext uri="{FF2B5EF4-FFF2-40B4-BE49-F238E27FC236}">
                  <a16:creationId xmlns:a16="http://schemas.microsoft.com/office/drawing/2014/main" id="{9DDE6E4D-3EDA-418C-8B35-11DF8B5824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500884" y="3555584"/>
              <a:ext cx="38100" cy="32385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1645">
              <a:extLst>
                <a:ext uri="{FF2B5EF4-FFF2-40B4-BE49-F238E27FC236}">
                  <a16:creationId xmlns:a16="http://schemas.microsoft.com/office/drawing/2014/main" id="{5E30D69C-3DF0-4C63-8262-95D93D3693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1009" y="3622259"/>
              <a:ext cx="47625" cy="476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Line 1646">
              <a:extLst>
                <a:ext uri="{FF2B5EF4-FFF2-40B4-BE49-F238E27FC236}">
                  <a16:creationId xmlns:a16="http://schemas.microsoft.com/office/drawing/2014/main" id="{DCEC4806-07CC-4A1C-9758-81759B3B4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9584" y="3612734"/>
              <a:ext cx="38100" cy="476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Line 1648">
              <a:extLst>
                <a:ext uri="{FF2B5EF4-FFF2-40B4-BE49-F238E27FC236}">
                  <a16:creationId xmlns:a16="http://schemas.microsoft.com/office/drawing/2014/main" id="{B020BBCD-318E-4F5E-8342-CDC2B7B143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684" y="3669884"/>
              <a:ext cx="0" cy="2857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Line 1649">
              <a:extLst>
                <a:ext uri="{FF2B5EF4-FFF2-40B4-BE49-F238E27FC236}">
                  <a16:creationId xmlns:a16="http://schemas.microsoft.com/office/drawing/2014/main" id="{031EFB7A-8AA0-468E-895E-9B648BDC4B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7109" y="3946109"/>
              <a:ext cx="28575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Line 1650">
              <a:extLst>
                <a:ext uri="{FF2B5EF4-FFF2-40B4-BE49-F238E27FC236}">
                  <a16:creationId xmlns:a16="http://schemas.microsoft.com/office/drawing/2014/main" id="{4DE7CD94-DCFC-4FEA-94DA-5637C58FAE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7109" y="3879434"/>
              <a:ext cx="28575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Line 1651">
              <a:extLst>
                <a:ext uri="{FF2B5EF4-FFF2-40B4-BE49-F238E27FC236}">
                  <a16:creationId xmlns:a16="http://schemas.microsoft.com/office/drawing/2014/main" id="{C106B0CA-A81A-4DA8-801A-BEB854D727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77109" y="3822284"/>
              <a:ext cx="47625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Rectangle 1694">
              <a:extLst>
                <a:ext uri="{FF2B5EF4-FFF2-40B4-BE49-F238E27FC236}">
                  <a16:creationId xmlns:a16="http://schemas.microsoft.com/office/drawing/2014/main" id="{247B2D3C-D27D-4D85-8706-85AF729B5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8034" y="3898484"/>
              <a:ext cx="38100" cy="857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AutoShape 1695">
              <a:extLst>
                <a:ext uri="{FF2B5EF4-FFF2-40B4-BE49-F238E27FC236}">
                  <a16:creationId xmlns:a16="http://schemas.microsoft.com/office/drawing/2014/main" id="{BDA10116-E66F-435C-9775-642DD4AE3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434209" y="3955634"/>
              <a:ext cx="142875" cy="95250"/>
            </a:xfrm>
            <a:custGeom>
              <a:avLst/>
              <a:gdLst>
                <a:gd name="T0" fmla="*/ 8 w 21600"/>
                <a:gd name="T1" fmla="*/ 0 h 21600"/>
                <a:gd name="T2" fmla="*/ 2 w 21600"/>
                <a:gd name="T3" fmla="*/ 5 h 21600"/>
                <a:gd name="T4" fmla="*/ 8 w 21600"/>
                <a:gd name="T5" fmla="*/ 3 h 21600"/>
                <a:gd name="T6" fmla="*/ 13 w 21600"/>
                <a:gd name="T7" fmla="*/ 5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86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lnTo>
                    <a:pt x="5400" y="10800"/>
                  </a:lnTo>
                  <a:close/>
                </a:path>
              </a:pathLst>
            </a:cu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Line 1696">
              <a:extLst>
                <a:ext uri="{FF2B5EF4-FFF2-40B4-BE49-F238E27FC236}">
                  <a16:creationId xmlns:a16="http://schemas.microsoft.com/office/drawing/2014/main" id="{5CD6BEB1-F040-4B84-854B-54845B0FB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1809" y="3936584"/>
              <a:ext cx="47625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Rectangle 1702">
              <a:extLst>
                <a:ext uri="{FF2B5EF4-FFF2-40B4-BE49-F238E27FC236}">
                  <a16:creationId xmlns:a16="http://schemas.microsoft.com/office/drawing/2014/main" id="{FBD2A0D2-03F8-4399-A8A7-43B5FB6489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809" y="3917534"/>
              <a:ext cx="66675" cy="4762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Rectangle 1703">
              <a:extLst>
                <a:ext uri="{FF2B5EF4-FFF2-40B4-BE49-F238E27FC236}">
                  <a16:creationId xmlns:a16="http://schemas.microsoft.com/office/drawing/2014/main" id="{F7DD3275-1064-4A46-97F8-1710B6D5B7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2081">
              <a:off x="2167509" y="3869909"/>
              <a:ext cx="171450" cy="285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Rectangle 1705">
              <a:extLst>
                <a:ext uri="{FF2B5EF4-FFF2-40B4-BE49-F238E27FC236}">
                  <a16:creationId xmlns:a16="http://schemas.microsoft.com/office/drawing/2014/main" id="{08C9EC4E-4CC9-4754-A4BA-60E8D89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409" y="3641309"/>
              <a:ext cx="219075" cy="1524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Rectangle 1706">
              <a:extLst>
                <a:ext uri="{FF2B5EF4-FFF2-40B4-BE49-F238E27FC236}">
                  <a16:creationId xmlns:a16="http://schemas.microsoft.com/office/drawing/2014/main" id="{39A84BBD-8AA0-4C27-8DCE-60F56F1521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824734" y="3565109"/>
              <a:ext cx="66675" cy="2286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Rectangle 1707">
              <a:extLst>
                <a:ext uri="{FF2B5EF4-FFF2-40B4-BE49-F238E27FC236}">
                  <a16:creationId xmlns:a16="http://schemas.microsoft.com/office/drawing/2014/main" id="{C23BB159-7C99-4F5E-BA5E-B9980E030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734" y="3765134"/>
              <a:ext cx="285750" cy="285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Rectangle 1708">
              <a:extLst>
                <a:ext uri="{FF2B5EF4-FFF2-40B4-BE49-F238E27FC236}">
                  <a16:creationId xmlns:a16="http://schemas.microsoft.com/office/drawing/2014/main" id="{90406260-33C7-48A0-8A16-07E37DBBC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184" y="3498434"/>
              <a:ext cx="28575" cy="1428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Rectangle 1709">
              <a:extLst>
                <a:ext uri="{FF2B5EF4-FFF2-40B4-BE49-F238E27FC236}">
                  <a16:creationId xmlns:a16="http://schemas.microsoft.com/office/drawing/2014/main" id="{0B5C1989-C401-40CA-8970-CB1D1CD0B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7184" y="3479384"/>
              <a:ext cx="76200" cy="28575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Rectangle 1710">
              <a:extLst>
                <a:ext uri="{FF2B5EF4-FFF2-40B4-BE49-F238E27FC236}">
                  <a16:creationId xmlns:a16="http://schemas.microsoft.com/office/drawing/2014/main" id="{892A8DFD-E2A7-411F-8A3E-3AFF3722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4284" y="3622259"/>
              <a:ext cx="76200" cy="38100"/>
            </a:xfrm>
            <a:prstGeom prst="rect">
              <a:avLst/>
            </a:prstGeom>
            <a:solidFill>
              <a:srgbClr val="FF3300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Rectangle 1711">
              <a:extLst>
                <a:ext uri="{FF2B5EF4-FFF2-40B4-BE49-F238E27FC236}">
                  <a16:creationId xmlns:a16="http://schemas.microsoft.com/office/drawing/2014/main" id="{F8781382-BDF2-4E56-93F5-3D594AE94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0484" y="3536534"/>
              <a:ext cx="28575" cy="8572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Line 1712">
              <a:extLst>
                <a:ext uri="{FF2B5EF4-FFF2-40B4-BE49-F238E27FC236}">
                  <a16:creationId xmlns:a16="http://schemas.microsoft.com/office/drawing/2014/main" id="{A659D6B0-27D4-4020-9978-7B241F877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6184" y="3641309"/>
              <a:ext cx="0" cy="12382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Line 1713">
              <a:extLst>
                <a:ext uri="{FF2B5EF4-FFF2-40B4-BE49-F238E27FC236}">
                  <a16:creationId xmlns:a16="http://schemas.microsoft.com/office/drawing/2014/main" id="{71E2138E-788C-4346-B73D-45007F15F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8059" y="3660359"/>
              <a:ext cx="66675" cy="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Line 1714">
              <a:extLst>
                <a:ext uri="{FF2B5EF4-FFF2-40B4-BE49-F238E27FC236}">
                  <a16:creationId xmlns:a16="http://schemas.microsoft.com/office/drawing/2014/main" id="{9D81F2BA-8E17-4BCF-98AD-B8AE4BD757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684" y="3498434"/>
              <a:ext cx="0" cy="66675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Line 1715">
              <a:extLst>
                <a:ext uri="{FF2B5EF4-FFF2-40B4-BE49-F238E27FC236}">
                  <a16:creationId xmlns:a16="http://schemas.microsoft.com/office/drawing/2014/main" id="{42239409-70CA-4D0C-94F6-F6F4B8C98C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5684" y="3527009"/>
              <a:ext cx="28575" cy="3810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Line 1716">
              <a:extLst>
                <a:ext uri="{FF2B5EF4-FFF2-40B4-BE49-F238E27FC236}">
                  <a16:creationId xmlns:a16="http://schemas.microsoft.com/office/drawing/2014/main" id="{F7184081-E34C-4533-AB59-CA33BB5C6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24634" y="3565109"/>
              <a:ext cx="0" cy="571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1717">
              <a:extLst>
                <a:ext uri="{FF2B5EF4-FFF2-40B4-BE49-F238E27FC236}">
                  <a16:creationId xmlns:a16="http://schemas.microsoft.com/office/drawing/2014/main" id="{5D1C37CF-A5CD-44B8-B53B-42879343B2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4634" y="3593684"/>
              <a:ext cx="57150" cy="57150"/>
            </a:xfrm>
            <a:prstGeom prst="line">
              <a:avLst/>
            </a:prstGeom>
            <a:noFill/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2BDB3657-5E60-4807-9787-D357B23CDD85}"/>
                </a:ext>
              </a:extLst>
            </p:cNvPr>
            <p:cNvSpPr/>
            <p:nvPr/>
          </p:nvSpPr>
          <p:spPr>
            <a:xfrm>
              <a:off x="2829497" y="3306126"/>
              <a:ext cx="290512" cy="324992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52">
              <a:extLst>
                <a:ext uri="{FF2B5EF4-FFF2-40B4-BE49-F238E27FC236}">
                  <a16:creationId xmlns:a16="http://schemas.microsoft.com/office/drawing/2014/main" id="{A4613757-D1C9-4E21-B53C-D1D8DED58433}"/>
                </a:ext>
              </a:extLst>
            </p:cNvPr>
            <p:cNvSpPr/>
            <p:nvPr/>
          </p:nvSpPr>
          <p:spPr>
            <a:xfrm>
              <a:off x="2887876" y="3902599"/>
              <a:ext cx="135160" cy="135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53">
              <a:extLst>
                <a:ext uri="{FF2B5EF4-FFF2-40B4-BE49-F238E27FC236}">
                  <a16:creationId xmlns:a16="http://schemas.microsoft.com/office/drawing/2014/main" id="{6EC3AC14-82DF-4B55-97E4-870EE2E76B27}"/>
                </a:ext>
              </a:extLst>
            </p:cNvPr>
            <p:cNvSpPr/>
            <p:nvPr/>
          </p:nvSpPr>
          <p:spPr>
            <a:xfrm>
              <a:off x="3191979" y="3898484"/>
              <a:ext cx="135160" cy="135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9" name="円/楕円 54">
              <a:extLst>
                <a:ext uri="{FF2B5EF4-FFF2-40B4-BE49-F238E27FC236}">
                  <a16:creationId xmlns:a16="http://schemas.microsoft.com/office/drawing/2014/main" id="{C309055D-6DDC-41CF-97CB-5D6297BB460E}"/>
                </a:ext>
              </a:extLst>
            </p:cNvPr>
            <p:cNvSpPr/>
            <p:nvPr/>
          </p:nvSpPr>
          <p:spPr>
            <a:xfrm>
              <a:off x="2039288" y="3905216"/>
              <a:ext cx="135160" cy="13516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13A0C0A4-A46D-4A74-9A38-E9ADA3F90733}"/>
                </a:ext>
              </a:extLst>
            </p:cNvPr>
            <p:cNvSpPr/>
            <p:nvPr/>
          </p:nvSpPr>
          <p:spPr>
            <a:xfrm>
              <a:off x="2858071" y="3338513"/>
              <a:ext cx="85391" cy="274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333815A7-9CCB-4D08-A932-9A6DF5819572}"/>
                </a:ext>
              </a:extLst>
            </p:cNvPr>
            <p:cNvSpPr/>
            <p:nvPr/>
          </p:nvSpPr>
          <p:spPr>
            <a:xfrm>
              <a:off x="2967609" y="3338512"/>
              <a:ext cx="123254" cy="27422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8C84AE59-1CBC-4376-8F6B-C9B0258AAAF2}"/>
                </a:ext>
              </a:extLst>
            </p:cNvPr>
            <p:cNvCxnSpPr>
              <a:stCxn id="31" idx="2"/>
            </p:cNvCxnSpPr>
            <p:nvPr/>
          </p:nvCxnSpPr>
          <p:spPr>
            <a:xfrm>
              <a:off x="2315147" y="3965159"/>
              <a:ext cx="9524" cy="19955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FFA93BAD-AB1D-4157-BB42-DB88E58C81ED}"/>
                </a:ext>
              </a:extLst>
            </p:cNvPr>
            <p:cNvCxnSpPr/>
            <p:nvPr/>
          </p:nvCxnSpPr>
          <p:spPr>
            <a:xfrm flipH="1">
              <a:off x="2305621" y="3978248"/>
              <a:ext cx="19050" cy="79124"/>
            </a:xfrm>
            <a:prstGeom prst="line">
              <a:avLst/>
            </a:prstGeom>
            <a:ln w="28575">
              <a:solidFill>
                <a:srgbClr val="FF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C96A390-5373-4063-A66B-00BCC71B55F8}"/>
                </a:ext>
              </a:extLst>
            </p:cNvPr>
            <p:cNvCxnSpPr/>
            <p:nvPr/>
          </p:nvCxnSpPr>
          <p:spPr>
            <a:xfrm flipV="1">
              <a:off x="2496106" y="3339460"/>
              <a:ext cx="4784" cy="6257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825A4E79-3DDE-400F-9241-F31CEC8E4E75}"/>
                </a:ext>
              </a:extLst>
            </p:cNvPr>
            <p:cNvGrpSpPr/>
            <p:nvPr/>
          </p:nvGrpSpPr>
          <p:grpSpPr>
            <a:xfrm>
              <a:off x="2479821" y="3302512"/>
              <a:ext cx="42093" cy="36000"/>
              <a:chOff x="2535272" y="3180300"/>
              <a:chExt cx="42093" cy="36000"/>
            </a:xfrm>
          </p:grpSpPr>
          <p:sp>
            <p:nvSpPr>
              <p:cNvPr id="56" name="二等辺三角形 55">
                <a:extLst>
                  <a:ext uri="{FF2B5EF4-FFF2-40B4-BE49-F238E27FC236}">
                    <a16:creationId xmlns:a16="http://schemas.microsoft.com/office/drawing/2014/main" id="{20CA6F37-5D69-498C-89B5-F90E5E8C9D6E}"/>
                  </a:ext>
                </a:extLst>
              </p:cNvPr>
              <p:cNvSpPr/>
              <p:nvPr/>
            </p:nvSpPr>
            <p:spPr>
              <a:xfrm rot="16200000" flipH="1">
                <a:off x="2541365" y="3180300"/>
                <a:ext cx="36000" cy="36000"/>
              </a:xfrm>
              <a:prstGeom prst="triangl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二等辺三角形 56">
                <a:extLst>
                  <a:ext uri="{FF2B5EF4-FFF2-40B4-BE49-F238E27FC236}">
                    <a16:creationId xmlns:a16="http://schemas.microsoft.com/office/drawing/2014/main" id="{B87EFE25-D28D-427B-AFB8-C8462068E92B}"/>
                  </a:ext>
                </a:extLst>
              </p:cNvPr>
              <p:cNvSpPr/>
              <p:nvPr/>
            </p:nvSpPr>
            <p:spPr>
              <a:xfrm rot="5400000">
                <a:off x="2535272" y="3180300"/>
                <a:ext cx="36000" cy="36000"/>
              </a:xfrm>
              <a:prstGeom prst="triangle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3AC66CBF-C064-4F74-BEFC-972A00F62451}"/>
                  </a:ext>
                </a:extLst>
              </p:cNvPr>
              <p:cNvCxnSpPr>
                <a:stCxn id="57" idx="2"/>
                <a:endCxn id="56" idx="2"/>
              </p:cNvCxnSpPr>
              <p:nvPr/>
            </p:nvCxnSpPr>
            <p:spPr>
              <a:xfrm>
                <a:off x="2535272" y="3180300"/>
                <a:ext cx="420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2C42254E-FC67-494E-9270-9ABD8CC50414}"/>
                  </a:ext>
                </a:extLst>
              </p:cNvPr>
              <p:cNvCxnSpPr/>
              <p:nvPr/>
            </p:nvCxnSpPr>
            <p:spPr>
              <a:xfrm>
                <a:off x="2535272" y="3216300"/>
                <a:ext cx="3971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93">
            <a:extLst>
              <a:ext uri="{FF2B5EF4-FFF2-40B4-BE49-F238E27FC236}">
                <a16:creationId xmlns:a16="http://schemas.microsoft.com/office/drawing/2014/main" id="{3965373C-9DC2-437D-A523-156712B8E1B5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613295" y="5341714"/>
            <a:ext cx="1252591" cy="889690"/>
            <a:chOff x="287" y="22"/>
            <a:chExt cx="107" cy="76"/>
          </a:xfrm>
        </p:grpSpPr>
        <p:sp>
          <p:nvSpPr>
            <p:cNvPr id="63" name="Rectangle 94">
              <a:extLst>
                <a:ext uri="{FF2B5EF4-FFF2-40B4-BE49-F238E27FC236}">
                  <a16:creationId xmlns:a16="http://schemas.microsoft.com/office/drawing/2014/main" id="{7FD2AAA2-6803-42FA-8B84-5DBF726C3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" y="46"/>
              <a:ext cx="8" cy="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64" name="Group 95">
              <a:extLst>
                <a:ext uri="{FF2B5EF4-FFF2-40B4-BE49-F238E27FC236}">
                  <a16:creationId xmlns:a16="http://schemas.microsoft.com/office/drawing/2014/main" id="{6FA2EF7E-D363-43B2-9BDA-17C783126D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7" y="22"/>
              <a:ext cx="107" cy="76"/>
              <a:chOff x="287" y="22"/>
              <a:chExt cx="107" cy="76"/>
            </a:xfrm>
          </p:grpSpPr>
          <p:sp>
            <p:nvSpPr>
              <p:cNvPr id="65" name="Line 96">
                <a:extLst>
                  <a:ext uri="{FF2B5EF4-FFF2-40B4-BE49-F238E27FC236}">
                    <a16:creationId xmlns:a16="http://schemas.microsoft.com/office/drawing/2014/main" id="{39FE3355-0117-4118-8389-ABEAFBF55A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" y="41"/>
                <a:ext cx="0" cy="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97">
                <a:extLst>
                  <a:ext uri="{FF2B5EF4-FFF2-40B4-BE49-F238E27FC236}">
                    <a16:creationId xmlns:a16="http://schemas.microsoft.com/office/drawing/2014/main" id="{D1C8E98E-D409-4D11-BD2C-1A609D5A25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9" y="40"/>
                <a:ext cx="5" cy="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grpSp>
            <p:nvGrpSpPr>
              <p:cNvPr id="67" name="Group 98">
                <a:extLst>
                  <a:ext uri="{FF2B5EF4-FFF2-40B4-BE49-F238E27FC236}">
                    <a16:creationId xmlns:a16="http://schemas.microsoft.com/office/drawing/2014/main" id="{553C771E-9B57-4608-BA36-E807A9744B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7" y="22"/>
                <a:ext cx="107" cy="76"/>
                <a:chOff x="287" y="22"/>
                <a:chExt cx="107" cy="76"/>
              </a:xfrm>
            </p:grpSpPr>
            <p:sp>
              <p:nvSpPr>
                <p:cNvPr id="68" name="Line 99">
                  <a:extLst>
                    <a:ext uri="{FF2B5EF4-FFF2-40B4-BE49-F238E27FC236}">
                      <a16:creationId xmlns:a16="http://schemas.microsoft.com/office/drawing/2014/main" id="{6048C122-0D4A-46F7-8E9F-20C8BFE47E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0" y="71"/>
                  <a:ext cx="7" cy="1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grpSp>
              <p:nvGrpSpPr>
                <p:cNvPr id="69" name="Group 100">
                  <a:extLst>
                    <a:ext uri="{FF2B5EF4-FFF2-40B4-BE49-F238E27FC236}">
                      <a16:creationId xmlns:a16="http://schemas.microsoft.com/office/drawing/2014/main" id="{E76F65A9-F6DB-400B-9B75-5C27ECAFBC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7" y="22"/>
                  <a:ext cx="107" cy="76"/>
                  <a:chOff x="287" y="22"/>
                  <a:chExt cx="107" cy="76"/>
                </a:xfrm>
              </p:grpSpPr>
              <p:sp>
                <p:nvSpPr>
                  <p:cNvPr id="70" name="Line 101">
                    <a:extLst>
                      <a:ext uri="{FF2B5EF4-FFF2-40B4-BE49-F238E27FC236}">
                        <a16:creationId xmlns:a16="http://schemas.microsoft.com/office/drawing/2014/main" id="{1FAD460A-3525-41F0-AD52-7E0D8BE6E0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0" y="71"/>
                    <a:ext cx="8" cy="1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sp>
                <p:nvSpPr>
                  <p:cNvPr id="71" name="Rectangle 102">
                    <a:extLst>
                      <a:ext uri="{FF2B5EF4-FFF2-40B4-BE49-F238E27FC236}">
                        <a16:creationId xmlns:a16="http://schemas.microsoft.com/office/drawing/2014/main" id="{29F786B4-B733-4086-AE93-4F5B221DFD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7" y="85"/>
                    <a:ext cx="33" cy="3"/>
                  </a:xfrm>
                  <a:prstGeom prst="rect">
                    <a:avLst/>
                  </a:prstGeom>
                  <a:solidFill>
                    <a:srgbClr val="FF33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ja-JP" altLang="en-US"/>
                  </a:p>
                </p:txBody>
              </p:sp>
              <p:grpSp>
                <p:nvGrpSpPr>
                  <p:cNvPr id="72" name="Group 103">
                    <a:extLst>
                      <a:ext uri="{FF2B5EF4-FFF2-40B4-BE49-F238E27FC236}">
                        <a16:creationId xmlns:a16="http://schemas.microsoft.com/office/drawing/2014/main" id="{CD9607FA-A45B-4A35-8391-B339F64539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0" y="22"/>
                    <a:ext cx="104" cy="76"/>
                    <a:chOff x="290" y="22"/>
                    <a:chExt cx="104" cy="76"/>
                  </a:xfrm>
                </p:grpSpPr>
                <p:sp>
                  <p:nvSpPr>
                    <p:cNvPr id="73" name="Rectangle 104">
                      <a:extLst>
                        <a:ext uri="{FF2B5EF4-FFF2-40B4-BE49-F238E27FC236}">
                          <a16:creationId xmlns:a16="http://schemas.microsoft.com/office/drawing/2014/main" id="{3370B830-9909-4064-8AC6-DC269B2E12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V="1">
                      <a:off x="290" y="56"/>
                      <a:ext cx="100" cy="15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4" name="AutoShape 105">
                      <a:extLst>
                        <a:ext uri="{FF2B5EF4-FFF2-40B4-BE49-F238E27FC236}">
                          <a16:creationId xmlns:a16="http://schemas.microsoft.com/office/drawing/2014/main" id="{1D6AD5AF-66EF-4163-97F1-D10D05A052E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7" y="71"/>
                      <a:ext cx="56" cy="18"/>
                    </a:xfrm>
                    <a:custGeom>
                      <a:avLst/>
                      <a:gdLst>
                        <a:gd name="G0" fmla="+- 5014 0 0"/>
                        <a:gd name="G1" fmla="+- 21600 0 5014"/>
                        <a:gd name="G2" fmla="*/ 5014 1 2"/>
                        <a:gd name="G3" fmla="+- 21600 0 G2"/>
                        <a:gd name="G4" fmla="+/ 5014 21600 2"/>
                        <a:gd name="G5" fmla="+/ G1 0 2"/>
                        <a:gd name="G6" fmla="*/ 21600 21600 5014"/>
                        <a:gd name="G7" fmla="*/ G6 1 2"/>
                        <a:gd name="G8" fmla="+- 21600 0 G7"/>
                        <a:gd name="G9" fmla="*/ 21600 1 2"/>
                        <a:gd name="G10" fmla="+- 5014 0 G9"/>
                        <a:gd name="G11" fmla="?: G10 G8 0"/>
                        <a:gd name="G12" fmla="?: G10 G7 21600"/>
                        <a:gd name="T0" fmla="*/ 19093 w 21600"/>
                        <a:gd name="T1" fmla="*/ 10800 h 21600"/>
                        <a:gd name="T2" fmla="*/ 10800 w 21600"/>
                        <a:gd name="T3" fmla="*/ 21600 h 21600"/>
                        <a:gd name="T4" fmla="*/ 2507 w 21600"/>
                        <a:gd name="T5" fmla="*/ 10800 h 21600"/>
                        <a:gd name="T6" fmla="*/ 10800 w 21600"/>
                        <a:gd name="T7" fmla="*/ 0 h 21600"/>
                        <a:gd name="T8" fmla="*/ 4307 w 21600"/>
                        <a:gd name="T9" fmla="*/ 4307 h 21600"/>
                        <a:gd name="T10" fmla="*/ 17293 w 21600"/>
                        <a:gd name="T11" fmla="*/ 17293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T8" t="T9" r="T10" b="T11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014" y="21600"/>
                          </a:lnTo>
                          <a:lnTo>
                            <a:pt x="16586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5" name="AutoShape 106">
                      <a:extLst>
                        <a:ext uri="{FF2B5EF4-FFF2-40B4-BE49-F238E27FC236}">
                          <a16:creationId xmlns:a16="http://schemas.microsoft.com/office/drawing/2014/main" id="{CBF7DF47-97A2-4180-9151-5B9F58FB45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" y="71"/>
                      <a:ext cx="18" cy="18"/>
                    </a:xfrm>
                    <a:prstGeom prst="parallelogram">
                      <a:avLst>
                        <a:gd name="adj" fmla="val 25000"/>
                      </a:avLst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6" name="AutoShape 107">
                      <a:extLst>
                        <a:ext uri="{FF2B5EF4-FFF2-40B4-BE49-F238E27FC236}">
                          <a16:creationId xmlns:a16="http://schemas.microsoft.com/office/drawing/2014/main" id="{9BC05110-CAFE-416B-940D-6F888B88D3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6" y="73"/>
                      <a:ext cx="25" cy="2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7" name="AutoShape 108">
                      <a:extLst>
                        <a:ext uri="{FF2B5EF4-FFF2-40B4-BE49-F238E27FC236}">
                          <a16:creationId xmlns:a16="http://schemas.microsoft.com/office/drawing/2014/main" id="{DE0E98D9-5E52-4A10-BA25-2F1DBBDBD7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1" y="73"/>
                      <a:ext cx="25" cy="25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8" name="AutoShape 109">
                      <a:extLst>
                        <a:ext uri="{FF2B5EF4-FFF2-40B4-BE49-F238E27FC236}">
                          <a16:creationId xmlns:a16="http://schemas.microsoft.com/office/drawing/2014/main" id="{30DD32E5-CCC3-4ECC-AB1E-DFF78ABE3EE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316" y="44"/>
                      <a:ext cx="30" cy="12"/>
                    </a:xfrm>
                    <a:prstGeom prst="flowChartManualInpu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79" name="AutoShape 110">
                      <a:extLst>
                        <a:ext uri="{FF2B5EF4-FFF2-40B4-BE49-F238E27FC236}">
                          <a16:creationId xmlns:a16="http://schemas.microsoft.com/office/drawing/2014/main" id="{0D0DCE72-5C5D-430D-A8F1-49543FDDDB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1" y="43"/>
                      <a:ext cx="9" cy="13"/>
                    </a:xfrm>
                    <a:prstGeom prst="parallelogram">
                      <a:avLst>
                        <a:gd name="adj" fmla="val 33333"/>
                      </a:avLst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0" name="Line 111">
                      <a:extLst>
                        <a:ext uri="{FF2B5EF4-FFF2-40B4-BE49-F238E27FC236}">
                          <a16:creationId xmlns:a16="http://schemas.microsoft.com/office/drawing/2014/main" id="{B032DA47-89D9-4EBF-A1C5-28F20127B7B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5" y="24"/>
                      <a:ext cx="0" cy="1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1" name="Rectangle 112">
                      <a:extLst>
                        <a:ext uri="{FF2B5EF4-FFF2-40B4-BE49-F238E27FC236}">
                          <a16:creationId xmlns:a16="http://schemas.microsoft.com/office/drawing/2014/main" id="{312034D3-6742-4AB0-A5C7-044242F767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" y="22"/>
                      <a:ext cx="32" cy="3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2" name="Rectangle 113">
                      <a:extLst>
                        <a:ext uri="{FF2B5EF4-FFF2-40B4-BE49-F238E27FC236}">
                          <a16:creationId xmlns:a16="http://schemas.microsoft.com/office/drawing/2014/main" id="{91863202-52D3-4070-AC22-E38B6CAEAC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" y="47"/>
                      <a:ext cx="8" cy="9"/>
                    </a:xfrm>
                    <a:prstGeom prst="rect">
                      <a:avLst/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3" name="AutoShape 114">
                      <a:extLst>
                        <a:ext uri="{FF2B5EF4-FFF2-40B4-BE49-F238E27FC236}">
                          <a16:creationId xmlns:a16="http://schemas.microsoft.com/office/drawing/2014/main" id="{50BB105D-6F0F-4801-9149-60D9F9734D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" y="38"/>
                      <a:ext cx="12" cy="17"/>
                    </a:xfrm>
                    <a:prstGeom prst="parallelogram">
                      <a:avLst>
                        <a:gd name="adj" fmla="val 56250"/>
                      </a:avLst>
                    </a:prstGeom>
                    <a:solidFill>
                      <a:srgbClr val="FF33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4" name="Line 115">
                      <a:extLst>
                        <a:ext uri="{FF2B5EF4-FFF2-40B4-BE49-F238E27FC236}">
                          <a16:creationId xmlns:a16="http://schemas.microsoft.com/office/drawing/2014/main" id="{066153E1-C122-4757-8818-474D9A0413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9" y="43"/>
                      <a:ext cx="0" cy="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5" name="Line 116">
                      <a:extLst>
                        <a:ext uri="{FF2B5EF4-FFF2-40B4-BE49-F238E27FC236}">
                          <a16:creationId xmlns:a16="http://schemas.microsoft.com/office/drawing/2014/main" id="{A3C59022-8240-4134-995D-FAB161ACA1F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" y="45"/>
                      <a:ext cx="2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  <p:sp>
                  <p:nvSpPr>
                    <p:cNvPr id="86" name="Line 117">
                      <a:extLst>
                        <a:ext uri="{FF2B5EF4-FFF2-40B4-BE49-F238E27FC236}">
                          <a16:creationId xmlns:a16="http://schemas.microsoft.com/office/drawing/2014/main" id="{83FB5E90-3F53-419E-A176-C4D836C95DA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91" y="41"/>
                      <a:ext cx="3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ja-JP" altLang="en-US"/>
                    </a:p>
                  </p:txBody>
                </p:sp>
              </p:grpSp>
            </p:grpSp>
          </p:grpSp>
        </p:grpSp>
      </p:grpSp>
      <p:grpSp>
        <p:nvGrpSpPr>
          <p:cNvPr id="87" name="Group 3">
            <a:extLst>
              <a:ext uri="{FF2B5EF4-FFF2-40B4-BE49-F238E27FC236}">
                <a16:creationId xmlns:a16="http://schemas.microsoft.com/office/drawing/2014/main" id="{A105D3F5-01E7-49FF-B0FA-B8ECFCB6623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65934" y="4372242"/>
            <a:ext cx="1105716" cy="921923"/>
            <a:chOff x="7281" y="8460"/>
            <a:chExt cx="2520" cy="2520"/>
          </a:xfrm>
        </p:grpSpPr>
        <p:sp>
          <p:nvSpPr>
            <p:cNvPr id="88" name="Oval 4">
              <a:extLst>
                <a:ext uri="{FF2B5EF4-FFF2-40B4-BE49-F238E27FC236}">
                  <a16:creationId xmlns:a16="http://schemas.microsoft.com/office/drawing/2014/main" id="{CCD94B91-0620-4AC2-8E56-A40AFFD6F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1" y="8460"/>
              <a:ext cx="540" cy="360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9" name="Group 5">
              <a:extLst>
                <a:ext uri="{FF2B5EF4-FFF2-40B4-BE49-F238E27FC236}">
                  <a16:creationId xmlns:a16="http://schemas.microsoft.com/office/drawing/2014/main" id="{1C3EC9BC-2158-4B8F-8775-1C2E75D84B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81" y="8565"/>
              <a:ext cx="2520" cy="2415"/>
              <a:chOff x="7281" y="8565"/>
              <a:chExt cx="2520" cy="2415"/>
            </a:xfrm>
          </p:grpSpPr>
          <p:sp>
            <p:nvSpPr>
              <p:cNvPr id="90" name="Line 6">
                <a:extLst>
                  <a:ext uri="{FF2B5EF4-FFF2-40B4-BE49-F238E27FC236}">
                    <a16:creationId xmlns:a16="http://schemas.microsoft.com/office/drawing/2014/main" id="{3DA1E640-61E9-450B-9974-FCE7C2395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81" y="10980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1" name="Oval 7">
                <a:extLst>
                  <a:ext uri="{FF2B5EF4-FFF2-40B4-BE49-F238E27FC236}">
                    <a16:creationId xmlns:a16="http://schemas.microsoft.com/office/drawing/2014/main" id="{BDD45ADA-9B96-4DD5-B889-1E72C6732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6" y="8565"/>
                <a:ext cx="36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2" name="Rectangle 8">
                <a:extLst>
                  <a:ext uri="{FF2B5EF4-FFF2-40B4-BE49-F238E27FC236}">
                    <a16:creationId xmlns:a16="http://schemas.microsoft.com/office/drawing/2014/main" id="{CFD01D6F-6060-4650-9153-7311D780C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1" y="8640"/>
                <a:ext cx="540" cy="7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3" name="Rectangle 9">
                <a:extLst>
                  <a:ext uri="{FF2B5EF4-FFF2-40B4-BE49-F238E27FC236}">
                    <a16:creationId xmlns:a16="http://schemas.microsoft.com/office/drawing/2014/main" id="{7380D432-97C6-4E0A-B61E-D5CD06EA5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1" y="8819"/>
                <a:ext cx="180" cy="36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4" name="AutoShape 10">
                <a:extLst>
                  <a:ext uri="{FF2B5EF4-FFF2-40B4-BE49-F238E27FC236}">
                    <a16:creationId xmlns:a16="http://schemas.microsoft.com/office/drawing/2014/main" id="{B514FF22-2A6F-4D22-BD9E-2A68E2244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8181" y="8820"/>
                <a:ext cx="540" cy="720"/>
              </a:xfrm>
              <a:custGeom>
                <a:avLst/>
                <a:gdLst>
                  <a:gd name="G0" fmla="+- 4500 0 0"/>
                  <a:gd name="G1" fmla="+- 21600 0 4500"/>
                  <a:gd name="G2" fmla="*/ 4500 1 2"/>
                  <a:gd name="G3" fmla="+- 21600 0 G2"/>
                  <a:gd name="G4" fmla="+/ 4500 21600 2"/>
                  <a:gd name="G5" fmla="+/ G1 0 2"/>
                  <a:gd name="G6" fmla="*/ 21600 21600 4500"/>
                  <a:gd name="G7" fmla="*/ G6 1 2"/>
                  <a:gd name="G8" fmla="+- 21600 0 G7"/>
                  <a:gd name="G9" fmla="*/ 21600 1 2"/>
                  <a:gd name="G10" fmla="+- 4500 0 G9"/>
                  <a:gd name="G11" fmla="?: G10 G8 0"/>
                  <a:gd name="G12" fmla="?: G10 G7 21600"/>
                  <a:gd name="T0" fmla="*/ 19350 w 21600"/>
                  <a:gd name="T1" fmla="*/ 10800 h 21600"/>
                  <a:gd name="T2" fmla="*/ 10800 w 21600"/>
                  <a:gd name="T3" fmla="*/ 21600 h 21600"/>
                  <a:gd name="T4" fmla="*/ 2250 w 21600"/>
                  <a:gd name="T5" fmla="*/ 10800 h 21600"/>
                  <a:gd name="T6" fmla="*/ 10800 w 21600"/>
                  <a:gd name="T7" fmla="*/ 0 h 21600"/>
                  <a:gd name="T8" fmla="*/ 4050 w 21600"/>
                  <a:gd name="T9" fmla="*/ 4050 h 21600"/>
                  <a:gd name="T10" fmla="*/ 17550 w 21600"/>
                  <a:gd name="T11" fmla="*/ 1755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4500" y="21600"/>
                    </a:lnTo>
                    <a:lnTo>
                      <a:pt x="171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5" name="Rectangle 11">
                <a:extLst>
                  <a:ext uri="{FF2B5EF4-FFF2-40B4-BE49-F238E27FC236}">
                    <a16:creationId xmlns:a16="http://schemas.microsoft.com/office/drawing/2014/main" id="{A88589BD-6D7D-4099-819E-EE3AE7094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1" y="9540"/>
                <a:ext cx="720" cy="18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6" name="AutoShape 12">
                <a:extLst>
                  <a:ext uri="{FF2B5EF4-FFF2-40B4-BE49-F238E27FC236}">
                    <a16:creationId xmlns:a16="http://schemas.microsoft.com/office/drawing/2014/main" id="{8AA2417C-0AD9-478A-B8C9-D7EE00304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41" y="9719"/>
                <a:ext cx="540" cy="1261"/>
              </a:xfrm>
              <a:prstGeom prst="parallelogram">
                <a:avLst>
                  <a:gd name="adj" fmla="val 8277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7" name="Rectangle 13">
                <a:extLst>
                  <a:ext uri="{FF2B5EF4-FFF2-40B4-BE49-F238E27FC236}">
                    <a16:creationId xmlns:a16="http://schemas.microsoft.com/office/drawing/2014/main" id="{A3748990-F76A-4F33-8AE8-2BA897E73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6" y="9720"/>
                <a:ext cx="90" cy="126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sp>
            <p:nvSpPr>
              <p:cNvPr id="98" name="AutoShape 14">
                <a:extLst>
                  <a:ext uri="{FF2B5EF4-FFF2-40B4-BE49-F238E27FC236}">
                    <a16:creationId xmlns:a16="http://schemas.microsoft.com/office/drawing/2014/main" id="{411ABDB7-D9D9-49C3-A2D5-CC88981E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721" y="9720"/>
                <a:ext cx="540" cy="1260"/>
              </a:xfrm>
              <a:prstGeom prst="parallelogram">
                <a:avLst>
                  <a:gd name="adj" fmla="val 82778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2FF6AE2C-9EC1-4AF7-996A-7332AAF9358D}"/>
              </a:ext>
            </a:extLst>
          </p:cNvPr>
          <p:cNvCxnSpPr>
            <a:stCxn id="92" idx="1"/>
            <a:endCxn id="56" idx="0"/>
          </p:cNvCxnSpPr>
          <p:nvPr/>
        </p:nvCxnSpPr>
        <p:spPr>
          <a:xfrm>
            <a:off x="1376751" y="4569797"/>
            <a:ext cx="6191327" cy="724369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スライド番号プレースホルダー 99">
            <a:extLst>
              <a:ext uri="{FF2B5EF4-FFF2-40B4-BE49-F238E27FC236}">
                <a16:creationId xmlns:a16="http://schemas.microsoft.com/office/drawing/2014/main" id="{670E3533-538A-4556-A839-E3496889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1" name="タイトル 1">
            <a:extLst>
              <a:ext uri="{FF2B5EF4-FFF2-40B4-BE49-F238E27FC236}">
                <a16:creationId xmlns:a16="http://schemas.microsoft.com/office/drawing/2014/main" id="{E3E49E36-9D8C-413F-9957-B4F6769C09CC}"/>
              </a:ext>
            </a:extLst>
          </p:cNvPr>
          <p:cNvSpPr txBox="1">
            <a:spLocks/>
          </p:cNvSpPr>
          <p:nvPr/>
        </p:nvSpPr>
        <p:spPr>
          <a:xfrm>
            <a:off x="-5964" y="2758831"/>
            <a:ext cx="11700677" cy="17735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/>
              <a:t>　　　　　　　　大成ロテック株式会社　〇森　康行</a:t>
            </a:r>
            <a:endParaRPr lang="ja-JP" altLang="en-US" sz="44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490F2E6-00FB-4B3C-9E9B-10C8EDB9B5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8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B29BD5B0-0181-4A6A-8CE3-2A3C2E3B83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2" t="12484" r="20843" b="13036"/>
          <a:stretch/>
        </p:blipFill>
        <p:spPr>
          <a:xfrm>
            <a:off x="566678" y="1647581"/>
            <a:ext cx="5977013" cy="4502481"/>
          </a:xfrm>
          <a:prstGeom prst="rect">
            <a:avLst/>
          </a:prstGeom>
          <a:noFill/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988054DB-D641-49BE-BEDC-899D9E8562BD}"/>
              </a:ext>
            </a:extLst>
          </p:cNvPr>
          <p:cNvSpPr txBox="1">
            <a:spLocks/>
          </p:cNvSpPr>
          <p:nvPr/>
        </p:nvSpPr>
        <p:spPr>
          <a:xfrm>
            <a:off x="7058448" y="1584929"/>
            <a:ext cx="4935726" cy="1825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開発コンセプト</a:t>
            </a:r>
            <a:endParaRPr lang="en-US" altLang="ja-JP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n-US" altLang="ja-JP" sz="11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ja-JP" altLang="en-US" sz="3200" dirty="0"/>
              <a:t>①作業効率の向上</a:t>
            </a:r>
            <a:endParaRPr lang="en-US" altLang="ja-JP" sz="3200" dirty="0"/>
          </a:p>
          <a:p>
            <a:pPr algn="l"/>
            <a:r>
              <a:rPr lang="ja-JP" altLang="en-US" sz="3200" dirty="0"/>
              <a:t>②品質、施工精度の向上</a:t>
            </a:r>
            <a:endParaRPr lang="en-US" altLang="ja-JP" sz="3200" dirty="0"/>
          </a:p>
          <a:p>
            <a:pPr algn="l"/>
            <a:r>
              <a:rPr lang="ja-JP" altLang="en-US" sz="3200" dirty="0"/>
              <a:t>③システムの簡素化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0A1A926-F245-448B-B891-5F2FA7BA363A}"/>
              </a:ext>
            </a:extLst>
          </p:cNvPr>
          <p:cNvGrpSpPr/>
          <p:nvPr/>
        </p:nvGrpSpPr>
        <p:grpSpPr>
          <a:xfrm>
            <a:off x="512738" y="4210050"/>
            <a:ext cx="5574793" cy="2404991"/>
            <a:chOff x="512738" y="4210050"/>
            <a:chExt cx="5574793" cy="2404991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B46B7AA9-9D71-4F52-9EB1-3C70ACAA47D5}"/>
                </a:ext>
              </a:extLst>
            </p:cNvPr>
            <p:cNvSpPr/>
            <p:nvPr/>
          </p:nvSpPr>
          <p:spPr>
            <a:xfrm>
              <a:off x="512738" y="4210050"/>
              <a:ext cx="5574793" cy="2358485"/>
            </a:xfrm>
            <a:prstGeom prst="roundRect">
              <a:avLst/>
            </a:prstGeom>
            <a:solidFill>
              <a:srgbClr val="FF0000">
                <a:alpha val="30000"/>
              </a:srgbClr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タイトル 1">
              <a:extLst>
                <a:ext uri="{FF2B5EF4-FFF2-40B4-BE49-F238E27FC236}">
                  <a16:creationId xmlns:a16="http://schemas.microsoft.com/office/drawing/2014/main" id="{F7D0D61A-9014-4EF8-AF50-817FE48F029A}"/>
                </a:ext>
              </a:extLst>
            </p:cNvPr>
            <p:cNvSpPr txBox="1">
              <a:spLocks/>
            </p:cNvSpPr>
            <p:nvPr/>
          </p:nvSpPr>
          <p:spPr>
            <a:xfrm>
              <a:off x="3300134" y="5983353"/>
              <a:ext cx="2431854" cy="631688"/>
            </a:xfrm>
            <a:prstGeom prst="rect">
              <a:avLst/>
            </a:prstGeom>
            <a:noFill/>
            <a:ln w="31750">
              <a:noFill/>
            </a:ln>
          </p:spPr>
          <p:txBody>
            <a:bodyPr vert="horz" lIns="91440" tIns="45720" rIns="91440" bIns="45720" rtlCol="0" anchor="ctr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異常を検知 </a:t>
              </a:r>
              <a:endParaRPr lang="en-US" altLang="ja-JP" sz="28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</p:grp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267179C-92B2-494B-BF68-F98BC618B030}"/>
              </a:ext>
            </a:extLst>
          </p:cNvPr>
          <p:cNvSpPr/>
          <p:nvPr/>
        </p:nvSpPr>
        <p:spPr>
          <a:xfrm>
            <a:off x="6705601" y="1337734"/>
            <a:ext cx="5266268" cy="2030942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7545CC9-EEF1-4DE5-9CC6-B74462ECFA90}"/>
              </a:ext>
            </a:extLst>
          </p:cNvPr>
          <p:cNvSpPr/>
          <p:nvPr/>
        </p:nvSpPr>
        <p:spPr>
          <a:xfrm>
            <a:off x="6705601" y="3695245"/>
            <a:ext cx="5266268" cy="2661105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21E9D4-CDCD-44F7-A8A2-C1E5126B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D0BD2CD-89E2-40C4-B9FF-7F0F042FFC4B}"/>
              </a:ext>
            </a:extLst>
          </p:cNvPr>
          <p:cNvSpPr txBox="1">
            <a:spLocks/>
          </p:cNvSpPr>
          <p:nvPr/>
        </p:nvSpPr>
        <p:spPr>
          <a:xfrm>
            <a:off x="342900" y="289465"/>
            <a:ext cx="7907020" cy="6646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スリップ防止装置（システム概要）</a:t>
            </a:r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FA26D53-E67E-4AB6-B50A-935E28E85262}"/>
              </a:ext>
            </a:extLst>
          </p:cNvPr>
          <p:cNvSpPr txBox="1">
            <a:spLocks/>
          </p:cNvSpPr>
          <p:nvPr/>
        </p:nvSpPr>
        <p:spPr>
          <a:xfrm>
            <a:off x="6830485" y="3836992"/>
            <a:ext cx="5196526" cy="24439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圧力センサ</a:t>
            </a:r>
            <a:r>
              <a:rPr lang="en-US" altLang="ja-JP" sz="3200" dirty="0"/>
              <a:t>(</a:t>
            </a:r>
            <a:r>
              <a:rPr lang="ja-JP" altLang="en-US" sz="3200" dirty="0"/>
              <a:t>圧力上限値</a:t>
            </a:r>
            <a:r>
              <a:rPr lang="en-US" altLang="ja-JP" sz="3200" dirty="0"/>
              <a:t>)</a:t>
            </a:r>
            <a:r>
              <a:rPr lang="ja-JP" altLang="en-US" sz="3200" dirty="0" err="1"/>
              <a:t>、</a:t>
            </a:r>
            <a:endParaRPr lang="en-US" altLang="ja-JP" sz="3200" dirty="0"/>
          </a:p>
          <a:p>
            <a:pPr algn="l"/>
            <a:r>
              <a:rPr lang="ja-JP" altLang="en-US" sz="3200" dirty="0"/>
              <a:t>エンコーダ</a:t>
            </a:r>
            <a:r>
              <a:rPr lang="en-US" altLang="ja-JP" sz="3200" dirty="0"/>
              <a:t>(</a:t>
            </a:r>
            <a:r>
              <a:rPr lang="ja-JP" altLang="en-US" sz="3200" dirty="0"/>
              <a:t>車輪の回転差</a:t>
            </a:r>
            <a:r>
              <a:rPr lang="en-US" altLang="ja-JP" sz="3200" dirty="0"/>
              <a:t>)</a:t>
            </a:r>
          </a:p>
          <a:p>
            <a:pPr algn="l"/>
            <a:r>
              <a:rPr lang="ja-JP" altLang="en-US" sz="3200" dirty="0"/>
              <a:t>から異常を検知</a:t>
            </a:r>
            <a:endParaRPr lang="en-US" altLang="ja-JP" sz="3200" dirty="0"/>
          </a:p>
          <a:p>
            <a:pPr algn="l"/>
            <a:endParaRPr lang="en-US" altLang="ja-JP" sz="800" dirty="0"/>
          </a:p>
          <a:p>
            <a:pPr algn="l"/>
            <a:r>
              <a:rPr lang="ja-JP" altLang="en-US" sz="3200" dirty="0"/>
              <a:t>→制御信号の切換え</a:t>
            </a:r>
            <a:endParaRPr lang="en-US" altLang="ja-JP" sz="3200" dirty="0"/>
          </a:p>
          <a:p>
            <a:pPr algn="l"/>
            <a:r>
              <a:rPr lang="en-US" altLang="ja-JP" sz="2600" dirty="0"/>
              <a:t>(</a:t>
            </a:r>
            <a:r>
              <a:rPr lang="ja-JP" altLang="en-US" sz="2600" dirty="0"/>
              <a:t>排土板上昇；リフトシリンダー</a:t>
            </a:r>
            <a:r>
              <a:rPr lang="en-US" altLang="ja-JP" sz="2600" dirty="0"/>
              <a:t>)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DAE6A86-5BF9-43B7-8271-D5E5E7D72B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36142EC-89FB-4B9A-8DC9-F133FC53ABC5}"/>
              </a:ext>
            </a:extLst>
          </p:cNvPr>
          <p:cNvSpPr/>
          <p:nvPr/>
        </p:nvSpPr>
        <p:spPr>
          <a:xfrm>
            <a:off x="3087461" y="3533775"/>
            <a:ext cx="2714400" cy="2088000"/>
          </a:xfrm>
          <a:prstGeom prst="rect">
            <a:avLst/>
          </a:prstGeom>
          <a:solidFill>
            <a:srgbClr val="0070C0">
              <a:alpha val="60000"/>
            </a:srgb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C88AABB7-0D31-47D1-93C4-6428B72C5707}"/>
              </a:ext>
            </a:extLst>
          </p:cNvPr>
          <p:cNvSpPr/>
          <p:nvPr/>
        </p:nvSpPr>
        <p:spPr>
          <a:xfrm>
            <a:off x="3663310" y="2372255"/>
            <a:ext cx="972000" cy="900000"/>
          </a:xfrm>
          <a:prstGeom prst="rect">
            <a:avLst/>
          </a:prstGeom>
          <a:solidFill>
            <a:srgbClr val="0070C0">
              <a:alpha val="60000"/>
            </a:srgb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D734447-FE33-495B-9CA9-B916ED6D8EB2}"/>
              </a:ext>
            </a:extLst>
          </p:cNvPr>
          <p:cNvSpPr/>
          <p:nvPr/>
        </p:nvSpPr>
        <p:spPr>
          <a:xfrm>
            <a:off x="4968235" y="2372255"/>
            <a:ext cx="972000" cy="900000"/>
          </a:xfrm>
          <a:prstGeom prst="rect">
            <a:avLst/>
          </a:prstGeom>
          <a:solidFill>
            <a:srgbClr val="0070C0">
              <a:alpha val="60000"/>
            </a:srgbClr>
          </a:solidFill>
          <a:ln w="444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65B3698A-804B-49B7-BFE9-898A2BAAEE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02" t="12484" r="20843" b="13036"/>
          <a:stretch/>
        </p:blipFill>
        <p:spPr>
          <a:xfrm>
            <a:off x="566678" y="1647581"/>
            <a:ext cx="5977013" cy="4502481"/>
          </a:xfrm>
          <a:prstGeom prst="rect">
            <a:avLst/>
          </a:prstGeom>
          <a:noFill/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790702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スリップ防止装置（システム概要）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988054DB-D641-49BE-BEDC-899D9E8562BD}"/>
              </a:ext>
            </a:extLst>
          </p:cNvPr>
          <p:cNvSpPr txBox="1">
            <a:spLocks/>
          </p:cNvSpPr>
          <p:nvPr/>
        </p:nvSpPr>
        <p:spPr>
          <a:xfrm>
            <a:off x="7058448" y="1584929"/>
            <a:ext cx="4935726" cy="182502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rgbClr val="FF0000"/>
                </a:solidFill>
                <a:highlight>
                  <a:srgbClr val="FFFF00"/>
                </a:highlight>
              </a:rPr>
              <a:t>開発コンセプト</a:t>
            </a:r>
            <a:endParaRPr lang="en-US" altLang="ja-JP" sz="32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endParaRPr lang="en-US" altLang="ja-JP" sz="11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ja-JP" altLang="en-US" sz="3200" dirty="0"/>
              <a:t>①作業効率の向上</a:t>
            </a:r>
            <a:endParaRPr lang="en-US" altLang="ja-JP" sz="3200" dirty="0"/>
          </a:p>
          <a:p>
            <a:pPr algn="l"/>
            <a:r>
              <a:rPr lang="ja-JP" altLang="en-US" sz="3200" dirty="0"/>
              <a:t>②品質、施工精度の向上</a:t>
            </a:r>
            <a:endParaRPr lang="en-US" altLang="ja-JP" sz="3200" dirty="0"/>
          </a:p>
          <a:p>
            <a:pPr algn="l"/>
            <a:r>
              <a:rPr lang="ja-JP" altLang="en-US" sz="3200" dirty="0"/>
              <a:t>③システムの簡素化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7267179C-92B2-494B-BF68-F98BC618B030}"/>
              </a:ext>
            </a:extLst>
          </p:cNvPr>
          <p:cNvSpPr/>
          <p:nvPr/>
        </p:nvSpPr>
        <p:spPr>
          <a:xfrm>
            <a:off x="6705601" y="1337734"/>
            <a:ext cx="5266268" cy="2030942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21E9D4-CDCD-44F7-A8A2-C1E5126B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11</a:t>
            </a:fld>
            <a:endParaRPr kumimoji="1" lang="ja-JP" altLang="en-US"/>
          </a:p>
        </p:txBody>
      </p: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FD14886-3448-4362-A8B5-B7E0B9609146}"/>
              </a:ext>
            </a:extLst>
          </p:cNvPr>
          <p:cNvCxnSpPr>
            <a:cxnSpLocks/>
          </p:cNvCxnSpPr>
          <p:nvPr/>
        </p:nvCxnSpPr>
        <p:spPr>
          <a:xfrm flipV="1">
            <a:off x="2806882" y="2808348"/>
            <a:ext cx="612593" cy="513496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5E396845-2F07-4F38-B90F-CD32A6B236B8}"/>
              </a:ext>
            </a:extLst>
          </p:cNvPr>
          <p:cNvCxnSpPr>
            <a:cxnSpLocks/>
          </p:cNvCxnSpPr>
          <p:nvPr/>
        </p:nvCxnSpPr>
        <p:spPr>
          <a:xfrm>
            <a:off x="3365692" y="2823111"/>
            <a:ext cx="301625" cy="0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CB7819D-07CE-46B3-B8D5-5D77A959A30B}"/>
              </a:ext>
            </a:extLst>
          </p:cNvPr>
          <p:cNvCxnSpPr>
            <a:cxnSpLocks/>
          </p:cNvCxnSpPr>
          <p:nvPr/>
        </p:nvCxnSpPr>
        <p:spPr>
          <a:xfrm>
            <a:off x="4648392" y="2818348"/>
            <a:ext cx="328613" cy="0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E77C529B-5593-46F4-8018-322AEA6C5A9F}"/>
              </a:ext>
            </a:extLst>
          </p:cNvPr>
          <p:cNvCxnSpPr>
            <a:cxnSpLocks/>
          </p:cNvCxnSpPr>
          <p:nvPr/>
        </p:nvCxnSpPr>
        <p:spPr>
          <a:xfrm>
            <a:off x="5943792" y="2831048"/>
            <a:ext cx="279400" cy="0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3A4EAF9-A08F-4099-923F-06D0A8F1489A}"/>
              </a:ext>
            </a:extLst>
          </p:cNvPr>
          <p:cNvCxnSpPr>
            <a:cxnSpLocks/>
          </p:cNvCxnSpPr>
          <p:nvPr/>
        </p:nvCxnSpPr>
        <p:spPr>
          <a:xfrm>
            <a:off x="6205731" y="2810728"/>
            <a:ext cx="0" cy="1763872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DB1A9E84-8D36-48E1-A509-32E0B7E5C209}"/>
              </a:ext>
            </a:extLst>
          </p:cNvPr>
          <p:cNvCxnSpPr>
            <a:cxnSpLocks/>
          </p:cNvCxnSpPr>
          <p:nvPr/>
        </p:nvCxnSpPr>
        <p:spPr>
          <a:xfrm>
            <a:off x="5781173" y="4551446"/>
            <a:ext cx="442911" cy="0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5850F3D3-45CF-4F58-8A77-0D4C726FCFD5}"/>
              </a:ext>
            </a:extLst>
          </p:cNvPr>
          <p:cNvCxnSpPr>
            <a:cxnSpLocks/>
          </p:cNvCxnSpPr>
          <p:nvPr/>
        </p:nvCxnSpPr>
        <p:spPr>
          <a:xfrm>
            <a:off x="2625917" y="3297774"/>
            <a:ext cx="234410" cy="0"/>
          </a:xfrm>
          <a:prstGeom prst="line">
            <a:avLst/>
          </a:prstGeom>
          <a:solidFill>
            <a:srgbClr val="0070C0">
              <a:alpha val="80000"/>
            </a:srgbClr>
          </a:solidFill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四角形: 角を丸くする 41">
            <a:extLst>
              <a:ext uri="{FF2B5EF4-FFF2-40B4-BE49-F238E27FC236}">
                <a16:creationId xmlns:a16="http://schemas.microsoft.com/office/drawing/2014/main" id="{A15F02E3-C44C-4C67-8BDB-8CD11A2182AD}"/>
              </a:ext>
            </a:extLst>
          </p:cNvPr>
          <p:cNvSpPr/>
          <p:nvPr/>
        </p:nvSpPr>
        <p:spPr>
          <a:xfrm>
            <a:off x="6705601" y="3695245"/>
            <a:ext cx="5266268" cy="2661105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タイトル 1">
            <a:extLst>
              <a:ext uri="{FF2B5EF4-FFF2-40B4-BE49-F238E27FC236}">
                <a16:creationId xmlns:a16="http://schemas.microsoft.com/office/drawing/2014/main" id="{1D58CB15-562B-4DD4-8D4F-600E66035D59}"/>
              </a:ext>
            </a:extLst>
          </p:cNvPr>
          <p:cNvSpPr txBox="1">
            <a:spLocks/>
          </p:cNvSpPr>
          <p:nvPr/>
        </p:nvSpPr>
        <p:spPr>
          <a:xfrm>
            <a:off x="6830485" y="3836992"/>
            <a:ext cx="5196526" cy="24439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圧力センサ</a:t>
            </a:r>
            <a:r>
              <a:rPr lang="en-US" altLang="ja-JP" sz="3200" dirty="0"/>
              <a:t>(</a:t>
            </a:r>
            <a:r>
              <a:rPr lang="ja-JP" altLang="en-US" sz="3200" dirty="0"/>
              <a:t>圧力上限値</a:t>
            </a:r>
            <a:r>
              <a:rPr lang="en-US" altLang="ja-JP" sz="3200" dirty="0"/>
              <a:t>)</a:t>
            </a:r>
            <a:r>
              <a:rPr lang="ja-JP" altLang="en-US" sz="3200" dirty="0" err="1"/>
              <a:t>、</a:t>
            </a:r>
            <a:endParaRPr lang="en-US" altLang="ja-JP" sz="3200" dirty="0"/>
          </a:p>
          <a:p>
            <a:pPr algn="l"/>
            <a:r>
              <a:rPr lang="ja-JP" altLang="en-US" sz="3200" dirty="0"/>
              <a:t>エンコーダ</a:t>
            </a:r>
            <a:r>
              <a:rPr lang="en-US" altLang="ja-JP" sz="3200" dirty="0"/>
              <a:t>(</a:t>
            </a:r>
            <a:r>
              <a:rPr lang="ja-JP" altLang="en-US" sz="3200" dirty="0"/>
              <a:t>車輪の回転差</a:t>
            </a:r>
            <a:r>
              <a:rPr lang="en-US" altLang="ja-JP" sz="3200" dirty="0"/>
              <a:t>)</a:t>
            </a:r>
          </a:p>
          <a:p>
            <a:pPr algn="l"/>
            <a:r>
              <a:rPr lang="ja-JP" altLang="en-US" sz="3200" dirty="0"/>
              <a:t>から異常を検知</a:t>
            </a:r>
            <a:endParaRPr lang="en-US" altLang="ja-JP" sz="3200" dirty="0"/>
          </a:p>
          <a:p>
            <a:pPr algn="l"/>
            <a:endParaRPr lang="en-US" altLang="ja-JP" sz="800" dirty="0"/>
          </a:p>
          <a:p>
            <a:pPr algn="l"/>
            <a:r>
              <a:rPr lang="ja-JP" altLang="en-US" sz="3200" dirty="0"/>
              <a:t>→制御信号の切換え</a:t>
            </a:r>
            <a:endParaRPr lang="en-US" altLang="ja-JP" sz="3200" dirty="0"/>
          </a:p>
          <a:p>
            <a:pPr algn="l"/>
            <a:r>
              <a:rPr lang="en-US" altLang="ja-JP" sz="2600" dirty="0"/>
              <a:t>(</a:t>
            </a:r>
            <a:r>
              <a:rPr lang="ja-JP" altLang="en-US" sz="2600" dirty="0"/>
              <a:t>排土板上昇；リフトシリンダー</a:t>
            </a:r>
            <a:r>
              <a:rPr lang="en-US" altLang="ja-JP" sz="2600" dirty="0"/>
              <a:t>)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07CB7EF0-E599-443C-9C4D-EA112C2EFB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80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図 1">
            <a:extLst>
              <a:ext uri="{FF2B5EF4-FFF2-40B4-BE49-F238E27FC236}">
                <a16:creationId xmlns:a16="http://schemas.microsoft.com/office/drawing/2014/main" id="{DA50AB83-C611-4052-AD95-13D8B0696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29144" r="33562" b="9178"/>
          <a:stretch>
            <a:fillRect/>
          </a:stretch>
        </p:blipFill>
        <p:spPr bwMode="auto">
          <a:xfrm>
            <a:off x="209550" y="1243625"/>
            <a:ext cx="6157596" cy="532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849630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スリップ防止装置（システムフロー）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2456FF-A5E8-4AA4-9B38-8FE816EC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C29721A-770E-4844-87A0-F45173D9DFB2}"/>
              </a:ext>
            </a:extLst>
          </p:cNvPr>
          <p:cNvGrpSpPr/>
          <p:nvPr/>
        </p:nvGrpSpPr>
        <p:grpSpPr>
          <a:xfrm>
            <a:off x="6748721" y="1368353"/>
            <a:ext cx="5188408" cy="2279925"/>
            <a:chOff x="6752126" y="866620"/>
            <a:chExt cx="5188408" cy="2279925"/>
          </a:xfrm>
        </p:grpSpPr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C9DC8693-C41F-4FD1-BE14-22F8F0BF58C3}"/>
                </a:ext>
              </a:extLst>
            </p:cNvPr>
            <p:cNvSpPr/>
            <p:nvPr/>
          </p:nvSpPr>
          <p:spPr>
            <a:xfrm>
              <a:off x="6758934" y="1296873"/>
              <a:ext cx="5181600" cy="1709561"/>
            </a:xfrm>
            <a:prstGeom prst="wedgeRoundRectCallout">
              <a:avLst>
                <a:gd name="adj1" fmla="val -57680"/>
                <a:gd name="adj2" fmla="val 36555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" name="タイトル 1">
              <a:extLst>
                <a:ext uri="{FF2B5EF4-FFF2-40B4-BE49-F238E27FC236}">
                  <a16:creationId xmlns:a16="http://schemas.microsoft.com/office/drawing/2014/main" id="{E5CAF4AB-10F0-415F-831A-0881CD776A47}"/>
                </a:ext>
              </a:extLst>
            </p:cNvPr>
            <p:cNvSpPr txBox="1">
              <a:spLocks/>
            </p:cNvSpPr>
            <p:nvPr/>
          </p:nvSpPr>
          <p:spPr>
            <a:xfrm>
              <a:off x="6752126" y="1611679"/>
              <a:ext cx="5181600" cy="1534866"/>
            </a:xfrm>
            <a:prstGeom prst="rect">
              <a:avLst/>
            </a:prstGeom>
            <a:ln w="22225">
              <a:noFill/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/>
                <a:t>抱え量や排土板の</a:t>
              </a:r>
              <a:r>
                <a:rPr lang="ja-JP" altLang="en-US" sz="3000" dirty="0"/>
                <a:t>負荷を感じ</a:t>
              </a:r>
              <a:endParaRPr lang="en-US" altLang="ja-JP" sz="2800" dirty="0"/>
            </a:p>
            <a:p>
              <a:r>
                <a:rPr lang="ja-JP" altLang="en-US" sz="2800" dirty="0"/>
                <a:t>取り、手動操作をスリップ回避</a:t>
              </a:r>
              <a:endParaRPr lang="en-US" altLang="ja-JP" sz="2800" dirty="0"/>
            </a:p>
          </p:txBody>
        </p:sp>
        <p:sp>
          <p:nvSpPr>
            <p:cNvPr id="16" name="タイトル 1">
              <a:extLst>
                <a:ext uri="{FF2B5EF4-FFF2-40B4-BE49-F238E27FC236}">
                  <a16:creationId xmlns:a16="http://schemas.microsoft.com/office/drawing/2014/main" id="{CC16A79A-D7AF-4955-B2DB-11BFEA52CA1A}"/>
                </a:ext>
              </a:extLst>
            </p:cNvPr>
            <p:cNvSpPr txBox="1">
              <a:spLocks/>
            </p:cNvSpPr>
            <p:nvPr/>
          </p:nvSpPr>
          <p:spPr>
            <a:xfrm>
              <a:off x="7604354" y="866620"/>
              <a:ext cx="3390902" cy="91294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b="1" dirty="0">
                  <a:solidFill>
                    <a:srgbClr val="FF0000"/>
                  </a:solidFill>
                </a:rPr>
                <a:t>①熟練オペレータの</a:t>
              </a:r>
              <a:endParaRPr lang="en-US" altLang="ja-JP" sz="2800" b="1" dirty="0">
                <a:solidFill>
                  <a:srgbClr val="FF0000"/>
                </a:solidFill>
              </a:endParaRPr>
            </a:p>
            <a:p>
              <a:r>
                <a:rPr lang="ja-JP" altLang="en-US" sz="2800" b="1" dirty="0">
                  <a:solidFill>
                    <a:srgbClr val="FF0000"/>
                  </a:solidFill>
                </a:rPr>
                <a:t>排土板操作を疑似</a:t>
              </a:r>
              <a:endParaRPr lang="en-US" altLang="ja-JP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563CE3B1-3C19-4E5B-A8AE-0C74A85C7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20915355-98DB-4AB2-AA5F-4A079326075A}"/>
              </a:ext>
            </a:extLst>
          </p:cNvPr>
          <p:cNvSpPr/>
          <p:nvPr/>
        </p:nvSpPr>
        <p:spPr>
          <a:xfrm>
            <a:off x="190500" y="2078440"/>
            <a:ext cx="6157595" cy="1748740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四角形: 角を丸くする 22">
            <a:extLst>
              <a:ext uri="{FF2B5EF4-FFF2-40B4-BE49-F238E27FC236}">
                <a16:creationId xmlns:a16="http://schemas.microsoft.com/office/drawing/2014/main" id="{BFAD4C48-237C-4696-AC8F-DAF9D28A8C38}"/>
              </a:ext>
            </a:extLst>
          </p:cNvPr>
          <p:cNvSpPr/>
          <p:nvPr/>
        </p:nvSpPr>
        <p:spPr>
          <a:xfrm>
            <a:off x="190499" y="3937385"/>
            <a:ext cx="6157595" cy="1883560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86D3808-732D-4F98-9469-321154413E88}"/>
              </a:ext>
            </a:extLst>
          </p:cNvPr>
          <p:cNvGrpSpPr/>
          <p:nvPr/>
        </p:nvGrpSpPr>
        <p:grpSpPr>
          <a:xfrm>
            <a:off x="6758934" y="3835978"/>
            <a:ext cx="5181600" cy="2342672"/>
            <a:chOff x="6758934" y="3645478"/>
            <a:chExt cx="5181600" cy="2342672"/>
          </a:xfrm>
        </p:grpSpPr>
        <p:sp>
          <p:nvSpPr>
            <p:cNvPr id="20" name="吹き出し: 角を丸めた四角形 19">
              <a:extLst>
                <a:ext uri="{FF2B5EF4-FFF2-40B4-BE49-F238E27FC236}">
                  <a16:creationId xmlns:a16="http://schemas.microsoft.com/office/drawing/2014/main" id="{BB0F9B16-5062-4B13-85B1-4D92B7E2818C}"/>
                </a:ext>
              </a:extLst>
            </p:cNvPr>
            <p:cNvSpPr/>
            <p:nvPr/>
          </p:nvSpPr>
          <p:spPr>
            <a:xfrm>
              <a:off x="6758934" y="4114080"/>
              <a:ext cx="5181600" cy="1706866"/>
            </a:xfrm>
            <a:prstGeom prst="wedgeRoundRectCallout">
              <a:avLst>
                <a:gd name="adj1" fmla="val -57680"/>
                <a:gd name="adj2" fmla="val -2255"/>
                <a:gd name="adj3" fmla="val 16667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タイトル 1">
              <a:extLst>
                <a:ext uri="{FF2B5EF4-FFF2-40B4-BE49-F238E27FC236}">
                  <a16:creationId xmlns:a16="http://schemas.microsoft.com/office/drawing/2014/main" id="{D6CEBEB6-DE06-44C8-A07A-502BFC5998EE}"/>
                </a:ext>
              </a:extLst>
            </p:cNvPr>
            <p:cNvSpPr txBox="1">
              <a:spLocks/>
            </p:cNvSpPr>
            <p:nvPr/>
          </p:nvSpPr>
          <p:spPr>
            <a:xfrm>
              <a:off x="7600949" y="3645478"/>
              <a:ext cx="3390901" cy="97437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②排土板にかかる</a:t>
              </a:r>
              <a:endParaRPr lang="en-US" altLang="ja-JP" sz="28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ja-JP" alt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負荷の感度調整</a:t>
              </a:r>
              <a:endParaRPr lang="en-US" altLang="ja-JP" sz="28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4" name="タイトル 1">
              <a:extLst>
                <a:ext uri="{FF2B5EF4-FFF2-40B4-BE49-F238E27FC236}">
                  <a16:creationId xmlns:a16="http://schemas.microsoft.com/office/drawing/2014/main" id="{A645158E-5E8A-4997-B740-B9A0227F38DB}"/>
                </a:ext>
              </a:extLst>
            </p:cNvPr>
            <p:cNvSpPr txBox="1">
              <a:spLocks/>
            </p:cNvSpPr>
            <p:nvPr/>
          </p:nvSpPr>
          <p:spPr>
            <a:xfrm>
              <a:off x="7119784" y="4456223"/>
              <a:ext cx="4459899" cy="1531927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/>
                <a:t>圧力上限値を変更して</a:t>
              </a:r>
              <a:endParaRPr lang="en-US" altLang="ja-JP" sz="2800" dirty="0"/>
            </a:p>
            <a:p>
              <a:r>
                <a:rPr lang="ja-JP" altLang="en-US" sz="2800" dirty="0"/>
                <a:t>スリップ発生を制御</a:t>
              </a:r>
              <a:endParaRPr lang="en-US" altLang="ja-JP" sz="2800" dirty="0"/>
            </a:p>
          </p:txBody>
        </p:sp>
      </p:grpSp>
      <p:pic>
        <p:nvPicPr>
          <p:cNvPr id="22" name="図 21">
            <a:extLst>
              <a:ext uri="{FF2B5EF4-FFF2-40B4-BE49-F238E27FC236}">
                <a16:creationId xmlns:a16="http://schemas.microsoft.com/office/drawing/2014/main" id="{4BF61F37-5F98-477B-A2C1-D232B3A1C5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015B93C1-097A-45B7-BC7C-0DAA197FE4E6}"/>
              </a:ext>
            </a:extLst>
          </p:cNvPr>
          <p:cNvGrpSpPr/>
          <p:nvPr/>
        </p:nvGrpSpPr>
        <p:grpSpPr>
          <a:xfrm>
            <a:off x="278996" y="1814188"/>
            <a:ext cx="4243799" cy="4073209"/>
            <a:chOff x="359152" y="1708628"/>
            <a:chExt cx="3992033" cy="4073209"/>
          </a:xfrm>
        </p:grpSpPr>
        <p:sp>
          <p:nvSpPr>
            <p:cNvPr id="21" name="四角形: 角を丸くする 20">
              <a:extLst>
                <a:ext uri="{FF2B5EF4-FFF2-40B4-BE49-F238E27FC236}">
                  <a16:creationId xmlns:a16="http://schemas.microsoft.com/office/drawing/2014/main" id="{92FCC000-05A6-48D5-AD6D-9157A68D98A4}"/>
                </a:ext>
              </a:extLst>
            </p:cNvPr>
            <p:cNvSpPr/>
            <p:nvPr/>
          </p:nvSpPr>
          <p:spPr>
            <a:xfrm>
              <a:off x="359152" y="1708628"/>
              <a:ext cx="3568430" cy="4073209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タイトル 1">
              <a:extLst>
                <a:ext uri="{FF2B5EF4-FFF2-40B4-BE49-F238E27FC236}">
                  <a16:creationId xmlns:a16="http://schemas.microsoft.com/office/drawing/2014/main" id="{3A5937B4-8F4E-4896-8D4C-B45A51F48BA4}"/>
                </a:ext>
              </a:extLst>
            </p:cNvPr>
            <p:cNvSpPr txBox="1">
              <a:spLocks/>
            </p:cNvSpPr>
            <p:nvPr/>
          </p:nvSpPr>
          <p:spPr>
            <a:xfrm>
              <a:off x="524140" y="1976296"/>
              <a:ext cx="3827045" cy="3714528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2800" dirty="0"/>
                <a:t>コントロールパネル</a:t>
              </a:r>
              <a:endParaRPr lang="en-US" altLang="ja-JP" sz="2800" dirty="0"/>
            </a:p>
            <a:p>
              <a:pPr algn="l"/>
              <a:endParaRPr lang="en-US" altLang="ja-JP" sz="1000" dirty="0"/>
            </a:p>
            <a:p>
              <a:pPr algn="l"/>
              <a:r>
                <a:rPr lang="ja-JP" altLang="en-US" sz="2800" dirty="0"/>
                <a:t>①センサの値</a:t>
              </a:r>
              <a:endParaRPr lang="en-US" altLang="ja-JP" sz="2800" dirty="0"/>
            </a:p>
            <a:p>
              <a:pPr algn="l"/>
              <a:r>
                <a:rPr lang="ja-JP" altLang="en-US" sz="2800" dirty="0"/>
                <a:t>　シリンダー圧力</a:t>
              </a:r>
              <a:endParaRPr lang="en-US" altLang="ja-JP" sz="2800" dirty="0"/>
            </a:p>
            <a:p>
              <a:pPr algn="l"/>
              <a:r>
                <a:rPr lang="ja-JP" altLang="en-US" sz="2800" dirty="0"/>
                <a:t>　前後輪の速度</a:t>
              </a:r>
              <a:endParaRPr lang="en-US" altLang="ja-JP" sz="2800" dirty="0"/>
            </a:p>
            <a:p>
              <a:pPr algn="l"/>
              <a:endParaRPr lang="en-US" altLang="ja-JP" sz="1000" dirty="0"/>
            </a:p>
            <a:p>
              <a:pPr algn="l"/>
              <a:r>
                <a:rPr lang="ja-JP" altLang="en-US" sz="2800" dirty="0"/>
                <a:t>②警報アラーム</a:t>
              </a:r>
              <a:endParaRPr lang="en-US" altLang="ja-JP" sz="2800" dirty="0"/>
            </a:p>
            <a:p>
              <a:pPr algn="l"/>
              <a:endParaRPr lang="en-US" altLang="ja-JP" sz="1000" dirty="0"/>
            </a:p>
            <a:p>
              <a:pPr algn="l"/>
              <a:r>
                <a:rPr lang="ja-JP" altLang="en-US" sz="2800" dirty="0"/>
                <a:t>③操作スイッチ</a:t>
              </a:r>
              <a:endParaRPr lang="en-US" altLang="ja-JP" sz="2800" dirty="0"/>
            </a:p>
          </p:txBody>
        </p:sp>
      </p:grpSp>
      <p:pic>
        <p:nvPicPr>
          <p:cNvPr id="28" name="図 27">
            <a:extLst>
              <a:ext uri="{FF2B5EF4-FFF2-40B4-BE49-F238E27FC236}">
                <a16:creationId xmlns:a16="http://schemas.microsoft.com/office/drawing/2014/main" id="{11533002-F5D7-4434-AE2B-84E8D4B39E3B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58588" t="11629" r="4823" b="21800"/>
          <a:stretch/>
        </p:blipFill>
        <p:spPr bwMode="auto">
          <a:xfrm>
            <a:off x="4122221" y="1585169"/>
            <a:ext cx="7231579" cy="4624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931545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3.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スリップ防止装置（コントロールパネル）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2456FF-A5E8-4AA4-9B38-8FE816EC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3795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33972E2-5695-4C5C-B516-CC793780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3FC05145-187D-458C-BA9C-AD7005EC01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310A9479-E274-4FB1-9E3C-7043E8499A04}"/>
              </a:ext>
            </a:extLst>
          </p:cNvPr>
          <p:cNvSpPr/>
          <p:nvPr/>
        </p:nvSpPr>
        <p:spPr>
          <a:xfrm>
            <a:off x="8789444" y="4516777"/>
            <a:ext cx="2743200" cy="1337310"/>
          </a:xfrm>
          <a:prstGeom prst="ellipse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爆発: 8 pt 10">
            <a:extLst>
              <a:ext uri="{FF2B5EF4-FFF2-40B4-BE49-F238E27FC236}">
                <a16:creationId xmlns:a16="http://schemas.microsoft.com/office/drawing/2014/main" id="{50D76940-0D20-44BF-B82C-F693BDBAB11B}"/>
              </a:ext>
            </a:extLst>
          </p:cNvPr>
          <p:cNvSpPr/>
          <p:nvPr/>
        </p:nvSpPr>
        <p:spPr>
          <a:xfrm>
            <a:off x="8789557" y="2169247"/>
            <a:ext cx="2343150" cy="2432107"/>
          </a:xfrm>
          <a:prstGeom prst="irregularSeal1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0D49D9B-3382-479F-98BA-1097859AF43D}"/>
              </a:ext>
            </a:extLst>
          </p:cNvPr>
          <p:cNvSpPr txBox="1"/>
          <p:nvPr/>
        </p:nvSpPr>
        <p:spPr>
          <a:xfrm>
            <a:off x="6705601" y="1525724"/>
            <a:ext cx="2952749" cy="830997"/>
          </a:xfrm>
          <a:prstGeom prst="rect">
            <a:avLst/>
          </a:prstGeom>
          <a:solidFill>
            <a:schemeClr val="bg1"/>
          </a:solidFill>
          <a:ln w="444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システム作動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アラーム＆ブザー</a:t>
            </a:r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2EFD1E12-0802-47FD-9D0C-6AF3F2CDE464}"/>
              </a:ext>
            </a:extLst>
          </p:cNvPr>
          <p:cNvSpPr/>
          <p:nvPr/>
        </p:nvSpPr>
        <p:spPr>
          <a:xfrm rot="19931905">
            <a:off x="9678086" y="504692"/>
            <a:ext cx="2076449" cy="919396"/>
          </a:xfrm>
          <a:prstGeom prst="wedgeEllipseCallout">
            <a:avLst>
              <a:gd name="adj1" fmla="val -19732"/>
              <a:gd name="adj2" fmla="val 7866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ysClr val="windowText" lastClr="000000"/>
                </a:solidFill>
              </a:rPr>
              <a:t>　　</a:t>
            </a:r>
            <a:r>
              <a:rPr lang="en-US" altLang="ja-JP" dirty="0">
                <a:solidFill>
                  <a:sysClr val="windowText" lastClr="000000"/>
                </a:solidFill>
              </a:rPr>
              <a:t>Beep!!!</a:t>
            </a:r>
          </a:p>
          <a:p>
            <a:pPr algn="ctr"/>
            <a:r>
              <a:rPr lang="en-US" altLang="ja-JP" dirty="0">
                <a:solidFill>
                  <a:sysClr val="windowText" lastClr="000000"/>
                </a:solidFill>
              </a:rPr>
              <a:t>Beep!!!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763F01-75DC-4ED8-B889-08908182F83E}"/>
              </a:ext>
            </a:extLst>
          </p:cNvPr>
          <p:cNvSpPr txBox="1"/>
          <p:nvPr/>
        </p:nvSpPr>
        <p:spPr>
          <a:xfrm>
            <a:off x="4218962" y="6336674"/>
            <a:ext cx="457048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オペレータが操作するスイッチは二つのみ</a:t>
            </a: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81A0C16D-0099-48A2-A16B-74BB07631023}"/>
              </a:ext>
            </a:extLst>
          </p:cNvPr>
          <p:cNvCxnSpPr>
            <a:stCxn id="4" idx="4"/>
            <a:endCxn id="7" idx="3"/>
          </p:cNvCxnSpPr>
          <p:nvPr/>
        </p:nvCxnSpPr>
        <p:spPr>
          <a:xfrm flipH="1">
            <a:off x="8789444" y="5854087"/>
            <a:ext cx="1371600" cy="66725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18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8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6251988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4.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試験施工（試験施工概要）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40F6E1A-F5B1-445C-9FBF-BD9F5556D2CE}"/>
              </a:ext>
            </a:extLst>
          </p:cNvPr>
          <p:cNvSpPr txBox="1">
            <a:spLocks/>
          </p:cNvSpPr>
          <p:nvPr/>
        </p:nvSpPr>
        <p:spPr>
          <a:xfrm>
            <a:off x="6093548" y="1346016"/>
            <a:ext cx="6486101" cy="19397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/>
              <a:t>｢</a:t>
            </a:r>
            <a:r>
              <a:rPr lang="ja-JP" altLang="en-US" sz="2800" dirty="0"/>
              <a:t>自動制御</a:t>
            </a:r>
            <a:r>
              <a:rPr lang="en-US" altLang="ja-JP" sz="2800" dirty="0"/>
              <a:t>｣+｢</a:t>
            </a:r>
            <a:r>
              <a:rPr lang="ja-JP" altLang="en-US" sz="2800" dirty="0"/>
              <a:t>施工条件</a:t>
            </a:r>
            <a:r>
              <a:rPr lang="en-US" altLang="ja-JP" sz="2800" dirty="0"/>
              <a:t>｣</a:t>
            </a:r>
            <a:r>
              <a:rPr lang="ja-JP" altLang="en-US" sz="2800" dirty="0"/>
              <a:t>で路盤整生</a:t>
            </a:r>
            <a:endParaRPr lang="en-US" altLang="ja-JP" sz="2800" dirty="0"/>
          </a:p>
          <a:p>
            <a:pPr algn="l"/>
            <a:endParaRPr lang="en-US" altLang="ja-JP" sz="700" dirty="0"/>
          </a:p>
          <a:p>
            <a:pPr algn="l"/>
            <a:r>
              <a:rPr lang="ja-JP" altLang="en-US" sz="3200" dirty="0"/>
              <a:t>  </a:t>
            </a:r>
            <a:r>
              <a:rPr lang="ja-JP" altLang="en-US" sz="2800" dirty="0"/>
              <a:t>条件①：施工は一方行のみ</a:t>
            </a:r>
            <a:endParaRPr lang="en-US" altLang="ja-JP" sz="2800" dirty="0"/>
          </a:p>
          <a:p>
            <a:pPr algn="l"/>
            <a:r>
              <a:rPr lang="ja-JP" altLang="en-US" sz="2800" dirty="0"/>
              <a:t>  条件②：走行回数は５回まで</a:t>
            </a:r>
            <a:endParaRPr lang="en-US" altLang="ja-JP" sz="2800" dirty="0"/>
          </a:p>
          <a:p>
            <a:pPr algn="l"/>
            <a:r>
              <a:rPr lang="ja-JP" altLang="en-US" sz="2800" dirty="0"/>
              <a:t>  条件③：補足材料なし</a:t>
            </a:r>
            <a:endParaRPr lang="en-US" altLang="ja-JP" sz="28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B8202D9-8AB6-4961-96D4-618CB802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14</a:t>
            </a:fld>
            <a:endParaRPr kumimoji="1" lang="ja-JP" altLang="en-US"/>
          </a:p>
        </p:txBody>
      </p:sp>
      <p:grpSp>
        <p:nvGrpSpPr>
          <p:cNvPr id="6145" name="グループ化 6144">
            <a:extLst>
              <a:ext uri="{FF2B5EF4-FFF2-40B4-BE49-F238E27FC236}">
                <a16:creationId xmlns:a16="http://schemas.microsoft.com/office/drawing/2014/main" id="{71965C1F-A4DB-4C46-BDB5-B4ED84933DDF}"/>
              </a:ext>
            </a:extLst>
          </p:cNvPr>
          <p:cNvGrpSpPr/>
          <p:nvPr/>
        </p:nvGrpSpPr>
        <p:grpSpPr>
          <a:xfrm>
            <a:off x="283070" y="3572223"/>
            <a:ext cx="11326545" cy="3285778"/>
            <a:chOff x="370154" y="3429001"/>
            <a:chExt cx="11326545" cy="3314168"/>
          </a:xfrm>
        </p:grpSpPr>
        <p:grpSp>
          <p:nvGrpSpPr>
            <p:cNvPr id="6144" name="グループ化 6143">
              <a:extLst>
                <a:ext uri="{FF2B5EF4-FFF2-40B4-BE49-F238E27FC236}">
                  <a16:creationId xmlns:a16="http://schemas.microsoft.com/office/drawing/2014/main" id="{5E52F991-CF51-450F-9951-F8C67DF4F322}"/>
                </a:ext>
              </a:extLst>
            </p:cNvPr>
            <p:cNvGrpSpPr/>
            <p:nvPr/>
          </p:nvGrpSpPr>
          <p:grpSpPr>
            <a:xfrm>
              <a:off x="819058" y="3429001"/>
              <a:ext cx="10877641" cy="3314168"/>
              <a:chOff x="819058" y="3429001"/>
              <a:chExt cx="10877641" cy="3314168"/>
            </a:xfrm>
          </p:grpSpPr>
          <p:sp>
            <p:nvSpPr>
              <p:cNvPr id="6" name="平行四辺形 5">
                <a:extLst>
                  <a:ext uri="{FF2B5EF4-FFF2-40B4-BE49-F238E27FC236}">
                    <a16:creationId xmlns:a16="http://schemas.microsoft.com/office/drawing/2014/main" id="{5951ED0B-18BB-4419-9892-2347642A34A0}"/>
                  </a:ext>
                </a:extLst>
              </p:cNvPr>
              <p:cNvSpPr/>
              <p:nvPr/>
            </p:nvSpPr>
            <p:spPr>
              <a:xfrm>
                <a:off x="1860981" y="4103646"/>
                <a:ext cx="9835718" cy="1809549"/>
              </a:xfrm>
              <a:prstGeom prst="parallelogram">
                <a:avLst>
                  <a:gd name="adj" fmla="val 26190"/>
                </a:avLst>
              </a:pr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" name="直線矢印コネクタ 6">
                <a:extLst>
                  <a:ext uri="{FF2B5EF4-FFF2-40B4-BE49-F238E27FC236}">
                    <a16:creationId xmlns:a16="http://schemas.microsoft.com/office/drawing/2014/main" id="{2E384EE4-9CAF-47BC-8200-0BF860A55C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76055" y="4103646"/>
                <a:ext cx="551688" cy="1809549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線矢印コネクタ 7">
                <a:extLst>
                  <a:ext uri="{FF2B5EF4-FFF2-40B4-BE49-F238E27FC236}">
                    <a16:creationId xmlns:a16="http://schemas.microsoft.com/office/drawing/2014/main" id="{3F2E9A95-EB4D-4854-ADE2-2786F2F300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60981" y="6109953"/>
                <a:ext cx="9295354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AE32C18-4054-4969-B256-6D4DC867F1FF}"/>
                  </a:ext>
                </a:extLst>
              </p:cNvPr>
              <p:cNvSpPr txBox="1"/>
              <p:nvPr/>
            </p:nvSpPr>
            <p:spPr>
              <a:xfrm>
                <a:off x="819058" y="4749288"/>
                <a:ext cx="1336782" cy="60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4.5</a:t>
                </a:r>
                <a:r>
                  <a:rPr kumimoji="1" lang="ja-JP" altLang="en-US" sz="2800" dirty="0"/>
                  <a:t>ｍ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3AA5811A-9558-435F-B5BE-2159C40513C0}"/>
                  </a:ext>
                </a:extLst>
              </p:cNvPr>
              <p:cNvSpPr txBox="1"/>
              <p:nvPr/>
            </p:nvSpPr>
            <p:spPr>
              <a:xfrm>
                <a:off x="5689931" y="6142716"/>
                <a:ext cx="1580923" cy="6004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20.0</a:t>
                </a:r>
                <a:r>
                  <a:rPr kumimoji="1" lang="ja-JP" altLang="en-US" sz="2800" dirty="0"/>
                  <a:t>ｍ</a:t>
                </a:r>
              </a:p>
            </p:txBody>
          </p: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B8716225-2D97-4DD5-9334-6569BC6F3811}"/>
                  </a:ext>
                </a:extLst>
              </p:cNvPr>
              <p:cNvCxnSpPr/>
              <p:nvPr/>
            </p:nvCxnSpPr>
            <p:spPr>
              <a:xfrm flipH="1">
                <a:off x="2570203" y="4103646"/>
                <a:ext cx="557332" cy="1809549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DA211161-E620-422F-9B86-2E1C0876647D}"/>
                  </a:ext>
                </a:extLst>
              </p:cNvPr>
              <p:cNvCxnSpPr/>
              <p:nvPr/>
            </p:nvCxnSpPr>
            <p:spPr>
              <a:xfrm flipH="1">
                <a:off x="3201376" y="4118221"/>
                <a:ext cx="557332" cy="1809549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F063EDF1-A9B9-46A7-955C-E87DEE65AC4B}"/>
                  </a:ext>
                </a:extLst>
              </p:cNvPr>
              <p:cNvCxnSpPr/>
              <p:nvPr/>
            </p:nvCxnSpPr>
            <p:spPr>
              <a:xfrm flipH="1">
                <a:off x="3820673" y="4110934"/>
                <a:ext cx="557332" cy="1809549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744037E6-0493-4F62-A4AC-8DFD7D67AEA1}"/>
                  </a:ext>
                </a:extLst>
              </p:cNvPr>
              <p:cNvCxnSpPr>
                <a:cxnSpLocks/>
                <a:stCxn id="6" idx="5"/>
                <a:endCxn id="6" idx="2"/>
              </p:cNvCxnSpPr>
              <p:nvPr/>
            </p:nvCxnSpPr>
            <p:spPr>
              <a:xfrm>
                <a:off x="2136838" y="5008421"/>
                <a:ext cx="9284004" cy="0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フローチャート: 結合子 14">
                <a:extLst>
                  <a:ext uri="{FF2B5EF4-FFF2-40B4-BE49-F238E27FC236}">
                    <a16:creationId xmlns:a16="http://schemas.microsoft.com/office/drawing/2014/main" id="{79EF5393-FFDB-4811-ADF4-A383AE2CD52D}"/>
                  </a:ext>
                </a:extLst>
              </p:cNvPr>
              <p:cNvSpPr/>
              <p:nvPr/>
            </p:nvSpPr>
            <p:spPr>
              <a:xfrm>
                <a:off x="2808555" y="4975960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フローチャート: 結合子 15">
                <a:extLst>
                  <a:ext uri="{FF2B5EF4-FFF2-40B4-BE49-F238E27FC236}">
                    <a16:creationId xmlns:a16="http://schemas.microsoft.com/office/drawing/2014/main" id="{6A1E5FB9-BAD3-46B3-806C-54A632F12BCD}"/>
                  </a:ext>
                </a:extLst>
              </p:cNvPr>
              <p:cNvSpPr/>
              <p:nvPr/>
            </p:nvSpPr>
            <p:spPr>
              <a:xfrm>
                <a:off x="2633805" y="5549838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フローチャート: 結合子 16">
                <a:extLst>
                  <a:ext uri="{FF2B5EF4-FFF2-40B4-BE49-F238E27FC236}">
                    <a16:creationId xmlns:a16="http://schemas.microsoft.com/office/drawing/2014/main" id="{37BAE8C7-048C-4254-A3F9-E214450A710C}"/>
                  </a:ext>
                </a:extLst>
              </p:cNvPr>
              <p:cNvSpPr/>
              <p:nvPr/>
            </p:nvSpPr>
            <p:spPr>
              <a:xfrm>
                <a:off x="2958923" y="4498812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フローチャート: 結合子 17">
                <a:extLst>
                  <a:ext uri="{FF2B5EF4-FFF2-40B4-BE49-F238E27FC236}">
                    <a16:creationId xmlns:a16="http://schemas.microsoft.com/office/drawing/2014/main" id="{2AD1A9D7-5E3C-44B5-B833-B93AD39A6D32}"/>
                  </a:ext>
                </a:extLst>
              </p:cNvPr>
              <p:cNvSpPr/>
              <p:nvPr/>
            </p:nvSpPr>
            <p:spPr>
              <a:xfrm>
                <a:off x="3442274" y="4980332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フローチャート: 結合子 18">
                <a:extLst>
                  <a:ext uri="{FF2B5EF4-FFF2-40B4-BE49-F238E27FC236}">
                    <a16:creationId xmlns:a16="http://schemas.microsoft.com/office/drawing/2014/main" id="{8309768D-ED05-4D28-AE66-F1935AD2A8E5}"/>
                  </a:ext>
                </a:extLst>
              </p:cNvPr>
              <p:cNvSpPr/>
              <p:nvPr/>
            </p:nvSpPr>
            <p:spPr>
              <a:xfrm>
                <a:off x="3276829" y="5554211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フローチャート: 結合子 19">
                <a:extLst>
                  <a:ext uri="{FF2B5EF4-FFF2-40B4-BE49-F238E27FC236}">
                    <a16:creationId xmlns:a16="http://schemas.microsoft.com/office/drawing/2014/main" id="{0F5B1181-8D1B-44B8-9138-CD8776044FE4}"/>
                  </a:ext>
                </a:extLst>
              </p:cNvPr>
              <p:cNvSpPr/>
              <p:nvPr/>
            </p:nvSpPr>
            <p:spPr>
              <a:xfrm>
                <a:off x="3592642" y="4503185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フローチャート: 結合子 20">
                <a:extLst>
                  <a:ext uri="{FF2B5EF4-FFF2-40B4-BE49-F238E27FC236}">
                    <a16:creationId xmlns:a16="http://schemas.microsoft.com/office/drawing/2014/main" id="{C63A7197-B6BC-499E-903E-E5E0A62B5A40}"/>
                  </a:ext>
                </a:extLst>
              </p:cNvPr>
              <p:cNvSpPr/>
              <p:nvPr/>
            </p:nvSpPr>
            <p:spPr>
              <a:xfrm>
                <a:off x="4061570" y="4976689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フローチャート: 結合子 21">
                <a:extLst>
                  <a:ext uri="{FF2B5EF4-FFF2-40B4-BE49-F238E27FC236}">
                    <a16:creationId xmlns:a16="http://schemas.microsoft.com/office/drawing/2014/main" id="{F543B1CA-0D2F-4247-8C49-2F183C8A9439}"/>
                  </a:ext>
                </a:extLst>
              </p:cNvPr>
              <p:cNvSpPr/>
              <p:nvPr/>
            </p:nvSpPr>
            <p:spPr>
              <a:xfrm>
                <a:off x="3896126" y="5550567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フローチャート: 結合子 22">
                <a:extLst>
                  <a:ext uri="{FF2B5EF4-FFF2-40B4-BE49-F238E27FC236}">
                    <a16:creationId xmlns:a16="http://schemas.microsoft.com/office/drawing/2014/main" id="{9A8964A9-3131-4026-85CD-C75B610CB76F}"/>
                  </a:ext>
                </a:extLst>
              </p:cNvPr>
              <p:cNvSpPr/>
              <p:nvPr/>
            </p:nvSpPr>
            <p:spPr>
              <a:xfrm>
                <a:off x="4211938" y="4499541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フローチャート: 結合子 23">
                <a:extLst>
                  <a:ext uri="{FF2B5EF4-FFF2-40B4-BE49-F238E27FC236}">
                    <a16:creationId xmlns:a16="http://schemas.microsoft.com/office/drawing/2014/main" id="{1C71586A-4EB8-4B22-993B-226DECFD503D}"/>
                  </a:ext>
                </a:extLst>
              </p:cNvPr>
              <p:cNvSpPr/>
              <p:nvPr/>
            </p:nvSpPr>
            <p:spPr>
              <a:xfrm>
                <a:off x="4660719" y="4980332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ローチャート: 結合子 24">
                <a:extLst>
                  <a:ext uri="{FF2B5EF4-FFF2-40B4-BE49-F238E27FC236}">
                    <a16:creationId xmlns:a16="http://schemas.microsoft.com/office/drawing/2014/main" id="{1B47083D-CCC4-4FCF-8E00-9A747C7627E9}"/>
                  </a:ext>
                </a:extLst>
              </p:cNvPr>
              <p:cNvSpPr/>
              <p:nvPr/>
            </p:nvSpPr>
            <p:spPr>
              <a:xfrm>
                <a:off x="4495274" y="5554211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フローチャート: 結合子 25">
                <a:extLst>
                  <a:ext uri="{FF2B5EF4-FFF2-40B4-BE49-F238E27FC236}">
                    <a16:creationId xmlns:a16="http://schemas.microsoft.com/office/drawing/2014/main" id="{B2AE8B66-93BB-4BE9-B5D5-4C7863296990}"/>
                  </a:ext>
                </a:extLst>
              </p:cNvPr>
              <p:cNvSpPr/>
              <p:nvPr/>
            </p:nvSpPr>
            <p:spPr>
              <a:xfrm>
                <a:off x="4811087" y="4503185"/>
                <a:ext cx="81042" cy="6558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B181F664-2F1E-4EAB-B4CF-F57A04589087}"/>
                  </a:ext>
                </a:extLst>
              </p:cNvPr>
              <p:cNvCxnSpPr/>
              <p:nvPr/>
            </p:nvCxnSpPr>
            <p:spPr>
              <a:xfrm flipH="1">
                <a:off x="4432547" y="4103646"/>
                <a:ext cx="557332" cy="1809549"/>
              </a:xfrm>
              <a:prstGeom prst="line">
                <a:avLst/>
              </a:prstGeom>
              <a:ln w="158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グループ化 29">
                <a:extLst>
                  <a:ext uri="{FF2B5EF4-FFF2-40B4-BE49-F238E27FC236}">
                    <a16:creationId xmlns:a16="http://schemas.microsoft.com/office/drawing/2014/main" id="{16EA57C9-B00C-4FB3-B3AA-B126355A4FAC}"/>
                  </a:ext>
                </a:extLst>
              </p:cNvPr>
              <p:cNvGrpSpPr/>
              <p:nvPr/>
            </p:nvGrpSpPr>
            <p:grpSpPr>
              <a:xfrm>
                <a:off x="6982973" y="4470099"/>
                <a:ext cx="2509817" cy="1125187"/>
                <a:chOff x="1967484" y="3302512"/>
                <a:chExt cx="1600200" cy="786472"/>
              </a:xfrm>
            </p:grpSpPr>
            <p:sp>
              <p:nvSpPr>
                <p:cNvPr id="32" name="二等辺三角形 31">
                  <a:extLst>
                    <a:ext uri="{FF2B5EF4-FFF2-40B4-BE49-F238E27FC236}">
                      <a16:creationId xmlns:a16="http://schemas.microsoft.com/office/drawing/2014/main" id="{3B24B1F5-2B2D-4FDF-94B7-6E396DEB9B86}"/>
                    </a:ext>
                  </a:extLst>
                </p:cNvPr>
                <p:cNvSpPr/>
                <p:nvPr/>
              </p:nvSpPr>
              <p:spPr>
                <a:xfrm rot="16200000">
                  <a:off x="2708279" y="3695850"/>
                  <a:ext cx="70985" cy="142875"/>
                </a:xfrm>
                <a:prstGeom prst="triangle">
                  <a:avLst/>
                </a:prstGeom>
                <a:solidFill>
                  <a:srgbClr val="FF3300"/>
                </a:solidFill>
                <a:ln>
                  <a:solidFill>
                    <a:srgbClr val="FF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正方形/長方形 32">
                  <a:extLst>
                    <a:ext uri="{FF2B5EF4-FFF2-40B4-BE49-F238E27FC236}">
                      <a16:creationId xmlns:a16="http://schemas.microsoft.com/office/drawing/2014/main" id="{55F0812C-5519-480A-9327-5A6310B42B46}"/>
                    </a:ext>
                  </a:extLst>
                </p:cNvPr>
                <p:cNvSpPr/>
                <p:nvPr/>
              </p:nvSpPr>
              <p:spPr>
                <a:xfrm>
                  <a:off x="2653284" y="3660358"/>
                  <a:ext cx="171450" cy="104775"/>
                </a:xfrm>
                <a:prstGeom prst="rect">
                  <a:avLst/>
                </a:prstGeom>
                <a:solidFill>
                  <a:srgbClr val="FF33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AutoShape 1613">
                  <a:extLst>
                    <a:ext uri="{FF2B5EF4-FFF2-40B4-BE49-F238E27FC236}">
                      <a16:creationId xmlns:a16="http://schemas.microsoft.com/office/drawing/2014/main" id="{F825C13F-2FE9-4148-9BAC-3CDFA6AE0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824734" y="3641309"/>
                  <a:ext cx="685800" cy="2952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5" name="AutoShape 1614">
                  <a:extLst>
                    <a:ext uri="{FF2B5EF4-FFF2-40B4-BE49-F238E27FC236}">
                      <a16:creationId xmlns:a16="http://schemas.microsoft.com/office/drawing/2014/main" id="{FB39D088-EF7E-4638-8758-727BC43F2D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129534" y="3841334"/>
                  <a:ext cx="247650" cy="247650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6" name="AutoShape 1615">
                  <a:extLst>
                    <a:ext uri="{FF2B5EF4-FFF2-40B4-BE49-F238E27FC236}">
                      <a16:creationId xmlns:a16="http://schemas.microsoft.com/office/drawing/2014/main" id="{49AAB1FA-C1E5-47B3-9A07-694D377DB4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824734" y="3841334"/>
                  <a:ext cx="247650" cy="247650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7" name="Rectangle 1616">
                  <a:extLst>
                    <a:ext uri="{FF2B5EF4-FFF2-40B4-BE49-F238E27FC236}">
                      <a16:creationId xmlns:a16="http://schemas.microsoft.com/office/drawing/2014/main" id="{BA932BBF-EC0C-4972-827B-D3C6DF3502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129409" y="3850859"/>
                  <a:ext cx="466725" cy="4762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8" name="Rectangle 1618">
                  <a:extLst>
                    <a:ext uri="{FF2B5EF4-FFF2-40B4-BE49-F238E27FC236}">
                      <a16:creationId xmlns:a16="http://schemas.microsoft.com/office/drawing/2014/main" id="{5B1850AF-4F98-49BA-A7DE-553EBAC93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653284" y="3660359"/>
                  <a:ext cx="114300" cy="4762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39" name="Rectangle 1620">
                  <a:extLst>
                    <a:ext uri="{FF2B5EF4-FFF2-40B4-BE49-F238E27FC236}">
                      <a16:creationId xmlns:a16="http://schemas.microsoft.com/office/drawing/2014/main" id="{8682781C-1A00-454F-AB1B-3A49203F5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3453384" y="3698459"/>
                  <a:ext cx="38100" cy="1143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0" name="Rectangle 1621">
                  <a:extLst>
                    <a:ext uri="{FF2B5EF4-FFF2-40B4-BE49-F238E27FC236}">
                      <a16:creationId xmlns:a16="http://schemas.microsoft.com/office/drawing/2014/main" id="{90505F58-12EC-46FA-84FE-0C5C61A1B5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6059" y="3688934"/>
                  <a:ext cx="657225" cy="8572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1" name="Rectangle 1622">
                  <a:extLst>
                    <a:ext uri="{FF2B5EF4-FFF2-40B4-BE49-F238E27FC236}">
                      <a16:creationId xmlns:a16="http://schemas.microsoft.com/office/drawing/2014/main" id="{503FF3A5-6696-4F60-83D4-A07F58694E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67484" y="3660359"/>
                  <a:ext cx="28575" cy="19050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2" name="AutoShape 1623">
                  <a:extLst>
                    <a:ext uri="{FF2B5EF4-FFF2-40B4-BE49-F238E27FC236}">
                      <a16:creationId xmlns:a16="http://schemas.microsoft.com/office/drawing/2014/main" id="{8C5F7130-26E2-4D72-8947-C1AABDF80F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005584" y="3650834"/>
                  <a:ext cx="647700" cy="381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3" name="AutoShape 1625">
                  <a:extLst>
                    <a:ext uri="{FF2B5EF4-FFF2-40B4-BE49-F238E27FC236}">
                      <a16:creationId xmlns:a16="http://schemas.microsoft.com/office/drawing/2014/main" id="{B9FD3741-2A51-430B-8A81-A75F14D6A7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96059" y="3765134"/>
                  <a:ext cx="95250" cy="10477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4" name="AutoShape 1626">
                  <a:extLst>
                    <a:ext uri="{FF2B5EF4-FFF2-40B4-BE49-F238E27FC236}">
                      <a16:creationId xmlns:a16="http://schemas.microsoft.com/office/drawing/2014/main" id="{832170D7-16E4-4BAE-8CB7-FC0D1C35D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977009" y="3841334"/>
                  <a:ext cx="247650" cy="247650"/>
                </a:xfrm>
                <a:prstGeom prst="flowChartConnector">
                  <a:avLst/>
                </a:prstGeom>
                <a:solidFill>
                  <a:schemeClr val="tx1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5" name="Freeform 1627">
                  <a:extLst>
                    <a:ext uri="{FF2B5EF4-FFF2-40B4-BE49-F238E27FC236}">
                      <a16:creationId xmlns:a16="http://schemas.microsoft.com/office/drawing/2014/main" id="{09231032-E89B-4FEF-ABAD-B3126766EB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284" y="3765134"/>
                  <a:ext cx="171450" cy="57150"/>
                </a:xfrm>
                <a:custGeom>
                  <a:avLst/>
                  <a:gdLst>
                    <a:gd name="T0" fmla="*/ 0 w 16"/>
                    <a:gd name="T1" fmla="*/ 0 h 6"/>
                    <a:gd name="T2" fmla="*/ 7 w 16"/>
                    <a:gd name="T3" fmla="*/ 2 h 6"/>
                    <a:gd name="T4" fmla="*/ 17 w 16"/>
                    <a:gd name="T5" fmla="*/ 5 h 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6" h="6">
                      <a:moveTo>
                        <a:pt x="0" y="0"/>
                      </a:moveTo>
                      <a:cubicBezTo>
                        <a:pt x="2" y="0"/>
                        <a:pt x="4" y="1"/>
                        <a:pt x="7" y="2"/>
                      </a:cubicBezTo>
                      <a:cubicBezTo>
                        <a:pt x="10" y="3"/>
                        <a:pt x="13" y="4"/>
                        <a:pt x="16" y="6"/>
                      </a:cubicBezTo>
                    </a:path>
                  </a:pathLst>
                </a:custGeom>
                <a:noFill/>
                <a:ln w="9525" cap="flat" cmpd="sng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xmlns:mc="http://schemas.openxmlformats.org/markup-compatibility/2006" val="FFFFFF" mc:Ignorable="a14" a14:legacySpreadsheetColorIndex="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6" name="Rectangle 1631">
                  <a:extLst>
                    <a:ext uri="{FF2B5EF4-FFF2-40B4-BE49-F238E27FC236}">
                      <a16:creationId xmlns:a16="http://schemas.microsoft.com/office/drawing/2014/main" id="{9F01B10F-4B48-4758-B8A5-5705D6DED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500884" y="3555584"/>
                  <a:ext cx="38100" cy="32385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7" name="Line 1645">
                  <a:extLst>
                    <a:ext uri="{FF2B5EF4-FFF2-40B4-BE49-F238E27FC236}">
                      <a16:creationId xmlns:a16="http://schemas.microsoft.com/office/drawing/2014/main" id="{E5EC3C17-462D-4C11-8E75-AFBE7CFC99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01009" y="3622259"/>
                  <a:ext cx="47625" cy="47625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8" name="Line 1646">
                  <a:extLst>
                    <a:ext uri="{FF2B5EF4-FFF2-40B4-BE49-F238E27FC236}">
                      <a16:creationId xmlns:a16="http://schemas.microsoft.com/office/drawing/2014/main" id="{4E112580-6B0B-41D0-8220-B9BF0A21F8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29584" y="3612734"/>
                  <a:ext cx="38100" cy="47625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49" name="Line 1648">
                  <a:extLst>
                    <a:ext uri="{FF2B5EF4-FFF2-40B4-BE49-F238E27FC236}">
                      <a16:creationId xmlns:a16="http://schemas.microsoft.com/office/drawing/2014/main" id="{1471D4BC-73B7-4921-8917-0D6DB54F1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5684" y="3669884"/>
                  <a:ext cx="0" cy="28575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0" name="Line 1649">
                  <a:extLst>
                    <a:ext uri="{FF2B5EF4-FFF2-40B4-BE49-F238E27FC236}">
                      <a16:creationId xmlns:a16="http://schemas.microsoft.com/office/drawing/2014/main" id="{DB376F83-FFD5-4962-966C-C0EAF16FC0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77109" y="3946109"/>
                  <a:ext cx="28575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1" name="Line 1650">
                  <a:extLst>
                    <a:ext uri="{FF2B5EF4-FFF2-40B4-BE49-F238E27FC236}">
                      <a16:creationId xmlns:a16="http://schemas.microsoft.com/office/drawing/2014/main" id="{A6058CA9-A456-4712-8A80-0AF55BF5AF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77109" y="3879434"/>
                  <a:ext cx="28575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2" name="Line 1651">
                  <a:extLst>
                    <a:ext uri="{FF2B5EF4-FFF2-40B4-BE49-F238E27FC236}">
                      <a16:creationId xmlns:a16="http://schemas.microsoft.com/office/drawing/2014/main" id="{0FEAED7A-87E0-4DAD-BC29-A0ED3B0EF3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77109" y="3822284"/>
                  <a:ext cx="47625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3" name="Rectangle 1694">
                  <a:extLst>
                    <a:ext uri="{FF2B5EF4-FFF2-40B4-BE49-F238E27FC236}">
                      <a16:creationId xmlns:a16="http://schemas.microsoft.com/office/drawing/2014/main" id="{EE4E14F5-73B0-4D7E-A16F-C45D9CDB9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8034" y="3898484"/>
                  <a:ext cx="38100" cy="8572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4" name="AutoShape 1695">
                  <a:extLst>
                    <a:ext uri="{FF2B5EF4-FFF2-40B4-BE49-F238E27FC236}">
                      <a16:creationId xmlns:a16="http://schemas.microsoft.com/office/drawing/2014/main" id="{0EAA9C7C-34A6-475C-8A6E-BE6377E19B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2434209" y="3955634"/>
                  <a:ext cx="142875" cy="95250"/>
                </a:xfrm>
                <a:custGeom>
                  <a:avLst/>
                  <a:gdLst>
                    <a:gd name="T0" fmla="*/ 8 w 21600"/>
                    <a:gd name="T1" fmla="*/ 0 h 21600"/>
                    <a:gd name="T2" fmla="*/ 2 w 21600"/>
                    <a:gd name="T3" fmla="*/ 5 h 21600"/>
                    <a:gd name="T4" fmla="*/ 8 w 21600"/>
                    <a:gd name="T5" fmla="*/ 3 h 21600"/>
                    <a:gd name="T6" fmla="*/ 13 w 21600"/>
                    <a:gd name="T7" fmla="*/ 5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864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400" y="10800"/>
                      </a:moveTo>
                      <a:cubicBezTo>
                        <a:pt x="5400" y="7817"/>
                        <a:pt x="7817" y="5400"/>
                        <a:pt x="10800" y="5400"/>
                      </a:cubicBezTo>
                      <a:cubicBezTo>
                        <a:pt x="13782" y="5399"/>
                        <a:pt x="16199" y="7817"/>
                        <a:pt x="16200" y="10799"/>
                      </a:cubicBezTo>
                      <a:lnTo>
                        <a:pt x="21600" y="10800"/>
                      </a:ln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lnTo>
                        <a:pt x="5400" y="10800"/>
                      </a:lnTo>
                      <a:close/>
                    </a:path>
                  </a:pathLst>
                </a:cu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5" name="Line 1696">
                  <a:extLst>
                    <a:ext uri="{FF2B5EF4-FFF2-40B4-BE49-F238E27FC236}">
                      <a16:creationId xmlns:a16="http://schemas.microsoft.com/office/drawing/2014/main" id="{2DB2682A-E0F6-4201-9264-0ADB90AF1E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81809" y="3936584"/>
                  <a:ext cx="47625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6" name="Rectangle 1702">
                  <a:extLst>
                    <a:ext uri="{FF2B5EF4-FFF2-40B4-BE49-F238E27FC236}">
                      <a16:creationId xmlns:a16="http://schemas.microsoft.com/office/drawing/2014/main" id="{663D71D1-9915-46D8-A7AC-141B18FCD6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81809" y="3917534"/>
                  <a:ext cx="66675" cy="4762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7" name="Rectangle 1703">
                  <a:extLst>
                    <a:ext uri="{FF2B5EF4-FFF2-40B4-BE49-F238E27FC236}">
                      <a16:creationId xmlns:a16="http://schemas.microsoft.com/office/drawing/2014/main" id="{FF5FA8A4-953A-4841-B73D-63EF5C314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92081">
                  <a:off x="2167509" y="3869909"/>
                  <a:ext cx="171450" cy="2857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8" name="Rectangle 1705">
                  <a:extLst>
                    <a:ext uri="{FF2B5EF4-FFF2-40B4-BE49-F238E27FC236}">
                      <a16:creationId xmlns:a16="http://schemas.microsoft.com/office/drawing/2014/main" id="{EB29F103-7609-4F80-BFE3-CC50302315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91409" y="3641309"/>
                  <a:ext cx="219075" cy="15240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59" name="Rectangle 1706">
                  <a:extLst>
                    <a:ext uri="{FF2B5EF4-FFF2-40B4-BE49-F238E27FC236}">
                      <a16:creationId xmlns:a16="http://schemas.microsoft.com/office/drawing/2014/main" id="{412A0C2A-3F1B-4D7B-B8C2-82345C5BB6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2824734" y="3565109"/>
                  <a:ext cx="66675" cy="22860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0" name="Rectangle 1707">
                  <a:extLst>
                    <a:ext uri="{FF2B5EF4-FFF2-40B4-BE49-F238E27FC236}">
                      <a16:creationId xmlns:a16="http://schemas.microsoft.com/office/drawing/2014/main" id="{1D743FD0-E119-4209-AF32-5873F5D97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4734" y="3765134"/>
                  <a:ext cx="285750" cy="2857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1" name="Rectangle 1708">
                  <a:extLst>
                    <a:ext uri="{FF2B5EF4-FFF2-40B4-BE49-F238E27FC236}">
                      <a16:creationId xmlns:a16="http://schemas.microsoft.com/office/drawing/2014/main" id="{0D0E6668-DDD7-4B9F-A929-40F4FFD38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7184" y="3498434"/>
                  <a:ext cx="28575" cy="14287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2" name="Rectangle 1709">
                  <a:extLst>
                    <a:ext uri="{FF2B5EF4-FFF2-40B4-BE49-F238E27FC236}">
                      <a16:creationId xmlns:a16="http://schemas.microsoft.com/office/drawing/2014/main" id="{A1F4CDA2-86F3-4BCC-AE30-722D0DA2BF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77184" y="3479384"/>
                  <a:ext cx="76200" cy="28575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3" name="Rectangle 1710">
                  <a:extLst>
                    <a:ext uri="{FF2B5EF4-FFF2-40B4-BE49-F238E27FC236}">
                      <a16:creationId xmlns:a16="http://schemas.microsoft.com/office/drawing/2014/main" id="{580E177A-7A0D-42D7-9BD4-BC67394BB1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4284" y="3622259"/>
                  <a:ext cx="76200" cy="38100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4" name="Rectangle 1711">
                  <a:extLst>
                    <a:ext uri="{FF2B5EF4-FFF2-40B4-BE49-F238E27FC236}">
                      <a16:creationId xmlns:a16="http://schemas.microsoft.com/office/drawing/2014/main" id="{4601D96C-543A-4DB3-9E8C-ED630C81E2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0484" y="3536534"/>
                  <a:ext cx="28575" cy="85725"/>
                </a:xfrm>
                <a:prstGeom prst="rect">
                  <a:avLst/>
                </a:prstGeom>
                <a:solidFill>
                  <a:srgbClr xmlns:mc="http://schemas.openxmlformats.org/markup-compatibility/2006" xmlns:a14="http://schemas.microsoft.com/office/drawing/2010/main" val="FFFFFF" mc:Ignorable="a14" a14:legacySpreadsheetColorIndex="9"/>
                </a:solidFill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Line 1712">
                  <a:extLst>
                    <a:ext uri="{FF2B5EF4-FFF2-40B4-BE49-F238E27FC236}">
                      <a16:creationId xmlns:a16="http://schemas.microsoft.com/office/drawing/2014/main" id="{99B099D2-633D-4888-9DAC-58D5251A2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96184" y="3641309"/>
                  <a:ext cx="0" cy="123825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Line 1713">
                  <a:extLst>
                    <a:ext uri="{FF2B5EF4-FFF2-40B4-BE49-F238E27FC236}">
                      <a16:creationId xmlns:a16="http://schemas.microsoft.com/office/drawing/2014/main" id="{628E1243-6F39-490D-A126-6AEA1F6DA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58059" y="3660359"/>
                  <a:ext cx="66675" cy="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7" name="Line 1714">
                  <a:extLst>
                    <a:ext uri="{FF2B5EF4-FFF2-40B4-BE49-F238E27FC236}">
                      <a16:creationId xmlns:a16="http://schemas.microsoft.com/office/drawing/2014/main" id="{404C2037-6366-4AD2-96DD-F06B4FA48F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5684" y="3498434"/>
                  <a:ext cx="0" cy="66675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8" name="Line 1715">
                  <a:extLst>
                    <a:ext uri="{FF2B5EF4-FFF2-40B4-BE49-F238E27FC236}">
                      <a16:creationId xmlns:a16="http://schemas.microsoft.com/office/drawing/2014/main" id="{D224DC13-0EF2-405B-9AA6-34A4A2C6C2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05684" y="3527009"/>
                  <a:ext cx="28575" cy="3810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9" name="Line 1716">
                  <a:extLst>
                    <a:ext uri="{FF2B5EF4-FFF2-40B4-BE49-F238E27FC236}">
                      <a16:creationId xmlns:a16="http://schemas.microsoft.com/office/drawing/2014/main" id="{E322902F-752D-4428-9DF1-D39EBF266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024634" y="3565109"/>
                  <a:ext cx="0" cy="5715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0" name="Line 1717">
                  <a:extLst>
                    <a:ext uri="{FF2B5EF4-FFF2-40B4-BE49-F238E27FC236}">
                      <a16:creationId xmlns:a16="http://schemas.microsoft.com/office/drawing/2014/main" id="{36AF69A6-F131-4F13-AD94-04DAB6DD13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24634" y="3593684"/>
                  <a:ext cx="57150" cy="57150"/>
                </a:xfrm>
                <a:prstGeom prst="line">
                  <a:avLst/>
                </a:prstGeom>
                <a:noFill/>
                <a:ln w="9525">
                  <a:solidFill>
                    <a:srgbClr xmlns:mc="http://schemas.openxmlformats.org/markup-compatibility/2006" xmlns:a14="http://schemas.microsoft.com/office/drawing/2010/main" val="000000" mc:Ignorable="a14" a14:legacySpreadsheetColorIndex="64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71" name="正方形/長方形 70">
                  <a:extLst>
                    <a:ext uri="{FF2B5EF4-FFF2-40B4-BE49-F238E27FC236}">
                      <a16:creationId xmlns:a16="http://schemas.microsoft.com/office/drawing/2014/main" id="{164A05B5-B03C-451C-BA05-FC4D679B0773}"/>
                    </a:ext>
                  </a:extLst>
                </p:cNvPr>
                <p:cNvSpPr/>
                <p:nvPr/>
              </p:nvSpPr>
              <p:spPr>
                <a:xfrm>
                  <a:off x="2829497" y="3306126"/>
                  <a:ext cx="290512" cy="324992"/>
                </a:xfrm>
                <a:prstGeom prst="rect">
                  <a:avLst/>
                </a:prstGeom>
                <a:solidFill>
                  <a:srgbClr val="FF33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2" name="円/楕円 52">
                  <a:extLst>
                    <a:ext uri="{FF2B5EF4-FFF2-40B4-BE49-F238E27FC236}">
                      <a16:creationId xmlns:a16="http://schemas.microsoft.com/office/drawing/2014/main" id="{CBD50492-065D-4472-9CFE-3A10EADAA90F}"/>
                    </a:ext>
                  </a:extLst>
                </p:cNvPr>
                <p:cNvSpPr/>
                <p:nvPr/>
              </p:nvSpPr>
              <p:spPr>
                <a:xfrm>
                  <a:off x="2875882" y="3896101"/>
                  <a:ext cx="135160" cy="13516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3" name="円/楕円 53">
                  <a:extLst>
                    <a:ext uri="{FF2B5EF4-FFF2-40B4-BE49-F238E27FC236}">
                      <a16:creationId xmlns:a16="http://schemas.microsoft.com/office/drawing/2014/main" id="{5AE3EDA2-46B8-4342-8008-4C5136508528}"/>
                    </a:ext>
                  </a:extLst>
                </p:cNvPr>
                <p:cNvSpPr/>
                <p:nvPr/>
              </p:nvSpPr>
              <p:spPr>
                <a:xfrm>
                  <a:off x="3185779" y="3898484"/>
                  <a:ext cx="135160" cy="13516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円/楕円 54">
                  <a:extLst>
                    <a:ext uri="{FF2B5EF4-FFF2-40B4-BE49-F238E27FC236}">
                      <a16:creationId xmlns:a16="http://schemas.microsoft.com/office/drawing/2014/main" id="{ED31CFAC-F861-4854-B939-30252B92B0B7}"/>
                    </a:ext>
                  </a:extLst>
                </p:cNvPr>
                <p:cNvSpPr/>
                <p:nvPr/>
              </p:nvSpPr>
              <p:spPr>
                <a:xfrm>
                  <a:off x="2033088" y="3892816"/>
                  <a:ext cx="135160" cy="13516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5" name="正方形/長方形 74">
                  <a:extLst>
                    <a:ext uri="{FF2B5EF4-FFF2-40B4-BE49-F238E27FC236}">
                      <a16:creationId xmlns:a16="http://schemas.microsoft.com/office/drawing/2014/main" id="{2648601F-B9F3-473C-8879-776611F34770}"/>
                    </a:ext>
                  </a:extLst>
                </p:cNvPr>
                <p:cNvSpPr/>
                <p:nvPr/>
              </p:nvSpPr>
              <p:spPr>
                <a:xfrm>
                  <a:off x="2858071" y="3338513"/>
                  <a:ext cx="85391" cy="2742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15A438FD-48E4-474D-84AC-34F47C65CA4C}"/>
                    </a:ext>
                  </a:extLst>
                </p:cNvPr>
                <p:cNvSpPr/>
                <p:nvPr/>
              </p:nvSpPr>
              <p:spPr>
                <a:xfrm>
                  <a:off x="2967609" y="3338512"/>
                  <a:ext cx="123254" cy="27422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7" name="直線コネクタ 76">
                  <a:extLst>
                    <a:ext uri="{FF2B5EF4-FFF2-40B4-BE49-F238E27FC236}">
                      <a16:creationId xmlns:a16="http://schemas.microsoft.com/office/drawing/2014/main" id="{1B9EAF27-47C9-40E4-80EB-180D5A08753E}"/>
                    </a:ext>
                  </a:extLst>
                </p:cNvPr>
                <p:cNvCxnSpPr>
                  <a:stCxn id="56" idx="2"/>
                </p:cNvCxnSpPr>
                <p:nvPr/>
              </p:nvCxnSpPr>
              <p:spPr>
                <a:xfrm>
                  <a:off x="2315147" y="3965159"/>
                  <a:ext cx="9524" cy="19955"/>
                </a:xfrm>
                <a:prstGeom prst="line">
                  <a:avLst/>
                </a:prstGeom>
                <a:ln w="28575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77">
                  <a:extLst>
                    <a:ext uri="{FF2B5EF4-FFF2-40B4-BE49-F238E27FC236}">
                      <a16:creationId xmlns:a16="http://schemas.microsoft.com/office/drawing/2014/main" id="{55C9C4FD-2E19-4E87-A78E-3CD1C25E8BCB}"/>
                    </a:ext>
                  </a:extLst>
                </p:cNvPr>
                <p:cNvCxnSpPr/>
                <p:nvPr/>
              </p:nvCxnSpPr>
              <p:spPr>
                <a:xfrm flipH="1">
                  <a:off x="2305621" y="3978248"/>
                  <a:ext cx="19050" cy="79124"/>
                </a:xfrm>
                <a:prstGeom prst="line">
                  <a:avLst/>
                </a:prstGeom>
                <a:ln w="28575">
                  <a:solidFill>
                    <a:srgbClr val="FF33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78">
                  <a:extLst>
                    <a:ext uri="{FF2B5EF4-FFF2-40B4-BE49-F238E27FC236}">
                      <a16:creationId xmlns:a16="http://schemas.microsoft.com/office/drawing/2014/main" id="{A4C3D8D0-D401-4976-8D04-A40D84D028D3}"/>
                    </a:ext>
                  </a:extLst>
                </p:cNvPr>
                <p:cNvCxnSpPr/>
                <p:nvPr/>
              </p:nvCxnSpPr>
              <p:spPr>
                <a:xfrm flipV="1">
                  <a:off x="2496106" y="3339460"/>
                  <a:ext cx="4784" cy="62570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グループ化 79">
                  <a:extLst>
                    <a:ext uri="{FF2B5EF4-FFF2-40B4-BE49-F238E27FC236}">
                      <a16:creationId xmlns:a16="http://schemas.microsoft.com/office/drawing/2014/main" id="{08CA25C5-F152-42C1-AA42-913132C308A9}"/>
                    </a:ext>
                  </a:extLst>
                </p:cNvPr>
                <p:cNvGrpSpPr/>
                <p:nvPr/>
              </p:nvGrpSpPr>
              <p:grpSpPr>
                <a:xfrm>
                  <a:off x="2479821" y="3302512"/>
                  <a:ext cx="42093" cy="36000"/>
                  <a:chOff x="2535272" y="3180300"/>
                  <a:chExt cx="42093" cy="36000"/>
                </a:xfrm>
              </p:grpSpPr>
              <p:sp>
                <p:nvSpPr>
                  <p:cNvPr id="81" name="二等辺三角形 80">
                    <a:extLst>
                      <a:ext uri="{FF2B5EF4-FFF2-40B4-BE49-F238E27FC236}">
                        <a16:creationId xmlns:a16="http://schemas.microsoft.com/office/drawing/2014/main" id="{BE26CEB3-1941-4FD4-B5BA-477F97B7AA9F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541365" y="3180300"/>
                    <a:ext cx="36000" cy="3600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2" name="二等辺三角形 81">
                    <a:extLst>
                      <a:ext uri="{FF2B5EF4-FFF2-40B4-BE49-F238E27FC236}">
                        <a16:creationId xmlns:a16="http://schemas.microsoft.com/office/drawing/2014/main" id="{D1071BF6-52C0-48AA-BBE6-E4CBBC22757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535272" y="3180300"/>
                    <a:ext cx="36000" cy="36000"/>
                  </a:xfrm>
                  <a:prstGeom prst="triangle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cxnSp>
                <p:nvCxnSpPr>
                  <p:cNvPr id="83" name="直線コネクタ 82">
                    <a:extLst>
                      <a:ext uri="{FF2B5EF4-FFF2-40B4-BE49-F238E27FC236}">
                        <a16:creationId xmlns:a16="http://schemas.microsoft.com/office/drawing/2014/main" id="{960A0BE4-2519-450B-8109-B4DE940DF83B}"/>
                      </a:ext>
                    </a:extLst>
                  </p:cNvPr>
                  <p:cNvCxnSpPr>
                    <a:stCxn id="82" idx="2"/>
                    <a:endCxn id="81" idx="2"/>
                  </p:cNvCxnSpPr>
                  <p:nvPr/>
                </p:nvCxnSpPr>
                <p:spPr>
                  <a:xfrm>
                    <a:off x="2535272" y="3180300"/>
                    <a:ext cx="4209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コネクタ 83">
                    <a:extLst>
                      <a:ext uri="{FF2B5EF4-FFF2-40B4-BE49-F238E27FC236}">
                        <a16:creationId xmlns:a16="http://schemas.microsoft.com/office/drawing/2014/main" id="{47BC0501-ED06-4587-85CE-DD0305B3E53D}"/>
                      </a:ext>
                    </a:extLst>
                  </p:cNvPr>
                  <p:cNvCxnSpPr/>
                  <p:nvPr/>
                </p:nvCxnSpPr>
                <p:spPr>
                  <a:xfrm>
                    <a:off x="2535272" y="3216300"/>
                    <a:ext cx="3971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FB4B012B-FB5C-4460-8868-727D5276C7B5}"/>
                  </a:ext>
                </a:extLst>
              </p:cNvPr>
              <p:cNvSpPr txBox="1"/>
              <p:nvPr/>
            </p:nvSpPr>
            <p:spPr>
              <a:xfrm>
                <a:off x="4440500" y="3429001"/>
                <a:ext cx="3478395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8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試験施工のイメージ図</a:t>
                </a:r>
              </a:p>
            </p:txBody>
          </p:sp>
        </p:grpSp>
        <p:grpSp>
          <p:nvGrpSpPr>
            <p:cNvPr id="86" name="Group 3">
              <a:extLst>
                <a:ext uri="{FF2B5EF4-FFF2-40B4-BE49-F238E27FC236}">
                  <a16:creationId xmlns:a16="http://schemas.microsoft.com/office/drawing/2014/main" id="{F3A4834E-CB94-4269-9678-6830FD6B539F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370154" y="4108113"/>
              <a:ext cx="632739" cy="690069"/>
              <a:chOff x="7281" y="8460"/>
              <a:chExt cx="2520" cy="2520"/>
            </a:xfrm>
          </p:grpSpPr>
          <p:sp>
            <p:nvSpPr>
              <p:cNvPr id="87" name="Oval 4">
                <a:extLst>
                  <a:ext uri="{FF2B5EF4-FFF2-40B4-BE49-F238E27FC236}">
                    <a16:creationId xmlns:a16="http://schemas.microsoft.com/office/drawing/2014/main" id="{CFB9350E-464C-4616-88CA-7F8D3FD5E4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1" y="8460"/>
                <a:ext cx="540" cy="360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88" name="Group 5">
                <a:extLst>
                  <a:ext uri="{FF2B5EF4-FFF2-40B4-BE49-F238E27FC236}">
                    <a16:creationId xmlns:a16="http://schemas.microsoft.com/office/drawing/2014/main" id="{710D2E1C-0AC2-40BB-8520-C462E2B849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81" y="8565"/>
                <a:ext cx="2520" cy="2415"/>
                <a:chOff x="7281" y="8565"/>
                <a:chExt cx="2520" cy="2415"/>
              </a:xfrm>
            </p:grpSpPr>
            <p:sp>
              <p:nvSpPr>
                <p:cNvPr id="89" name="Line 6">
                  <a:extLst>
                    <a:ext uri="{FF2B5EF4-FFF2-40B4-BE49-F238E27FC236}">
                      <a16:creationId xmlns:a16="http://schemas.microsoft.com/office/drawing/2014/main" id="{6255016C-0B1C-4EFB-865E-961666EF7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81" y="10980"/>
                  <a:ext cx="25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0" name="Oval 7">
                  <a:extLst>
                    <a:ext uri="{FF2B5EF4-FFF2-40B4-BE49-F238E27FC236}">
                      <a16:creationId xmlns:a16="http://schemas.microsoft.com/office/drawing/2014/main" id="{6F77F72A-F267-450F-8314-138BDF0126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6" y="8565"/>
                  <a:ext cx="360" cy="18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1" name="Rectangle 8">
                  <a:extLst>
                    <a:ext uri="{FF2B5EF4-FFF2-40B4-BE49-F238E27FC236}">
                      <a16:creationId xmlns:a16="http://schemas.microsoft.com/office/drawing/2014/main" id="{4065D648-9CDD-42F8-9446-680D329CD0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1" y="8640"/>
                  <a:ext cx="540" cy="7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2" name="Rectangle 9">
                  <a:extLst>
                    <a:ext uri="{FF2B5EF4-FFF2-40B4-BE49-F238E27FC236}">
                      <a16:creationId xmlns:a16="http://schemas.microsoft.com/office/drawing/2014/main" id="{87C863AC-D429-4DFA-9496-C97D73CC53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01" y="8819"/>
                  <a:ext cx="180" cy="360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3" name="AutoShape 10">
                  <a:extLst>
                    <a:ext uri="{FF2B5EF4-FFF2-40B4-BE49-F238E27FC236}">
                      <a16:creationId xmlns:a16="http://schemas.microsoft.com/office/drawing/2014/main" id="{5EF5E9DA-DE15-419E-95BB-A3EEBCEA16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>
                  <a:off x="8181" y="8820"/>
                  <a:ext cx="540" cy="720"/>
                </a:xfrm>
                <a:custGeom>
                  <a:avLst/>
                  <a:gdLst>
                    <a:gd name="G0" fmla="+- 4500 0 0"/>
                    <a:gd name="G1" fmla="+- 21600 0 4500"/>
                    <a:gd name="G2" fmla="*/ 4500 1 2"/>
                    <a:gd name="G3" fmla="+- 21600 0 G2"/>
                    <a:gd name="G4" fmla="+/ 4500 21600 2"/>
                    <a:gd name="G5" fmla="+/ G1 0 2"/>
                    <a:gd name="G6" fmla="*/ 21600 21600 4500"/>
                    <a:gd name="G7" fmla="*/ G6 1 2"/>
                    <a:gd name="G8" fmla="+- 21600 0 G7"/>
                    <a:gd name="G9" fmla="*/ 21600 1 2"/>
                    <a:gd name="G10" fmla="+- 4500 0 G9"/>
                    <a:gd name="G11" fmla="?: G10 G8 0"/>
                    <a:gd name="G12" fmla="?: G10 G7 21600"/>
                    <a:gd name="T0" fmla="*/ 19350 w 21600"/>
                    <a:gd name="T1" fmla="*/ 10800 h 21600"/>
                    <a:gd name="T2" fmla="*/ 10800 w 21600"/>
                    <a:gd name="T3" fmla="*/ 21600 h 21600"/>
                    <a:gd name="T4" fmla="*/ 2250 w 21600"/>
                    <a:gd name="T5" fmla="*/ 10800 h 21600"/>
                    <a:gd name="T6" fmla="*/ 10800 w 21600"/>
                    <a:gd name="T7" fmla="*/ 0 h 21600"/>
                    <a:gd name="T8" fmla="*/ 4050 w 21600"/>
                    <a:gd name="T9" fmla="*/ 4050 h 21600"/>
                    <a:gd name="T10" fmla="*/ 17550 w 21600"/>
                    <a:gd name="T11" fmla="*/ 1755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4500" y="21600"/>
                      </a:lnTo>
                      <a:lnTo>
                        <a:pt x="171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4" name="Rectangle 11">
                  <a:extLst>
                    <a:ext uri="{FF2B5EF4-FFF2-40B4-BE49-F238E27FC236}">
                      <a16:creationId xmlns:a16="http://schemas.microsoft.com/office/drawing/2014/main" id="{3E7CF948-03BE-46E3-8A93-A9B760933C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1" y="9540"/>
                  <a:ext cx="720" cy="18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5" name="AutoShape 12">
                  <a:extLst>
                    <a:ext uri="{FF2B5EF4-FFF2-40B4-BE49-F238E27FC236}">
                      <a16:creationId xmlns:a16="http://schemas.microsoft.com/office/drawing/2014/main" id="{F83FAB61-F3B2-4344-99DA-35803CCEF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1" y="9719"/>
                  <a:ext cx="540" cy="1261"/>
                </a:xfrm>
                <a:prstGeom prst="parallelogram">
                  <a:avLst>
                    <a:gd name="adj" fmla="val 82778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6" name="Rectangle 13">
                  <a:extLst>
                    <a:ext uri="{FF2B5EF4-FFF2-40B4-BE49-F238E27FC236}">
                      <a16:creationId xmlns:a16="http://schemas.microsoft.com/office/drawing/2014/main" id="{C0B0CDED-CD1D-4F6F-AFAC-DE4575211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6" y="9720"/>
                  <a:ext cx="90" cy="126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7" name="AutoShape 14">
                  <a:extLst>
                    <a:ext uri="{FF2B5EF4-FFF2-40B4-BE49-F238E27FC236}">
                      <a16:creationId xmlns:a16="http://schemas.microsoft.com/office/drawing/2014/main" id="{1C56B325-027E-4CD1-B92B-84E0547C20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8721" y="9720"/>
                  <a:ext cx="540" cy="1260"/>
                </a:xfrm>
                <a:prstGeom prst="parallelogram">
                  <a:avLst>
                    <a:gd name="adj" fmla="val 82778"/>
                  </a:avLst>
                </a:prstGeom>
                <a:solidFill>
                  <a:srgbClr val="FFFF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74295" tIns="8890" rIns="74295" bIns="88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1CD10EB6-F113-423F-97EC-7BB20C13C235}"/>
                </a:ext>
              </a:extLst>
            </p:cNvPr>
            <p:cNvCxnSpPr>
              <a:cxnSpLocks/>
              <a:stCxn id="91" idx="1"/>
              <a:endCxn id="82" idx="0"/>
            </p:cNvCxnSpPr>
            <p:nvPr/>
          </p:nvCxnSpPr>
          <p:spPr>
            <a:xfrm>
              <a:off x="776915" y="4255986"/>
              <a:ext cx="7066092" cy="239865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5" name="図 84">
            <a:extLst>
              <a:ext uri="{FF2B5EF4-FFF2-40B4-BE49-F238E27FC236}">
                <a16:creationId xmlns:a16="http://schemas.microsoft.com/office/drawing/2014/main" id="{924276EE-B867-45A9-8DC3-8DF0A9199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97" y="1178341"/>
            <a:ext cx="5055108" cy="2062807"/>
          </a:xfrm>
          <a:prstGeom prst="rect">
            <a:avLst/>
          </a:prstGeom>
        </p:spPr>
      </p:pic>
      <p:sp>
        <p:nvSpPr>
          <p:cNvPr id="100" name="四角形: 角を丸くする 99">
            <a:extLst>
              <a:ext uri="{FF2B5EF4-FFF2-40B4-BE49-F238E27FC236}">
                <a16:creationId xmlns:a16="http://schemas.microsoft.com/office/drawing/2014/main" id="{6F20162D-4C80-4F4F-865E-00463C4CA55D}"/>
              </a:ext>
            </a:extLst>
          </p:cNvPr>
          <p:cNvSpPr/>
          <p:nvPr/>
        </p:nvSpPr>
        <p:spPr>
          <a:xfrm>
            <a:off x="5841504" y="1179381"/>
            <a:ext cx="6251988" cy="2036169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FF59B710-4297-4C7F-B699-AA153C294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0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626110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4.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試験施工（試験施工結果）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D4F9AE1-46BB-4C37-99CE-38C77F1C5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596" y="1536700"/>
            <a:ext cx="4156503" cy="2750440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C215519F-3C77-45AB-BBBA-A41FE8F0D852}"/>
              </a:ext>
            </a:extLst>
          </p:cNvPr>
          <p:cNvGrpSpPr/>
          <p:nvPr/>
        </p:nvGrpSpPr>
        <p:grpSpPr>
          <a:xfrm>
            <a:off x="7692595" y="4587807"/>
            <a:ext cx="4192238" cy="1799794"/>
            <a:chOff x="7692595" y="4587807"/>
            <a:chExt cx="4192238" cy="1799794"/>
          </a:xfrm>
        </p:grpSpPr>
        <p:sp>
          <p:nvSpPr>
            <p:cNvPr id="6" name="タイトル 1">
              <a:extLst>
                <a:ext uri="{FF2B5EF4-FFF2-40B4-BE49-F238E27FC236}">
                  <a16:creationId xmlns:a16="http://schemas.microsoft.com/office/drawing/2014/main" id="{9E8AF957-CAC6-4E1A-A109-A4B8FCFF1D3A}"/>
                </a:ext>
              </a:extLst>
            </p:cNvPr>
            <p:cNvSpPr txBox="1">
              <a:spLocks/>
            </p:cNvSpPr>
            <p:nvPr/>
          </p:nvSpPr>
          <p:spPr>
            <a:xfrm>
              <a:off x="7774881" y="4718382"/>
              <a:ext cx="4109952" cy="16692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2800" dirty="0"/>
                <a:t>標準偏差が大幅に向上</a:t>
              </a:r>
              <a:endParaRPr lang="en-US" altLang="ja-JP" sz="2800" dirty="0"/>
            </a:p>
            <a:p>
              <a:pPr algn="l"/>
              <a:r>
                <a:rPr lang="ja-JP" altLang="en-US" sz="2800" dirty="0"/>
                <a:t>誤差のばらつきも少ない</a:t>
              </a:r>
              <a:endParaRPr lang="en-US" altLang="ja-JP" sz="2800" dirty="0"/>
            </a:p>
            <a:p>
              <a:pPr algn="l"/>
              <a:endParaRPr lang="en-US" altLang="ja-JP" sz="2800" dirty="0"/>
            </a:p>
          </p:txBody>
        </p:sp>
        <p:sp>
          <p:nvSpPr>
            <p:cNvPr id="22" name="四角形: 角を丸くする 21">
              <a:extLst>
                <a:ext uri="{FF2B5EF4-FFF2-40B4-BE49-F238E27FC236}">
                  <a16:creationId xmlns:a16="http://schemas.microsoft.com/office/drawing/2014/main" id="{FA6EE68C-5CCA-44DA-B426-7017319EC201}"/>
                </a:ext>
              </a:extLst>
            </p:cNvPr>
            <p:cNvSpPr/>
            <p:nvPr/>
          </p:nvSpPr>
          <p:spPr>
            <a:xfrm>
              <a:off x="7692595" y="4587807"/>
              <a:ext cx="4156504" cy="1521163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959F662-9BC3-43B3-B032-2FE18A270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D578FAB-80BC-4141-9118-7C9EF057E734}"/>
              </a:ext>
            </a:extLst>
          </p:cNvPr>
          <p:cNvSpPr/>
          <p:nvPr/>
        </p:nvSpPr>
        <p:spPr>
          <a:xfrm>
            <a:off x="7678081" y="2438400"/>
            <a:ext cx="4156503" cy="59508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2B30455-C675-4C18-9531-D8E8B5FE4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10" y="1275881"/>
            <a:ext cx="7158515" cy="50326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739045A-23A2-4E9E-9808-C9835A6694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52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10182861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4.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試験施工（試験施工結果　オペレータの比較）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FDCF4A-1D16-46CE-8B82-D0110BC9DCB0}"/>
              </a:ext>
            </a:extLst>
          </p:cNvPr>
          <p:cNvGrpSpPr/>
          <p:nvPr/>
        </p:nvGrpSpPr>
        <p:grpSpPr>
          <a:xfrm>
            <a:off x="478364" y="1507899"/>
            <a:ext cx="6616704" cy="4683351"/>
            <a:chOff x="478363" y="1507899"/>
            <a:chExt cx="6858001" cy="4683351"/>
          </a:xfrm>
        </p:grpSpPr>
        <p:pic>
          <p:nvPicPr>
            <p:cNvPr id="11266" name="Picture 2">
              <a:extLst>
                <a:ext uri="{FF2B5EF4-FFF2-40B4-BE49-F238E27FC236}">
                  <a16:creationId xmlns:a16="http://schemas.microsoft.com/office/drawing/2014/main" id="{7475697F-17E3-4C83-AC4E-BEFDEE3D4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63" y="1507899"/>
              <a:ext cx="6858001" cy="4683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C407461-5EEB-4F75-9F7D-4C0339812184}"/>
                </a:ext>
              </a:extLst>
            </p:cNvPr>
            <p:cNvSpPr/>
            <p:nvPr/>
          </p:nvSpPr>
          <p:spPr>
            <a:xfrm>
              <a:off x="3244424" y="3895344"/>
              <a:ext cx="1335024" cy="8046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39B7AF35-4DE5-4A91-82E6-A60B26A03828}"/>
                </a:ext>
              </a:extLst>
            </p:cNvPr>
            <p:cNvSpPr/>
            <p:nvPr/>
          </p:nvSpPr>
          <p:spPr>
            <a:xfrm>
              <a:off x="5967430" y="3895344"/>
              <a:ext cx="1335024" cy="8046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0FF1A1B0-A59E-4456-BDB3-FBD635E2B971}"/>
              </a:ext>
            </a:extLst>
          </p:cNvPr>
          <p:cNvGrpSpPr/>
          <p:nvPr/>
        </p:nvGrpSpPr>
        <p:grpSpPr>
          <a:xfrm>
            <a:off x="3791128" y="1772481"/>
            <a:ext cx="8333140" cy="2122863"/>
            <a:chOff x="3791128" y="1772481"/>
            <a:chExt cx="8333140" cy="2122863"/>
          </a:xfrm>
        </p:grpSpPr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C27356A6-81B6-47E8-BCB1-0DA736F2EBA6}"/>
                </a:ext>
              </a:extLst>
            </p:cNvPr>
            <p:cNvGrpSpPr/>
            <p:nvPr/>
          </p:nvGrpSpPr>
          <p:grpSpPr>
            <a:xfrm>
              <a:off x="3791128" y="2020282"/>
              <a:ext cx="8333140" cy="1875062"/>
              <a:chOff x="3791128" y="2020282"/>
              <a:chExt cx="8333140" cy="1875062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820405F1-7BB7-4B7F-9B40-C018CF64E806}"/>
                  </a:ext>
                </a:extLst>
              </p:cNvPr>
              <p:cNvGrpSpPr/>
              <p:nvPr/>
            </p:nvGrpSpPr>
            <p:grpSpPr>
              <a:xfrm>
                <a:off x="7318588" y="2020282"/>
                <a:ext cx="4805680" cy="1636647"/>
                <a:chOff x="7230535" y="3120943"/>
                <a:chExt cx="4805680" cy="1636647"/>
              </a:xfrm>
            </p:grpSpPr>
            <p:sp>
              <p:nvSpPr>
                <p:cNvPr id="6" name="タイトル 1">
                  <a:extLst>
                    <a:ext uri="{FF2B5EF4-FFF2-40B4-BE49-F238E27FC236}">
                      <a16:creationId xmlns:a16="http://schemas.microsoft.com/office/drawing/2014/main" id="{5FB2A374-C7B6-47F4-80FD-DF9CF030106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230535" y="3120943"/>
                  <a:ext cx="4805680" cy="1636647"/>
                </a:xfrm>
                <a:prstGeom prst="rect">
                  <a:avLst/>
                </a:prstGeom>
                <a:ln w="38100">
                  <a:solidFill>
                    <a:schemeClr val="bg1"/>
                  </a:solidFill>
                </a:ln>
              </p:spPr>
              <p:txBody>
                <a:bodyPr vert="horz" lIns="91440" tIns="45720" rIns="91440" bIns="45720" rtlCol="0" anchor="t" anchorCtr="0">
                  <a:normAutofit/>
                </a:bodyPr>
                <a:lstStyle>
                  <a:lvl1pPr algn="ctr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kumimoji="1" sz="60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en-US" altLang="ja-JP" sz="2700" dirty="0"/>
                    <a:t>(</a:t>
                  </a:r>
                  <a:r>
                    <a:rPr lang="ja-JP" altLang="en-US" sz="2700" dirty="0"/>
                    <a:t>装置有無</a:t>
                  </a:r>
                  <a:r>
                    <a:rPr lang="en-US" altLang="ja-JP" sz="2700" dirty="0"/>
                    <a:t>)</a:t>
                  </a:r>
                  <a:r>
                    <a:rPr lang="ja-JP" altLang="en-US" sz="2700" dirty="0"/>
                    <a:t>差異は見られない</a:t>
                  </a:r>
                  <a:endParaRPr lang="en-US" altLang="ja-JP" sz="2700" dirty="0"/>
                </a:p>
                <a:p>
                  <a:pPr algn="l"/>
                  <a:endParaRPr lang="en-US" altLang="ja-JP" sz="1200" dirty="0"/>
                </a:p>
                <a:p>
                  <a:pPr algn="l"/>
                  <a:r>
                    <a:rPr lang="ja-JP" altLang="en-US" sz="2800" dirty="0"/>
                    <a:t>　 オペレータ</a:t>
                  </a:r>
                  <a:r>
                    <a:rPr lang="en-US" altLang="ja-JP" sz="2800" dirty="0"/>
                    <a:t>A</a:t>
                  </a:r>
                  <a:r>
                    <a:rPr lang="ja-JP" altLang="en-US" sz="2800" dirty="0"/>
                    <a:t>；</a:t>
                  </a:r>
                  <a:r>
                    <a:rPr lang="en-US" altLang="ja-JP" sz="2800" dirty="0"/>
                    <a:t>4.23mm</a:t>
                  </a:r>
                </a:p>
                <a:p>
                  <a:pPr algn="l"/>
                  <a:r>
                    <a:rPr lang="ja-JP" altLang="en-US" sz="2800" dirty="0"/>
                    <a:t>　 オペレータ</a:t>
                  </a:r>
                  <a:r>
                    <a:rPr lang="en-US" altLang="ja-JP" sz="2800" dirty="0"/>
                    <a:t>B</a:t>
                  </a:r>
                  <a:r>
                    <a:rPr lang="ja-JP" altLang="en-US" sz="2800" dirty="0"/>
                    <a:t>；</a:t>
                  </a:r>
                  <a:r>
                    <a:rPr lang="en-US" altLang="ja-JP" sz="2800" dirty="0"/>
                    <a:t>4.44mm</a:t>
                  </a:r>
                </a:p>
                <a:p>
                  <a:pPr algn="l"/>
                  <a:endParaRPr lang="en-US" altLang="ja-JP" sz="2800" dirty="0"/>
                </a:p>
                <a:p>
                  <a:pPr algn="l"/>
                  <a:endParaRPr lang="en-US" altLang="ja-JP" sz="2800" dirty="0"/>
                </a:p>
              </p:txBody>
            </p:sp>
            <p:sp>
              <p:nvSpPr>
                <p:cNvPr id="8" name="左中かっこ 7">
                  <a:extLst>
                    <a:ext uri="{FF2B5EF4-FFF2-40B4-BE49-F238E27FC236}">
                      <a16:creationId xmlns:a16="http://schemas.microsoft.com/office/drawing/2014/main" id="{9D1B5EE2-4FBE-4CC0-A50E-748E71CBD761}"/>
                    </a:ext>
                  </a:extLst>
                </p:cNvPr>
                <p:cNvSpPr/>
                <p:nvPr/>
              </p:nvSpPr>
              <p:spPr>
                <a:xfrm>
                  <a:off x="7516736" y="3726807"/>
                  <a:ext cx="221795" cy="691269"/>
                </a:xfrm>
                <a:prstGeom prst="leftBrace">
                  <a:avLst>
                    <a:gd name="adj1" fmla="val 45833"/>
                    <a:gd name="adj2" fmla="val 49805"/>
                  </a:avLst>
                </a:prstGeom>
                <a:ln w="317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394EC2F4-895F-424C-AE9A-019B4181E42F}"/>
                  </a:ext>
                </a:extLst>
              </p:cNvPr>
              <p:cNvCxnSpPr>
                <a:cxnSpLocks/>
                <a:stCxn id="3" idx="0"/>
                <a:endCxn id="6" idx="1"/>
              </p:cNvCxnSpPr>
              <p:nvPr/>
            </p:nvCxnSpPr>
            <p:spPr>
              <a:xfrm flipV="1">
                <a:off x="3791128" y="2838606"/>
                <a:ext cx="3527460" cy="1056738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E96B33FB-B67F-4998-A935-48A5604B3BEC}"/>
                  </a:ext>
                </a:extLst>
              </p:cNvPr>
              <p:cNvCxnSpPr>
                <a:cxnSpLocks/>
                <a:stCxn id="7" idx="0"/>
                <a:endCxn id="6" idx="1"/>
              </p:cNvCxnSpPr>
              <p:nvPr/>
            </p:nvCxnSpPr>
            <p:spPr>
              <a:xfrm flipV="1">
                <a:off x="6418326" y="2838606"/>
                <a:ext cx="900262" cy="1056738"/>
              </a:xfrm>
              <a:prstGeom prst="line">
                <a:avLst/>
              </a:prstGeom>
              <a:ln w="317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DFAB8B3D-0BA2-480E-8352-93275210B36F}"/>
                </a:ext>
              </a:extLst>
            </p:cNvPr>
            <p:cNvSpPr/>
            <p:nvPr/>
          </p:nvSpPr>
          <p:spPr>
            <a:xfrm>
              <a:off x="7318587" y="1772481"/>
              <a:ext cx="4670211" cy="1894071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8" name="スライド番号プレースホルダー 27">
            <a:extLst>
              <a:ext uri="{FF2B5EF4-FFF2-40B4-BE49-F238E27FC236}">
                <a16:creationId xmlns:a16="http://schemas.microsoft.com/office/drawing/2014/main" id="{EA8ECF59-1EAA-4D16-B3C1-B8168624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16</a:t>
            </a:fld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4EE86D1C-0853-41C0-B0BF-9433DA78090F}"/>
              </a:ext>
            </a:extLst>
          </p:cNvPr>
          <p:cNvGrpSpPr/>
          <p:nvPr/>
        </p:nvGrpSpPr>
        <p:grpSpPr>
          <a:xfrm>
            <a:off x="7318587" y="4022934"/>
            <a:ext cx="4741886" cy="2292803"/>
            <a:chOff x="7318587" y="4022934"/>
            <a:chExt cx="4741886" cy="2292803"/>
          </a:xfrm>
        </p:grpSpPr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99696DDE-5E7B-4722-8C21-AB1F38C009B6}"/>
                </a:ext>
              </a:extLst>
            </p:cNvPr>
            <p:cNvGrpSpPr/>
            <p:nvPr/>
          </p:nvGrpSpPr>
          <p:grpSpPr>
            <a:xfrm>
              <a:off x="7318587" y="4022934"/>
              <a:ext cx="4670213" cy="2117516"/>
              <a:chOff x="7318587" y="4022934"/>
              <a:chExt cx="4670213" cy="2117516"/>
            </a:xfrm>
          </p:grpSpPr>
          <p:sp>
            <p:nvSpPr>
              <p:cNvPr id="16" name="タイトル 1">
                <a:extLst>
                  <a:ext uri="{FF2B5EF4-FFF2-40B4-BE49-F238E27FC236}">
                    <a16:creationId xmlns:a16="http://schemas.microsoft.com/office/drawing/2014/main" id="{A0065330-0296-4F9E-ABDA-F85A1C49C3A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18587" y="4312736"/>
                <a:ext cx="4670212" cy="581236"/>
              </a:xfrm>
              <a:prstGeom prst="rect">
                <a:avLst/>
              </a:prstGeom>
              <a:ln w="38100">
                <a:noFill/>
              </a:ln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3200" dirty="0"/>
                  <a:t>技量による影響を解消</a:t>
                </a:r>
                <a:endParaRPr lang="en-US" altLang="ja-JP" sz="3200" dirty="0"/>
              </a:p>
            </p:txBody>
          </p:sp>
          <p:sp>
            <p:nvSpPr>
              <p:cNvPr id="17" name="四角形: 角を丸くする 16">
                <a:extLst>
                  <a:ext uri="{FF2B5EF4-FFF2-40B4-BE49-F238E27FC236}">
                    <a16:creationId xmlns:a16="http://schemas.microsoft.com/office/drawing/2014/main" id="{22BF0F4C-9C48-43F3-BD3C-174E6ED640DC}"/>
                  </a:ext>
                </a:extLst>
              </p:cNvPr>
              <p:cNvSpPr/>
              <p:nvPr/>
            </p:nvSpPr>
            <p:spPr>
              <a:xfrm>
                <a:off x="7318588" y="4022934"/>
                <a:ext cx="4670212" cy="2117516"/>
              </a:xfrm>
              <a:prstGeom prst="roundRect">
                <a:avLst/>
              </a:prstGeom>
              <a:noFill/>
              <a:ln w="50800">
                <a:solidFill>
                  <a:srgbClr val="008A3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sp>
          <p:nvSpPr>
            <p:cNvPr id="19" name="タイトル 1">
              <a:extLst>
                <a:ext uri="{FF2B5EF4-FFF2-40B4-BE49-F238E27FC236}">
                  <a16:creationId xmlns:a16="http://schemas.microsoft.com/office/drawing/2014/main" id="{C1C05CE2-6869-4A7D-ABAF-6C703BFA1E28}"/>
                </a:ext>
              </a:extLst>
            </p:cNvPr>
            <p:cNvSpPr txBox="1">
              <a:spLocks/>
            </p:cNvSpPr>
            <p:nvPr/>
          </p:nvSpPr>
          <p:spPr>
            <a:xfrm>
              <a:off x="7373328" y="5021562"/>
              <a:ext cx="4687145" cy="1294175"/>
            </a:xfrm>
            <a:prstGeom prst="rect">
              <a:avLst/>
            </a:prstGeom>
            <a:ln w="38100"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ja-JP" sz="3200" dirty="0"/>
                <a:t>ICT</a:t>
              </a:r>
              <a:r>
                <a:rPr lang="ja-JP" altLang="en-US" sz="3200" dirty="0"/>
                <a:t>技術のメリット、</a:t>
              </a:r>
              <a:endParaRPr lang="en-US" altLang="ja-JP" sz="3200" dirty="0"/>
            </a:p>
            <a:p>
              <a:pPr algn="l"/>
              <a:r>
                <a:rPr lang="ja-JP" altLang="en-US" sz="3200" dirty="0"/>
                <a:t>能力を最大限に引き出す</a:t>
              </a:r>
              <a:endParaRPr lang="en-US" altLang="ja-JP" sz="3200" dirty="0"/>
            </a:p>
          </p:txBody>
        </p:sp>
      </p:grpSp>
      <p:pic>
        <p:nvPicPr>
          <p:cNvPr id="21" name="図 20">
            <a:extLst>
              <a:ext uri="{FF2B5EF4-FFF2-40B4-BE49-F238E27FC236}">
                <a16:creationId xmlns:a16="http://schemas.microsoft.com/office/drawing/2014/main" id="{A819B6E5-876D-447C-B6F6-7B84480E0E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0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7602221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5.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現場導入（現場概要と施工状況）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CEC580A-9BF5-45CE-AF0A-7B3CD4E0B6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9178" b="18560"/>
          <a:stretch/>
        </p:blipFill>
        <p:spPr>
          <a:xfrm>
            <a:off x="443360" y="1175659"/>
            <a:ext cx="10657876" cy="5256039"/>
          </a:xfrm>
          <a:prstGeom prst="rect">
            <a:avLst/>
          </a:prstGeom>
          <a:ln w="19050">
            <a:solidFill>
              <a:srgbClr val="292929"/>
            </a:solidFill>
          </a:ln>
        </p:spPr>
      </p:pic>
      <p:sp>
        <p:nvSpPr>
          <p:cNvPr id="107" name="スライド番号プレースホルダー 106">
            <a:extLst>
              <a:ext uri="{FF2B5EF4-FFF2-40B4-BE49-F238E27FC236}">
                <a16:creationId xmlns:a16="http://schemas.microsoft.com/office/drawing/2014/main" id="{2905B4F1-BAD6-435E-A7FC-8D6E47D6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0F577A0-E1C6-4B8B-A910-09A157F584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8CB1A5E-C2E8-41DF-83A8-F25B09946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534026"/>
              </p:ext>
            </p:extLst>
          </p:nvPr>
        </p:nvGraphicFramePr>
        <p:xfrm>
          <a:off x="443360" y="5494014"/>
          <a:ext cx="5591810" cy="937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9366">
                  <a:extLst>
                    <a:ext uri="{9D8B030D-6E8A-4147-A177-3AD203B41FA5}">
                      <a16:colId xmlns:a16="http://schemas.microsoft.com/office/drawing/2014/main" val="561640045"/>
                    </a:ext>
                  </a:extLst>
                </a:gridCol>
                <a:gridCol w="3912444">
                  <a:extLst>
                    <a:ext uri="{9D8B030D-6E8A-4147-A177-3AD203B41FA5}">
                      <a16:colId xmlns:a16="http://schemas.microsoft.com/office/drawing/2014/main" val="3386025862"/>
                    </a:ext>
                  </a:extLst>
                </a:gridCol>
              </a:tblGrid>
              <a:tr h="4688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導入現場</a:t>
                      </a:r>
                      <a:endParaRPr kumimoji="1" lang="en-US" altLang="ja-JP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関西支社管内　高速道路ランプ部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51629"/>
                  </a:ext>
                </a:extLst>
              </a:tr>
              <a:tr h="4688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施工数量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/>
                        <a:t>約</a:t>
                      </a:r>
                      <a:r>
                        <a:rPr kumimoji="1" lang="en-US" altLang="ja-JP" dirty="0"/>
                        <a:t>15,000</a:t>
                      </a:r>
                      <a:r>
                        <a:rPr kumimoji="1" lang="ja-JP" altLang="en-US" dirty="0"/>
                        <a:t>㎡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351565"/>
                  </a:ext>
                </a:extLst>
              </a:tr>
            </a:tbl>
          </a:graphicData>
        </a:graphic>
      </p:graphicFrame>
      <p:sp>
        <p:nvSpPr>
          <p:cNvPr id="3" name="雲 2">
            <a:extLst>
              <a:ext uri="{FF2B5EF4-FFF2-40B4-BE49-F238E27FC236}">
                <a16:creationId xmlns:a16="http://schemas.microsoft.com/office/drawing/2014/main" id="{59BA42F8-A8EA-4EF9-98C5-C0DFE646827A}"/>
              </a:ext>
            </a:extLst>
          </p:cNvPr>
          <p:cNvSpPr/>
          <p:nvPr/>
        </p:nvSpPr>
        <p:spPr>
          <a:xfrm>
            <a:off x="598935" y="1680181"/>
            <a:ext cx="2640330" cy="1040554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横断勾配</a:t>
            </a:r>
            <a:r>
              <a:rPr kumimoji="1" lang="en-US" altLang="ja-JP" dirty="0">
                <a:solidFill>
                  <a:schemeClr val="tx1"/>
                </a:solidFill>
              </a:rPr>
              <a:t>10%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雲 8">
            <a:extLst>
              <a:ext uri="{FF2B5EF4-FFF2-40B4-BE49-F238E27FC236}">
                <a16:creationId xmlns:a16="http://schemas.microsoft.com/office/drawing/2014/main" id="{88FD3AD6-5434-4D11-A318-EBB939BAAEF5}"/>
              </a:ext>
            </a:extLst>
          </p:cNvPr>
          <p:cNvSpPr/>
          <p:nvPr/>
        </p:nvSpPr>
        <p:spPr>
          <a:xfrm>
            <a:off x="1742422" y="2610287"/>
            <a:ext cx="4029876" cy="1637426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縦断勾配も大きく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スリップ発生しやすい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1065022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5.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現場導入（施工結果　初日と３日目以降の比較）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9A1422A-B813-4849-96EE-3DE72408D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73777"/>
            <a:ext cx="6838950" cy="472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AB910784-800D-40F3-BEA2-4AA13D2D6A81}"/>
              </a:ext>
            </a:extLst>
          </p:cNvPr>
          <p:cNvSpPr txBox="1">
            <a:spLocks/>
          </p:cNvSpPr>
          <p:nvPr/>
        </p:nvSpPr>
        <p:spPr>
          <a:xfrm>
            <a:off x="8126824" y="1551993"/>
            <a:ext cx="4122231" cy="24119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スリップ回数</a:t>
            </a:r>
            <a:endParaRPr lang="en-US" altLang="ja-JP" sz="3200" dirty="0"/>
          </a:p>
          <a:p>
            <a:pPr algn="l"/>
            <a:r>
              <a:rPr lang="ja-JP" altLang="en-US" sz="3200" dirty="0"/>
              <a:t>→</a:t>
            </a:r>
            <a:r>
              <a:rPr lang="en-US" altLang="ja-JP" sz="3200" dirty="0"/>
              <a:t>8</a:t>
            </a:r>
            <a:r>
              <a:rPr lang="ja-JP" altLang="en-US" sz="3200" dirty="0"/>
              <a:t>回から</a:t>
            </a:r>
            <a:r>
              <a:rPr lang="en-US" altLang="ja-JP" sz="3200" dirty="0"/>
              <a:t>0.33</a:t>
            </a:r>
            <a:r>
              <a:rPr lang="ja-JP" altLang="en-US" sz="3200" dirty="0"/>
              <a:t>回</a:t>
            </a:r>
            <a:r>
              <a:rPr lang="en-US" altLang="ja-JP" sz="3200" dirty="0"/>
              <a:t>/</a:t>
            </a:r>
            <a:r>
              <a:rPr lang="ja-JP" altLang="en-US" sz="3200" dirty="0"/>
              <a:t>日</a:t>
            </a:r>
            <a:endParaRPr lang="en-US" altLang="ja-JP" sz="3200" dirty="0"/>
          </a:p>
          <a:p>
            <a:pPr algn="l"/>
            <a:r>
              <a:rPr lang="ja-JP" altLang="en-US" sz="3200" dirty="0"/>
              <a:t>施工数量</a:t>
            </a:r>
            <a:endParaRPr lang="en-US" altLang="ja-JP" sz="3200" dirty="0"/>
          </a:p>
          <a:p>
            <a:pPr algn="l"/>
            <a:r>
              <a:rPr lang="ja-JP" altLang="en-US" sz="3200" dirty="0"/>
              <a:t>→ </a:t>
            </a:r>
            <a:r>
              <a:rPr lang="en-US" altLang="ja-JP" sz="3200" dirty="0"/>
              <a:t>9.0%</a:t>
            </a:r>
            <a:r>
              <a:rPr lang="ja-JP" altLang="en-US" sz="3200" dirty="0"/>
              <a:t>向上</a:t>
            </a:r>
            <a:endParaRPr lang="en-US" altLang="ja-JP" sz="3200" dirty="0"/>
          </a:p>
          <a:p>
            <a:pPr algn="l"/>
            <a:r>
              <a:rPr lang="ja-JP" altLang="en-US" sz="3200" dirty="0"/>
              <a:t>標準偏差</a:t>
            </a:r>
            <a:endParaRPr lang="en-US" altLang="ja-JP" sz="3200" dirty="0"/>
          </a:p>
          <a:p>
            <a:pPr algn="l"/>
            <a:r>
              <a:rPr lang="ja-JP" altLang="en-US" sz="3200" dirty="0"/>
              <a:t>→</a:t>
            </a:r>
            <a:r>
              <a:rPr lang="en-US" altLang="ja-JP" sz="3200" dirty="0"/>
              <a:t> 14.5%</a:t>
            </a:r>
            <a:r>
              <a:rPr lang="ja-JP" altLang="en-US" sz="3200" dirty="0"/>
              <a:t>向上</a:t>
            </a:r>
            <a:endParaRPr lang="en-US" altLang="ja-JP" sz="3200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30E8DD60-1FA9-4081-8559-7100DC997C1E}"/>
              </a:ext>
            </a:extLst>
          </p:cNvPr>
          <p:cNvSpPr/>
          <p:nvPr/>
        </p:nvSpPr>
        <p:spPr>
          <a:xfrm>
            <a:off x="5374005" y="2560321"/>
            <a:ext cx="1786890" cy="353747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4A8FF42-8BF4-4230-8DD9-9B8619BD812C}"/>
              </a:ext>
            </a:extLst>
          </p:cNvPr>
          <p:cNvGrpSpPr/>
          <p:nvPr/>
        </p:nvGrpSpPr>
        <p:grpSpPr>
          <a:xfrm>
            <a:off x="7689292" y="4185461"/>
            <a:ext cx="4208779" cy="2196771"/>
            <a:chOff x="7614286" y="4638012"/>
            <a:chExt cx="4208779" cy="1872081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9DB9711-6C64-460D-B382-7B7241A2A37E}"/>
                </a:ext>
              </a:extLst>
            </p:cNvPr>
            <p:cNvSpPr/>
            <p:nvPr/>
          </p:nvSpPr>
          <p:spPr>
            <a:xfrm>
              <a:off x="7651675" y="4638012"/>
              <a:ext cx="4121225" cy="1619368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C1C7F9B2-48AA-43CE-AECF-3F8C043BE150}"/>
                </a:ext>
              </a:extLst>
            </p:cNvPr>
            <p:cNvSpPr txBox="1">
              <a:spLocks/>
            </p:cNvSpPr>
            <p:nvPr/>
          </p:nvSpPr>
          <p:spPr>
            <a:xfrm>
              <a:off x="7614286" y="4803215"/>
              <a:ext cx="4208779" cy="1706878"/>
            </a:xfrm>
            <a:prstGeom prst="rect">
              <a:avLst/>
            </a:prstGeom>
            <a:ln w="38100">
              <a:noFill/>
            </a:ln>
          </p:spPr>
          <p:txBody>
            <a:bodyPr vert="horz" lIns="91440" tIns="45720" rIns="91440" bIns="45720" rtlCol="0" anchor="t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b="1" dirty="0">
                  <a:solidFill>
                    <a:srgbClr val="FF0000"/>
                  </a:solidFill>
                </a:rPr>
                <a:t>品質、施工精度、</a:t>
              </a:r>
              <a:endParaRPr lang="en-US" altLang="ja-JP" sz="3200" b="1" dirty="0">
                <a:solidFill>
                  <a:srgbClr val="FF0000"/>
                </a:solidFill>
              </a:endParaRPr>
            </a:p>
            <a:p>
              <a:r>
                <a:rPr lang="ja-JP" altLang="en-US" sz="3200" b="1" dirty="0">
                  <a:solidFill>
                    <a:srgbClr val="FF0000"/>
                  </a:solidFill>
                </a:rPr>
                <a:t>作業効率ともに向上</a:t>
              </a:r>
              <a:endParaRPr lang="en-US" altLang="ja-JP" sz="3200" b="1" dirty="0">
                <a:solidFill>
                  <a:srgbClr val="FF0000"/>
                </a:solidFill>
              </a:endParaRPr>
            </a:p>
            <a:p>
              <a:endParaRPr lang="en-US" altLang="ja-JP" sz="10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r>
                <a:rPr lang="ja-JP" altLang="en-US" sz="3200" b="1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装置の有効性を確認</a:t>
              </a:r>
              <a:endParaRPr lang="en-US" altLang="ja-JP" sz="3200" b="1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  <a:p>
              <a:endParaRPr lang="en-US" altLang="ja-JP" sz="2800" dirty="0"/>
            </a:p>
          </p:txBody>
        </p:sp>
      </p:grp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BEAADB8-A774-4107-8ED7-0F0BC584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06E79E36-DD56-45F0-ABC4-EC116DB6C122}"/>
              </a:ext>
            </a:extLst>
          </p:cNvPr>
          <p:cNvSpPr/>
          <p:nvPr/>
        </p:nvSpPr>
        <p:spPr>
          <a:xfrm>
            <a:off x="7726681" y="1348740"/>
            <a:ext cx="4171390" cy="2560320"/>
          </a:xfrm>
          <a:prstGeom prst="wedgeRoundRectCallout">
            <a:avLst>
              <a:gd name="adj1" fmla="val -60973"/>
              <a:gd name="adj2" fmla="val 33115"/>
              <a:gd name="adj3" fmla="val 16667"/>
            </a:avLst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895E985-CC69-4071-A9C9-863981410B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73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262382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6.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まとめ</a:t>
            </a:r>
            <a:r>
              <a:rPr lang="ja-JP" altLang="en-US" sz="3600" b="1" dirty="0">
                <a:solidFill>
                  <a:schemeClr val="bg1"/>
                </a:solidFill>
              </a:rPr>
              <a:t>　　　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　</a:t>
            </a:r>
            <a:r>
              <a:rPr lang="ja-JP" altLang="en-US" sz="3600" b="1" dirty="0">
                <a:solidFill>
                  <a:schemeClr val="bg1"/>
                </a:solidFill>
              </a:rPr>
              <a:t>　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B2E215D-DE71-48DF-8737-2B0C5E24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436365EA-1AFA-4129-A6EB-31378956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770" y="1889925"/>
            <a:ext cx="78501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/>
          <a:lstStyle/>
          <a:p>
            <a:pPr algn="l"/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①</a:t>
            </a:r>
            <a:r>
              <a:rPr lang="ja-JP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　作業の効率化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7301375-0BFB-4CCC-9020-48BED3A6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577" y="3312353"/>
            <a:ext cx="78501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/>
          <a:lstStyle/>
          <a:p>
            <a:pPr algn="l"/>
            <a:r>
              <a:rPr lang="ja-JP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②　品質、施工精度の向上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7E574E6-60DE-4BE8-B9E2-01464CF9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44" y="4756241"/>
            <a:ext cx="78501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/>
          <a:lstStyle/>
          <a:p>
            <a:pPr algn="l"/>
            <a:r>
              <a:rPr lang="ja-JP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③　システムの簡素化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5FE552-97FC-4D3E-974F-6B0A765371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6" t="25807" r="34244" b="29603"/>
          <a:stretch/>
        </p:blipFill>
        <p:spPr>
          <a:xfrm>
            <a:off x="8959236" y="3616568"/>
            <a:ext cx="2746741" cy="2546499"/>
          </a:xfrm>
          <a:prstGeom prst="rect">
            <a:avLst/>
          </a:prstGeom>
        </p:spPr>
      </p:pic>
      <p:sp>
        <p:nvSpPr>
          <p:cNvPr id="16" name="タイトル 1">
            <a:extLst>
              <a:ext uri="{FF2B5EF4-FFF2-40B4-BE49-F238E27FC236}">
                <a16:creationId xmlns:a16="http://schemas.microsoft.com/office/drawing/2014/main" id="{985BD5C2-F6C2-4F73-94E2-45CA64285EE4}"/>
              </a:ext>
            </a:extLst>
          </p:cNvPr>
          <p:cNvSpPr txBox="1">
            <a:spLocks/>
          </p:cNvSpPr>
          <p:nvPr/>
        </p:nvSpPr>
        <p:spPr>
          <a:xfrm>
            <a:off x="1160315" y="4129399"/>
            <a:ext cx="8195709" cy="518506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・標準偏差　→　導入現場で</a:t>
            </a:r>
            <a:r>
              <a:rPr lang="en-US" altLang="ja-JP" sz="3200" dirty="0"/>
              <a:t>14.5%</a:t>
            </a:r>
            <a:r>
              <a:rPr lang="ja-JP" altLang="en-US" sz="3200" dirty="0"/>
              <a:t>向上</a:t>
            </a:r>
            <a:endParaRPr lang="en-US" altLang="ja-JP" sz="3200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C58225B-FEC5-44C5-BF47-D4581BE6993C}"/>
              </a:ext>
            </a:extLst>
          </p:cNvPr>
          <p:cNvSpPr txBox="1">
            <a:spLocks/>
          </p:cNvSpPr>
          <p:nvPr/>
        </p:nvSpPr>
        <p:spPr>
          <a:xfrm>
            <a:off x="1160315" y="5621896"/>
            <a:ext cx="8195709" cy="1050757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・２つのボタンを選択するのみ</a:t>
            </a:r>
            <a:endParaRPr lang="en-US" altLang="ja-JP" sz="3200" dirty="0"/>
          </a:p>
          <a:p>
            <a:pPr algn="l"/>
            <a:r>
              <a:rPr lang="ja-JP" altLang="en-US" sz="3200" dirty="0"/>
              <a:t>　→覚えやすく、操作ミスが少ない</a:t>
            </a:r>
            <a:endParaRPr lang="en-US" altLang="ja-JP" sz="3200" dirty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ED226E5C-2746-496C-AA2B-F4DD9E84A8FC}"/>
              </a:ext>
            </a:extLst>
          </p:cNvPr>
          <p:cNvSpPr txBox="1">
            <a:spLocks/>
          </p:cNvSpPr>
          <p:nvPr/>
        </p:nvSpPr>
        <p:spPr>
          <a:xfrm>
            <a:off x="1160315" y="2666359"/>
            <a:ext cx="8195709" cy="518506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・施工数量　→　導入現場で</a:t>
            </a:r>
            <a:r>
              <a:rPr lang="en-US" altLang="ja-JP" sz="3200" dirty="0"/>
              <a:t>9.0%</a:t>
            </a:r>
            <a:r>
              <a:rPr lang="ja-JP" altLang="en-US" sz="3200" dirty="0"/>
              <a:t>向上</a:t>
            </a:r>
            <a:endParaRPr lang="en-US" altLang="ja-JP" sz="3200" dirty="0"/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BA64B5CF-2559-4154-B574-49BBE592C69A}"/>
              </a:ext>
            </a:extLst>
          </p:cNvPr>
          <p:cNvSpPr txBox="1">
            <a:spLocks/>
          </p:cNvSpPr>
          <p:nvPr/>
        </p:nvSpPr>
        <p:spPr>
          <a:xfrm>
            <a:off x="416305" y="1101020"/>
            <a:ext cx="10666223" cy="617669"/>
          </a:xfrm>
          <a:prstGeom prst="rect">
            <a:avLst/>
          </a:prstGeom>
          <a:solidFill>
            <a:srgbClr val="FFFF00">
              <a:alpha val="90000"/>
            </a:srgbClr>
          </a:solidFill>
          <a:ln w="38100">
            <a:noFill/>
          </a:ln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400" b="1" dirty="0">
                <a:solidFill>
                  <a:srgbClr val="FF0000"/>
                </a:solidFill>
              </a:rPr>
              <a:t>従来の自動制御はスリップが悪影響 → 当該装置導入で解消</a:t>
            </a:r>
            <a:endParaRPr lang="en-US" altLang="ja-JP" sz="3400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597AAC4-62E0-4167-9ABF-69B8B5269E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70" y="6303960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8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スライド番号プレースホルダー 12">
            <a:extLst>
              <a:ext uri="{FF2B5EF4-FFF2-40B4-BE49-F238E27FC236}">
                <a16:creationId xmlns:a16="http://schemas.microsoft.com/office/drawing/2014/main" id="{993DB881-864F-4533-9264-D1A42071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7532964-D74B-46DA-A659-E1FF1E3F8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288" y="1067573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1. </a:t>
            </a:r>
            <a:r>
              <a:rPr lang="ja-JP" altLang="en-US" sz="3600" b="1" dirty="0"/>
              <a:t>開発背景</a:t>
            </a:r>
            <a:endParaRPr lang="ja-JP" alt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BACDE8FD-B244-4BF9-A3DB-349D9F5DF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288" y="1801479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2. </a:t>
            </a:r>
            <a:r>
              <a:rPr lang="ja-JP" altLang="en-US" sz="3600" b="1" dirty="0"/>
              <a:t>基礎検証</a:t>
            </a:r>
            <a:endParaRPr lang="ja-JP" alt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0C252A06-7375-4D76-8F21-E6AF68CC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076" y="2550001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3. </a:t>
            </a:r>
            <a:r>
              <a:rPr lang="ja-JP" altLang="en-US" sz="3600" b="1" dirty="0"/>
              <a:t>スリップ防止装置概要</a:t>
            </a:r>
            <a:endParaRPr lang="ja-JP" alt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CBD890E-3281-4ADE-B9F3-EDDA6F036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288" y="3299698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4. </a:t>
            </a:r>
            <a:r>
              <a:rPr lang="ja-JP" altLang="en-US" sz="3600" b="1" dirty="0"/>
              <a:t>試験施工</a:t>
            </a:r>
            <a:endParaRPr lang="ja-JP" alt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08C4EDD4-DC22-4641-BBEF-CD15562E7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288" y="4059500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5. </a:t>
            </a:r>
            <a:r>
              <a:rPr lang="ja-JP" altLang="en-US" sz="3600" b="1" dirty="0"/>
              <a:t>現場導入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　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9E02BA-2255-4668-8F48-722BA8EAB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288" y="4823912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6. </a:t>
            </a:r>
            <a:r>
              <a:rPr lang="ja-JP" altLang="en-US" sz="3600" b="1" dirty="0"/>
              <a:t>まとめ</a:t>
            </a: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2F80B4AB-6C77-4FFC-8BEE-48EAC9570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2288" y="5605777"/>
            <a:ext cx="7387753" cy="6646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 anchorCtr="0"/>
          <a:lstStyle/>
          <a:p>
            <a:r>
              <a:rPr lang="en-US" altLang="ja-JP" sz="3600" b="1" dirty="0"/>
              <a:t>7. </a:t>
            </a:r>
            <a:r>
              <a:rPr lang="ja-JP" altLang="en-US" sz="3600" b="1" dirty="0"/>
              <a:t>今後の課題</a:t>
            </a: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9CB7AC39-B704-4D15-8CBB-718580EA71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2800351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b="1" dirty="0">
                <a:solidFill>
                  <a:schemeClr val="bg1"/>
                </a:solidFill>
              </a:rPr>
              <a:t>目次　　</a:t>
            </a:r>
            <a:endParaRPr kumimoji="1" lang="ja-JP" altLang="en-US" sz="3600" b="1" dirty="0">
              <a:solidFill>
                <a:schemeClr val="bg1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014E5B2-9E42-49E7-A7DE-ED3EBD0C9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67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4C18C7DB-7FE4-4877-9AD2-CC68B496A4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86" t="25807" r="34244" b="29603"/>
          <a:stretch/>
        </p:blipFill>
        <p:spPr>
          <a:xfrm>
            <a:off x="8959236" y="3616568"/>
            <a:ext cx="2746741" cy="2546499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436365EA-1AFA-4129-A6EB-313789569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54" y="1122965"/>
            <a:ext cx="78501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/>
          <a:lstStyle/>
          <a:p>
            <a:pPr algn="l"/>
            <a:r>
              <a:rPr lang="en-US" altLang="ja-JP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①</a:t>
            </a:r>
            <a:r>
              <a:rPr lang="ja-JP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　施工データの蓄積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7301375-0BFB-4CCC-9020-48BED3A6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261" y="2972113"/>
            <a:ext cx="78501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/>
          <a:lstStyle/>
          <a:p>
            <a:pPr algn="l"/>
            <a:r>
              <a:rPr lang="ja-JP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②　操作性の改善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97E574E6-60DE-4BE8-B9E2-01464CF9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628" y="4928950"/>
            <a:ext cx="7850188" cy="6477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01600" dist="101600" dir="2700000" algn="tl" rotWithShape="0">
              <a:srgbClr val="FFFF00">
                <a:alpha val="45000"/>
              </a:srgbClr>
            </a:outerShdw>
          </a:effectLst>
          <a:extLst/>
        </p:spPr>
        <p:txBody>
          <a:bodyPr wrap="none" anchor="ctr"/>
          <a:lstStyle/>
          <a:p>
            <a:pPr algn="l"/>
            <a:r>
              <a:rPr lang="ja-JP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③　装置の普及拡大</a:t>
            </a: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0B2DCEEA-0831-48A9-98A8-B90A88751A2C}"/>
              </a:ext>
            </a:extLst>
          </p:cNvPr>
          <p:cNvSpPr txBox="1">
            <a:spLocks/>
          </p:cNvSpPr>
          <p:nvPr/>
        </p:nvSpPr>
        <p:spPr>
          <a:xfrm>
            <a:off x="1156587" y="1919383"/>
            <a:ext cx="10569108" cy="927989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・導入実績を増やす</a:t>
            </a:r>
            <a:endParaRPr lang="en-US" altLang="ja-JP" sz="3200" dirty="0"/>
          </a:p>
          <a:p>
            <a:pPr algn="l"/>
            <a:r>
              <a:rPr lang="ja-JP" altLang="en-US" sz="3200" dirty="0"/>
              <a:t>　→　多面的な評価（燃費、</a:t>
            </a:r>
            <a:r>
              <a:rPr lang="en-US" altLang="ja-JP" sz="3200" dirty="0"/>
              <a:t>CO2</a:t>
            </a:r>
            <a:r>
              <a:rPr lang="ja-JP" altLang="en-US" sz="3200" dirty="0"/>
              <a:t>排出量など）</a:t>
            </a:r>
            <a:endParaRPr lang="en-US" altLang="ja-JP" sz="3200" dirty="0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985BD5C2-F6C2-4F73-94E2-45CA64285EE4}"/>
              </a:ext>
            </a:extLst>
          </p:cNvPr>
          <p:cNvSpPr txBox="1">
            <a:spLocks/>
          </p:cNvSpPr>
          <p:nvPr/>
        </p:nvSpPr>
        <p:spPr>
          <a:xfrm>
            <a:off x="1156587" y="3789159"/>
            <a:ext cx="8195709" cy="1011044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vert="horz" lIns="91440" tIns="45720" rIns="91440" bIns="45720" rtlCol="0" anchor="ctr" anchorCtr="0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・装置取付位置、操作スイッチ位置の見直し</a:t>
            </a:r>
            <a:endParaRPr lang="en-US" altLang="ja-JP" sz="3200" dirty="0"/>
          </a:p>
          <a:p>
            <a:pPr algn="l"/>
            <a:r>
              <a:rPr lang="ja-JP" altLang="en-US" sz="3200" dirty="0"/>
              <a:t>　→　安全性能の向上（視認性、操作性など）</a:t>
            </a:r>
            <a:endParaRPr lang="en-US" altLang="ja-JP" sz="3200" dirty="0"/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2C58225B-FEC5-44C5-BF47-D4581BE6993C}"/>
              </a:ext>
            </a:extLst>
          </p:cNvPr>
          <p:cNvSpPr txBox="1">
            <a:spLocks/>
          </p:cNvSpPr>
          <p:nvPr/>
        </p:nvSpPr>
        <p:spPr>
          <a:xfrm>
            <a:off x="1156587" y="5794605"/>
            <a:ext cx="8195709" cy="647701"/>
          </a:xfrm>
          <a:prstGeom prst="rect">
            <a:avLst/>
          </a:prstGeom>
          <a:solidFill>
            <a:srgbClr val="0070C0">
              <a:alpha val="32000"/>
            </a:srgb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・保有台数を増やしていく</a:t>
            </a:r>
            <a:endParaRPr lang="en-US" altLang="ja-JP" sz="3200" dirty="0"/>
          </a:p>
        </p:txBody>
      </p:sp>
      <p:sp>
        <p:nvSpPr>
          <p:cNvPr id="14" name="タイトル 1">
            <a:extLst>
              <a:ext uri="{FF2B5EF4-FFF2-40B4-BE49-F238E27FC236}">
                <a16:creationId xmlns:a16="http://schemas.microsoft.com/office/drawing/2014/main" id="{AAD23B52-1ABF-47C0-A1D6-EE9F5821E97F}"/>
              </a:ext>
            </a:extLst>
          </p:cNvPr>
          <p:cNvSpPr txBox="1">
            <a:spLocks/>
          </p:cNvSpPr>
          <p:nvPr/>
        </p:nvSpPr>
        <p:spPr>
          <a:xfrm>
            <a:off x="342900" y="289465"/>
            <a:ext cx="3395980" cy="66469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7.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今後の課題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B2E215D-DE71-48DF-8737-2B0C5E24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51094BC-2251-4039-9711-054504462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334D6B2-D720-4BF1-8352-0C32D31AB9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17" b="29124"/>
          <a:stretch/>
        </p:blipFill>
        <p:spPr>
          <a:xfrm>
            <a:off x="0" y="0"/>
            <a:ext cx="12216311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022" y="290402"/>
            <a:ext cx="9144000" cy="664692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200" b="1" dirty="0">
                <a:solidFill>
                  <a:schemeClr val="bg1"/>
                </a:solidFill>
                <a:highlight>
                  <a:srgbClr val="808080"/>
                </a:highlight>
              </a:rPr>
              <a:t>最後に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1FF115-B3DA-4908-ACFC-5F6C5DDB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5D3E971-2916-4F65-96AD-9FB6EDC02EDE}"/>
              </a:ext>
            </a:extLst>
          </p:cNvPr>
          <p:cNvSpPr txBox="1">
            <a:spLocks/>
          </p:cNvSpPr>
          <p:nvPr/>
        </p:nvSpPr>
        <p:spPr>
          <a:xfrm>
            <a:off x="824379" y="1387269"/>
            <a:ext cx="10879616" cy="664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>
                <a:solidFill>
                  <a:schemeClr val="bg1"/>
                </a:solidFill>
                <a:highlight>
                  <a:srgbClr val="808080"/>
                </a:highlight>
              </a:rPr>
              <a:t>今後も</a:t>
            </a:r>
            <a:r>
              <a:rPr lang="en-US" altLang="ja-JP" sz="3200" b="1" dirty="0">
                <a:solidFill>
                  <a:schemeClr val="bg1"/>
                </a:solidFill>
                <a:highlight>
                  <a:srgbClr val="808080"/>
                </a:highlight>
              </a:rPr>
              <a:t>MC</a:t>
            </a:r>
            <a:r>
              <a:rPr lang="ja-JP" altLang="en-US" sz="3200" b="1" dirty="0">
                <a:solidFill>
                  <a:schemeClr val="bg1"/>
                </a:solidFill>
                <a:highlight>
                  <a:srgbClr val="808080"/>
                </a:highlight>
              </a:rPr>
              <a:t>技術発展に寄与していきたいと考えています。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E21F00B6-ED7B-4AC8-91B2-283E6BC17F3E}"/>
              </a:ext>
            </a:extLst>
          </p:cNvPr>
          <p:cNvSpPr txBox="1">
            <a:spLocks/>
          </p:cNvSpPr>
          <p:nvPr/>
        </p:nvSpPr>
        <p:spPr>
          <a:xfrm>
            <a:off x="3754344" y="2544066"/>
            <a:ext cx="9144000" cy="6646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ご清聴ありがとうございました。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1114C2C-61F4-4763-9ED6-E81E04BA3F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50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95F791E5-DFE4-4204-B61A-3580F2233F5D}"/>
              </a:ext>
            </a:extLst>
          </p:cNvPr>
          <p:cNvGrpSpPr/>
          <p:nvPr/>
        </p:nvGrpSpPr>
        <p:grpSpPr>
          <a:xfrm>
            <a:off x="4584079" y="1391626"/>
            <a:ext cx="2600305" cy="2532320"/>
            <a:chOff x="14035387" y="826246"/>
            <a:chExt cx="2820302" cy="272975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2C9C2910-F6DF-4B18-A89B-18BD587F5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573" t="17822" r="33511" b="12742"/>
            <a:stretch/>
          </p:blipFill>
          <p:spPr>
            <a:xfrm>
              <a:off x="14279426" y="1082507"/>
              <a:ext cx="2205337" cy="2346493"/>
            </a:xfrm>
            <a:prstGeom prst="rect">
              <a:avLst/>
            </a:prstGeom>
            <a:noFill/>
            <a:ln w="50800">
              <a:solidFill>
                <a:srgbClr val="292929"/>
              </a:solidFill>
            </a:ln>
          </p:spPr>
        </p:pic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7222B56B-3952-47B3-9621-0DC1B54F1CB1}"/>
                </a:ext>
              </a:extLst>
            </p:cNvPr>
            <p:cNvGrpSpPr/>
            <p:nvPr/>
          </p:nvGrpSpPr>
          <p:grpSpPr>
            <a:xfrm>
              <a:off x="14035387" y="826246"/>
              <a:ext cx="2820302" cy="2729750"/>
              <a:chOff x="14035387" y="826246"/>
              <a:chExt cx="2820302" cy="2729750"/>
            </a:xfrm>
          </p:grpSpPr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33C112D5-8A6C-42D5-BC3A-2D625061C193}"/>
                  </a:ext>
                </a:extLst>
              </p:cNvPr>
              <p:cNvGrpSpPr/>
              <p:nvPr/>
            </p:nvGrpSpPr>
            <p:grpSpPr>
              <a:xfrm>
                <a:off x="14035387" y="826246"/>
                <a:ext cx="2813417" cy="2729750"/>
                <a:chOff x="12336777" y="1423143"/>
                <a:chExt cx="2324786" cy="2450006"/>
              </a:xfrm>
            </p:grpSpPr>
            <p:sp>
              <p:nvSpPr>
                <p:cNvPr id="13" name="正方形/長方形 12">
                  <a:extLst>
                    <a:ext uri="{FF2B5EF4-FFF2-40B4-BE49-F238E27FC236}">
                      <a16:creationId xmlns:a16="http://schemas.microsoft.com/office/drawing/2014/main" id="{B323245C-C26E-4CC2-82A2-F343D7434924}"/>
                    </a:ext>
                  </a:extLst>
                </p:cNvPr>
                <p:cNvSpPr/>
                <p:nvPr/>
              </p:nvSpPr>
              <p:spPr>
                <a:xfrm flipH="1">
                  <a:off x="14314351" y="1423143"/>
                  <a:ext cx="142333" cy="20846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正方形/長方形 15">
                  <a:extLst>
                    <a:ext uri="{FF2B5EF4-FFF2-40B4-BE49-F238E27FC236}">
                      <a16:creationId xmlns:a16="http://schemas.microsoft.com/office/drawing/2014/main" id="{BB884A4B-7A32-4B11-AD9D-6422E74582AB}"/>
                    </a:ext>
                  </a:extLst>
                </p:cNvPr>
                <p:cNvSpPr/>
                <p:nvPr/>
              </p:nvSpPr>
              <p:spPr>
                <a:xfrm rot="5400000">
                  <a:off x="13311588" y="2763340"/>
                  <a:ext cx="135000" cy="20846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正方形/長方形 16">
                  <a:extLst>
                    <a:ext uri="{FF2B5EF4-FFF2-40B4-BE49-F238E27FC236}">
                      <a16:creationId xmlns:a16="http://schemas.microsoft.com/office/drawing/2014/main" id="{F3B05569-2BCB-47BA-9051-D4490528722B}"/>
                    </a:ext>
                  </a:extLst>
                </p:cNvPr>
                <p:cNvSpPr/>
                <p:nvPr/>
              </p:nvSpPr>
              <p:spPr>
                <a:xfrm>
                  <a:off x="12374749" y="1527262"/>
                  <a:ext cx="211064" cy="234588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正方形/長方形 17">
                  <a:extLst>
                    <a:ext uri="{FF2B5EF4-FFF2-40B4-BE49-F238E27FC236}">
                      <a16:creationId xmlns:a16="http://schemas.microsoft.com/office/drawing/2014/main" id="{1E29A22B-8C17-4712-8E98-ABA553FCCA17}"/>
                    </a:ext>
                  </a:extLst>
                </p:cNvPr>
                <p:cNvSpPr/>
                <p:nvPr/>
              </p:nvSpPr>
              <p:spPr>
                <a:xfrm rot="5400000">
                  <a:off x="13371366" y="396998"/>
                  <a:ext cx="255607" cy="23247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7431EDFA-80EF-45E8-A094-C61B4BF6CF3A}"/>
                  </a:ext>
                </a:extLst>
              </p:cNvPr>
              <p:cNvSpPr/>
              <p:nvPr/>
            </p:nvSpPr>
            <p:spPr>
              <a:xfrm flipH="1">
                <a:off x="16471143" y="3131183"/>
                <a:ext cx="384546" cy="4248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692023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1.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開発背景（</a:t>
            </a:r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ICT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技術と問題点）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7C39AB9-0513-49AA-A43C-6220F5A0C175}"/>
              </a:ext>
            </a:extLst>
          </p:cNvPr>
          <p:cNvSpPr txBox="1">
            <a:spLocks/>
          </p:cNvSpPr>
          <p:nvPr/>
        </p:nvSpPr>
        <p:spPr>
          <a:xfrm>
            <a:off x="367838" y="2007322"/>
            <a:ext cx="6057900" cy="1341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600" dirty="0"/>
              <a:t>建設需要が逼迫</a:t>
            </a:r>
            <a:endParaRPr lang="en-US" altLang="ja-JP" sz="3600" dirty="0"/>
          </a:p>
          <a:p>
            <a:pPr algn="l"/>
            <a:endParaRPr lang="en-US" altLang="ja-JP" sz="1200" dirty="0"/>
          </a:p>
          <a:p>
            <a:pPr algn="l"/>
            <a:r>
              <a:rPr lang="ja-JP" altLang="en-US" sz="3600" dirty="0"/>
              <a:t>→慢性的な人手不足</a:t>
            </a:r>
            <a:endParaRPr lang="en-US" altLang="ja-JP" sz="280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F8A0AA-00A0-4793-8734-68B17C8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68C69756-2669-4DCF-BF39-3C5AD8016787}"/>
              </a:ext>
            </a:extLst>
          </p:cNvPr>
          <p:cNvGrpSpPr/>
          <p:nvPr/>
        </p:nvGrpSpPr>
        <p:grpSpPr>
          <a:xfrm>
            <a:off x="175971" y="5084128"/>
            <a:ext cx="11788445" cy="1255120"/>
            <a:chOff x="38811" y="4695508"/>
            <a:chExt cx="11788445" cy="1255120"/>
          </a:xfrm>
        </p:grpSpPr>
        <p:sp>
          <p:nvSpPr>
            <p:cNvPr id="5" name="タイトル 1">
              <a:extLst>
                <a:ext uri="{FF2B5EF4-FFF2-40B4-BE49-F238E27FC236}">
                  <a16:creationId xmlns:a16="http://schemas.microsoft.com/office/drawing/2014/main" id="{31CF20F1-D50A-4535-A40C-CA919AD757BF}"/>
                </a:ext>
              </a:extLst>
            </p:cNvPr>
            <p:cNvSpPr txBox="1">
              <a:spLocks/>
            </p:cNvSpPr>
            <p:nvPr/>
          </p:nvSpPr>
          <p:spPr>
            <a:xfrm>
              <a:off x="38811" y="4844567"/>
              <a:ext cx="11788445" cy="110606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600" b="1" dirty="0"/>
                <a:t>当社でも</a:t>
              </a:r>
              <a:r>
                <a:rPr lang="en-US" altLang="ja-JP" sz="3600" b="1" dirty="0"/>
                <a:t>ICT</a:t>
              </a:r>
              <a:r>
                <a:rPr lang="ja-JP" altLang="en-US" sz="3600" b="1" dirty="0"/>
                <a:t>技術の実績多数（メリットを確認）→ しかし、</a:t>
              </a:r>
              <a:endParaRPr lang="en-US" altLang="ja-JP" sz="3600" b="1" dirty="0"/>
            </a:p>
            <a:p>
              <a:endParaRPr lang="en-US" altLang="ja-JP" sz="1200" b="1" dirty="0"/>
            </a:p>
            <a:p>
              <a:r>
                <a:rPr lang="ja-JP" altLang="en-US" sz="3600" b="1" dirty="0"/>
                <a:t>使用方法によっては、手間が増えることも！！</a:t>
              </a:r>
              <a:endParaRPr lang="en-US" altLang="ja-JP" sz="3600" b="1" dirty="0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7B7D0DAC-FFF7-496F-8AFE-C340E1C4EFFF}"/>
                </a:ext>
              </a:extLst>
            </p:cNvPr>
            <p:cNvSpPr/>
            <p:nvPr/>
          </p:nvSpPr>
          <p:spPr>
            <a:xfrm>
              <a:off x="230678" y="4695508"/>
              <a:ext cx="11386011" cy="1182001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29EA833-4A97-4357-A695-9FAE760CAA3E}"/>
              </a:ext>
            </a:extLst>
          </p:cNvPr>
          <p:cNvGrpSpPr/>
          <p:nvPr/>
        </p:nvGrpSpPr>
        <p:grpSpPr>
          <a:xfrm>
            <a:off x="342899" y="3838512"/>
            <a:ext cx="6743697" cy="1000720"/>
            <a:chOff x="342899" y="3838512"/>
            <a:chExt cx="6743697" cy="1000720"/>
          </a:xfrm>
        </p:grpSpPr>
        <p:sp>
          <p:nvSpPr>
            <p:cNvPr id="24" name="四角形: 角を丸くする 23">
              <a:extLst>
                <a:ext uri="{FF2B5EF4-FFF2-40B4-BE49-F238E27FC236}">
                  <a16:creationId xmlns:a16="http://schemas.microsoft.com/office/drawing/2014/main" id="{19368D99-8CBF-4A97-9F00-AAEF030AB7FF}"/>
                </a:ext>
              </a:extLst>
            </p:cNvPr>
            <p:cNvSpPr/>
            <p:nvPr/>
          </p:nvSpPr>
          <p:spPr>
            <a:xfrm>
              <a:off x="342899" y="3838512"/>
              <a:ext cx="6743697" cy="850476"/>
            </a:xfrm>
            <a:prstGeom prst="roundRect">
              <a:avLst/>
            </a:prstGeom>
            <a:solidFill>
              <a:srgbClr val="FFFF00"/>
            </a:solidFill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タイトル 1">
              <a:extLst>
                <a:ext uri="{FF2B5EF4-FFF2-40B4-BE49-F238E27FC236}">
                  <a16:creationId xmlns:a16="http://schemas.microsoft.com/office/drawing/2014/main" id="{99826C23-EA9C-4D79-8E49-4C1EF0000774}"/>
                </a:ext>
              </a:extLst>
            </p:cNvPr>
            <p:cNvSpPr txBox="1">
              <a:spLocks/>
            </p:cNvSpPr>
            <p:nvPr/>
          </p:nvSpPr>
          <p:spPr>
            <a:xfrm>
              <a:off x="506136" y="3867283"/>
              <a:ext cx="6452364" cy="971949"/>
            </a:xfrm>
            <a:prstGeom prst="rect">
              <a:avLst/>
            </a:prstGeom>
            <a:noFill/>
            <a:ln w="38100">
              <a:noFill/>
            </a:ln>
            <a:scene3d>
              <a:camera prst="orthographicFront"/>
              <a:lightRig rig="threePt" dir="t"/>
            </a:scene3d>
            <a:sp3d>
              <a:bevelT w="31750"/>
              <a:bevelB w="31750"/>
            </a:sp3d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600" b="1" dirty="0"/>
                <a:t>省人化や効率化が命題である</a:t>
              </a:r>
              <a:endParaRPr lang="en-US" altLang="ja-JP" sz="3600" b="1" dirty="0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3E779AD-5E92-4B59-B5CB-D55F58E064E7}"/>
              </a:ext>
            </a:extLst>
          </p:cNvPr>
          <p:cNvGrpSpPr/>
          <p:nvPr/>
        </p:nvGrpSpPr>
        <p:grpSpPr>
          <a:xfrm>
            <a:off x="6988647" y="1341021"/>
            <a:ext cx="5251262" cy="3424823"/>
            <a:chOff x="6208398" y="1070153"/>
            <a:chExt cx="5652434" cy="3424823"/>
          </a:xfrm>
        </p:grpSpPr>
        <p:sp>
          <p:nvSpPr>
            <p:cNvPr id="11" name="吹き出し: 角を丸めた四角形 10">
              <a:extLst>
                <a:ext uri="{FF2B5EF4-FFF2-40B4-BE49-F238E27FC236}">
                  <a16:creationId xmlns:a16="http://schemas.microsoft.com/office/drawing/2014/main" id="{1481DC2E-D039-4F2F-8DFD-02E94F43A56F}"/>
                </a:ext>
              </a:extLst>
            </p:cNvPr>
            <p:cNvSpPr/>
            <p:nvPr/>
          </p:nvSpPr>
          <p:spPr>
            <a:xfrm>
              <a:off x="6443730" y="1070153"/>
              <a:ext cx="5004701" cy="3356243"/>
            </a:xfrm>
            <a:prstGeom prst="wedgeRoundRectCallout">
              <a:avLst>
                <a:gd name="adj1" fmla="val -61587"/>
                <a:gd name="adj2" fmla="val 36026"/>
                <a:gd name="adj3" fmla="val 16667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C1F80A17-CC26-45D4-BAE9-8FB3DA41C120}"/>
                </a:ext>
              </a:extLst>
            </p:cNvPr>
            <p:cNvSpPr txBox="1">
              <a:spLocks/>
            </p:cNvSpPr>
            <p:nvPr/>
          </p:nvSpPr>
          <p:spPr>
            <a:xfrm>
              <a:off x="6208398" y="1307878"/>
              <a:ext cx="5652434" cy="3187098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altLang="ja-JP" sz="2000" dirty="0"/>
            </a:p>
            <a:p>
              <a:r>
                <a:rPr lang="ja-JP" altLang="en-US" sz="3200" dirty="0"/>
                <a:t>メリット（</a:t>
              </a:r>
              <a:r>
                <a:rPr lang="en-US" altLang="ja-JP" sz="3200" dirty="0"/>
                <a:t>ICT</a:t>
              </a:r>
              <a:r>
                <a:rPr lang="ja-JP" altLang="en-US" sz="3200" dirty="0"/>
                <a:t>技術）</a:t>
              </a:r>
              <a:endParaRPr lang="en-US" altLang="ja-JP" sz="3200" dirty="0"/>
            </a:p>
            <a:p>
              <a:endParaRPr lang="en-US" altLang="ja-JP" sz="1200" dirty="0"/>
            </a:p>
            <a:p>
              <a:pPr algn="l"/>
              <a:r>
                <a:rPr lang="ja-JP" altLang="en-US" sz="2800" dirty="0"/>
                <a:t>　　 ①測量作業の削減　　</a:t>
              </a:r>
              <a:endParaRPr lang="en-US" altLang="ja-JP" sz="2800" dirty="0"/>
            </a:p>
            <a:p>
              <a:endParaRPr lang="en-US" altLang="ja-JP" sz="1200" dirty="0"/>
            </a:p>
            <a:p>
              <a:r>
                <a:rPr lang="ja-JP" altLang="en-US" sz="2800" dirty="0"/>
                <a:t>②丁張設置作業の削減</a:t>
              </a:r>
              <a:endParaRPr lang="en-US" altLang="ja-JP" sz="2800" dirty="0"/>
            </a:p>
            <a:p>
              <a:endParaRPr lang="en-US" altLang="ja-JP" sz="1200" dirty="0"/>
            </a:p>
            <a:p>
              <a:r>
                <a:rPr lang="ja-JP" altLang="en-US" sz="2800" dirty="0"/>
                <a:t>③自動制御技術で施工</a:t>
              </a:r>
              <a:endParaRPr lang="en-US" altLang="ja-JP" sz="2800" dirty="0"/>
            </a:p>
            <a:p>
              <a:r>
                <a:rPr lang="ja-JP" altLang="en-US" sz="2800" dirty="0"/>
                <a:t>精度、生産性の向上</a:t>
              </a:r>
              <a:endParaRPr lang="en-US" altLang="ja-JP" sz="2800" dirty="0"/>
            </a:p>
            <a:p>
              <a:endParaRPr lang="en-US" altLang="ja-JP" sz="3600" dirty="0"/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id="{A9ED8F3B-D0AC-4711-A40D-670C29672B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8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7087D3A-3F3E-4CE2-BEFB-D5C0E772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94" y="1340521"/>
            <a:ext cx="8665783" cy="230380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7978141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1.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開発背景（</a:t>
            </a:r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MC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グレーダの問題点）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FABAE32-30D4-4C7A-9911-F294ECDA0184}"/>
              </a:ext>
            </a:extLst>
          </p:cNvPr>
          <p:cNvSpPr txBox="1">
            <a:spLocks/>
          </p:cNvSpPr>
          <p:nvPr/>
        </p:nvSpPr>
        <p:spPr>
          <a:xfrm>
            <a:off x="448887" y="5371163"/>
            <a:ext cx="11401737" cy="119737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000" b="1" dirty="0">
                <a:solidFill>
                  <a:srgbClr val="FF0000"/>
                </a:solidFill>
                <a:highlight>
                  <a:srgbClr val="FFFF00"/>
                </a:highlight>
              </a:rPr>
              <a:t>自動制御を活かしきれてない（負荷の少ない場所に限定使用）</a:t>
            </a:r>
            <a:endParaRPr lang="en-US" altLang="ja-JP" sz="3000" b="1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ja-JP" altLang="en-US" sz="3000" b="1" dirty="0">
                <a:solidFill>
                  <a:srgbClr val="FF0000"/>
                </a:solidFill>
                <a:highlight>
                  <a:srgbClr val="FFFF00"/>
                </a:highlight>
              </a:rPr>
              <a:t>　→ スリップ防止で</a:t>
            </a:r>
            <a:r>
              <a:rPr lang="en-US" altLang="ja-JP" sz="3000" b="1" dirty="0">
                <a:solidFill>
                  <a:srgbClr val="FF0000"/>
                </a:solidFill>
                <a:highlight>
                  <a:srgbClr val="FFFF00"/>
                </a:highlight>
              </a:rPr>
              <a:t>ICT</a:t>
            </a:r>
            <a:r>
              <a:rPr lang="ja-JP" altLang="en-US" sz="3000" b="1" dirty="0">
                <a:solidFill>
                  <a:srgbClr val="FF0000"/>
                </a:solidFill>
                <a:highlight>
                  <a:srgbClr val="FFFF00"/>
                </a:highlight>
              </a:rPr>
              <a:t>技術のメリット、能力を最大限に引き出す</a:t>
            </a:r>
            <a:endParaRPr lang="en-US" altLang="ja-JP" sz="30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2E746A91-3344-4710-8863-B69F3B247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6F796A31-527A-45E7-9E2B-9612C276C52B}"/>
              </a:ext>
            </a:extLst>
          </p:cNvPr>
          <p:cNvSpPr/>
          <p:nvPr/>
        </p:nvSpPr>
        <p:spPr>
          <a:xfrm>
            <a:off x="774701" y="2962662"/>
            <a:ext cx="8691276" cy="749585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CD097415-9E1B-4E14-999F-1D97AE20C12C}"/>
              </a:ext>
            </a:extLst>
          </p:cNvPr>
          <p:cNvGrpSpPr/>
          <p:nvPr/>
        </p:nvGrpSpPr>
        <p:grpSpPr>
          <a:xfrm>
            <a:off x="9163815" y="1547040"/>
            <a:ext cx="2572510" cy="1234442"/>
            <a:chOff x="8647986" y="1659976"/>
            <a:chExt cx="3320007" cy="1487963"/>
          </a:xfrm>
          <a:solidFill>
            <a:srgbClr val="FFFF00"/>
          </a:solidFill>
        </p:grpSpPr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A21F7219-EBC1-4B27-A2AD-2D21CB059DB4}"/>
                </a:ext>
              </a:extLst>
            </p:cNvPr>
            <p:cNvSpPr/>
            <p:nvPr/>
          </p:nvSpPr>
          <p:spPr>
            <a:xfrm>
              <a:off x="8647986" y="1659976"/>
              <a:ext cx="3320007" cy="1487963"/>
            </a:xfrm>
            <a:prstGeom prst="wedgeRoundRectCallout">
              <a:avLst>
                <a:gd name="adj1" fmla="val -40592"/>
                <a:gd name="adj2" fmla="val 73645"/>
                <a:gd name="adj3" fmla="val 16667"/>
              </a:avLst>
            </a:prstGeom>
            <a:grp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タイトル 1">
              <a:extLst>
                <a:ext uri="{FF2B5EF4-FFF2-40B4-BE49-F238E27FC236}">
                  <a16:creationId xmlns:a16="http://schemas.microsoft.com/office/drawing/2014/main" id="{3CB9F6D7-0522-4239-BC8F-945C23B07E06}"/>
                </a:ext>
              </a:extLst>
            </p:cNvPr>
            <p:cNvSpPr txBox="1">
              <a:spLocks/>
            </p:cNvSpPr>
            <p:nvPr/>
          </p:nvSpPr>
          <p:spPr>
            <a:xfrm>
              <a:off x="8899318" y="1848395"/>
              <a:ext cx="2788014" cy="1143719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b="1" dirty="0"/>
                <a:t>技量により</a:t>
              </a:r>
              <a:endParaRPr lang="en-US" altLang="ja-JP" sz="2800" b="1" dirty="0"/>
            </a:p>
            <a:p>
              <a:r>
                <a:rPr lang="ja-JP" altLang="en-US" sz="2800" b="1" dirty="0"/>
                <a:t>違いが出る</a:t>
              </a:r>
              <a:endParaRPr lang="en-US" altLang="ja-JP" sz="1200" b="1" dirty="0"/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F969AFA-038B-4A36-A415-6A13C17C5E56}"/>
              </a:ext>
            </a:extLst>
          </p:cNvPr>
          <p:cNvGrpSpPr/>
          <p:nvPr/>
        </p:nvGrpSpPr>
        <p:grpSpPr>
          <a:xfrm>
            <a:off x="5946" y="3891296"/>
            <a:ext cx="12102925" cy="1358042"/>
            <a:chOff x="431975" y="3891296"/>
            <a:chExt cx="10447702" cy="1358042"/>
          </a:xfrm>
        </p:grpSpPr>
        <p:sp>
          <p:nvSpPr>
            <p:cNvPr id="15" name="タイトル 1">
              <a:extLst>
                <a:ext uri="{FF2B5EF4-FFF2-40B4-BE49-F238E27FC236}">
                  <a16:creationId xmlns:a16="http://schemas.microsoft.com/office/drawing/2014/main" id="{8CCD770D-BE7B-4133-8DF1-62108D0F9A45}"/>
                </a:ext>
              </a:extLst>
            </p:cNvPr>
            <p:cNvSpPr txBox="1">
              <a:spLocks/>
            </p:cNvSpPr>
            <p:nvPr/>
          </p:nvSpPr>
          <p:spPr>
            <a:xfrm>
              <a:off x="431975" y="3945762"/>
              <a:ext cx="10447702" cy="1303576"/>
            </a:xfrm>
            <a:prstGeom prst="rect">
              <a:avLst/>
            </a:prstGeom>
          </p:spPr>
          <p:txBody>
            <a:bodyPr vert="horz" lIns="91440" tIns="45720" rIns="91440" bIns="45720" rtlCol="0" anchor="ctr" anchorCtr="1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2800" b="1" dirty="0"/>
                <a:t>スリップの影響</a:t>
              </a:r>
              <a:endParaRPr lang="en-US" altLang="ja-JP" sz="2800" b="1" dirty="0"/>
            </a:p>
            <a:p>
              <a:pPr algn="l"/>
              <a:r>
                <a:rPr lang="ja-JP" altLang="en-US" sz="2800" b="1" dirty="0"/>
                <a:t>①品質、施工精度について </a:t>
              </a:r>
              <a:r>
                <a:rPr lang="en-US" altLang="ja-JP" sz="2800" b="1" dirty="0"/>
                <a:t>- </a:t>
              </a:r>
              <a:r>
                <a:rPr lang="ja-JP" altLang="en-US" sz="2800" b="1" dirty="0"/>
                <a:t>スリップ跡が残る、平坦でなくなる</a:t>
              </a:r>
              <a:endParaRPr lang="en-US" altLang="ja-JP" sz="2800" b="1" dirty="0"/>
            </a:p>
            <a:p>
              <a:pPr algn="l"/>
              <a:r>
                <a:rPr lang="ja-JP" altLang="en-US" sz="2800" b="1" dirty="0"/>
                <a:t>②作業効率について </a:t>
              </a:r>
              <a:r>
                <a:rPr lang="en-US" altLang="ja-JP" sz="2800" b="1" dirty="0"/>
                <a:t>- </a:t>
              </a:r>
              <a:r>
                <a:rPr lang="ja-JP" altLang="en-US" sz="2800" b="1" dirty="0"/>
                <a:t>再整生、タイムロス</a:t>
              </a:r>
              <a:endParaRPr lang="en-US" altLang="ja-JP" sz="2800" b="1" dirty="0"/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9D05991E-3F7F-47A8-BFD0-40760A1B40E2}"/>
                </a:ext>
              </a:extLst>
            </p:cNvPr>
            <p:cNvSpPr/>
            <p:nvPr/>
          </p:nvSpPr>
          <p:spPr>
            <a:xfrm>
              <a:off x="1117601" y="3891296"/>
              <a:ext cx="9187542" cy="1358042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5098CB2A-178F-4AED-B0FB-F3789D54C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70" y="6306967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4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89D9AB-4846-4466-8579-8CFF4232DA1F}"/>
              </a:ext>
            </a:extLst>
          </p:cNvPr>
          <p:cNvSpPr txBox="1"/>
          <p:nvPr/>
        </p:nvSpPr>
        <p:spPr>
          <a:xfrm>
            <a:off x="1524000" y="476476"/>
            <a:ext cx="5069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/>
              <a:t>MC</a:t>
            </a:r>
            <a:r>
              <a:rPr kumimoji="1" lang="ja-JP" altLang="en-US" sz="2800" dirty="0"/>
              <a:t>のみでのスリップ発生状況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616CEF-A840-4B2B-9737-16BC62615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F576AB2-AEC8-4B91-80F8-02B24FAB9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07" y="1036413"/>
            <a:ext cx="9144385" cy="5082353"/>
          </a:xfrm>
          <a:prstGeom prst="rect">
            <a:avLst/>
          </a:prstGeom>
        </p:spPr>
      </p:pic>
      <p:sp>
        <p:nvSpPr>
          <p:cNvPr id="7" name="楕円 6">
            <a:extLst>
              <a:ext uri="{FF2B5EF4-FFF2-40B4-BE49-F238E27FC236}">
                <a16:creationId xmlns:a16="http://schemas.microsoft.com/office/drawing/2014/main" id="{FD1B79F4-4166-4F7D-ACBA-444016138C17}"/>
              </a:ext>
            </a:extLst>
          </p:cNvPr>
          <p:cNvSpPr/>
          <p:nvPr/>
        </p:nvSpPr>
        <p:spPr>
          <a:xfrm rot="1870709">
            <a:off x="1735110" y="3007208"/>
            <a:ext cx="3874770" cy="1897380"/>
          </a:xfrm>
          <a:prstGeom prst="ellipse">
            <a:avLst/>
          </a:prstGeom>
          <a:solidFill>
            <a:srgbClr val="F2F2F2">
              <a:alpha val="25098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上カーブ 7">
            <a:extLst>
              <a:ext uri="{FF2B5EF4-FFF2-40B4-BE49-F238E27FC236}">
                <a16:creationId xmlns:a16="http://schemas.microsoft.com/office/drawing/2014/main" id="{281F3C90-45C7-4D62-AC2E-13F768A27F1B}"/>
              </a:ext>
            </a:extLst>
          </p:cNvPr>
          <p:cNvSpPr/>
          <p:nvPr/>
        </p:nvSpPr>
        <p:spPr>
          <a:xfrm>
            <a:off x="6697980" y="3577589"/>
            <a:ext cx="1794510" cy="763575"/>
          </a:xfrm>
          <a:prstGeom prst="curved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上カーブ 8">
            <a:extLst>
              <a:ext uri="{FF2B5EF4-FFF2-40B4-BE49-F238E27FC236}">
                <a16:creationId xmlns:a16="http://schemas.microsoft.com/office/drawing/2014/main" id="{128BE9E6-ED9D-4BE3-8765-818A913C8D9D}"/>
              </a:ext>
            </a:extLst>
          </p:cNvPr>
          <p:cNvSpPr/>
          <p:nvPr/>
        </p:nvSpPr>
        <p:spPr>
          <a:xfrm rot="10800000">
            <a:off x="6593016" y="2312692"/>
            <a:ext cx="1794510" cy="763575"/>
          </a:xfrm>
          <a:prstGeom prst="curved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上カーブ 9">
            <a:extLst>
              <a:ext uri="{FF2B5EF4-FFF2-40B4-BE49-F238E27FC236}">
                <a16:creationId xmlns:a16="http://schemas.microsoft.com/office/drawing/2014/main" id="{C9EA5E45-8DEF-4871-9E42-56895FADB35F}"/>
              </a:ext>
            </a:extLst>
          </p:cNvPr>
          <p:cNvSpPr/>
          <p:nvPr/>
        </p:nvSpPr>
        <p:spPr>
          <a:xfrm rot="10800000">
            <a:off x="8387526" y="2467235"/>
            <a:ext cx="1373694" cy="609032"/>
          </a:xfrm>
          <a:prstGeom prst="curved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上カーブ 10">
            <a:extLst>
              <a:ext uri="{FF2B5EF4-FFF2-40B4-BE49-F238E27FC236}">
                <a16:creationId xmlns:a16="http://schemas.microsoft.com/office/drawing/2014/main" id="{22439249-233B-477C-B96E-AD38BE4DFEEA}"/>
              </a:ext>
            </a:extLst>
          </p:cNvPr>
          <p:cNvSpPr/>
          <p:nvPr/>
        </p:nvSpPr>
        <p:spPr>
          <a:xfrm>
            <a:off x="8387526" y="3477218"/>
            <a:ext cx="1373694" cy="609032"/>
          </a:xfrm>
          <a:prstGeom prst="curvedUpArrow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爆発: 14 pt 12">
            <a:extLst>
              <a:ext uri="{FF2B5EF4-FFF2-40B4-BE49-F238E27FC236}">
                <a16:creationId xmlns:a16="http://schemas.microsoft.com/office/drawing/2014/main" id="{F36C0DB8-9AE0-417E-AFCD-A1F0706E5C70}"/>
              </a:ext>
            </a:extLst>
          </p:cNvPr>
          <p:cNvSpPr/>
          <p:nvPr/>
        </p:nvSpPr>
        <p:spPr>
          <a:xfrm>
            <a:off x="5963319" y="4375432"/>
            <a:ext cx="4848414" cy="220396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i="1" dirty="0">
                <a:solidFill>
                  <a:sysClr val="windowText" lastClr="000000"/>
                </a:solidFill>
              </a:rPr>
              <a:t>ブレードで材料を</a:t>
            </a:r>
            <a:endParaRPr lang="en-US" altLang="ja-JP" b="1" i="1" dirty="0">
              <a:solidFill>
                <a:sysClr val="windowText" lastClr="000000"/>
              </a:solidFill>
            </a:endParaRPr>
          </a:p>
          <a:p>
            <a:pPr algn="ctr"/>
            <a:r>
              <a:rPr lang="ja-JP" altLang="en-US" b="1" i="1" dirty="0">
                <a:solidFill>
                  <a:sysClr val="windowText" lastClr="000000"/>
                </a:solidFill>
              </a:rPr>
              <a:t>抱えすぎて</a:t>
            </a:r>
          </a:p>
          <a:p>
            <a:pPr algn="ctr"/>
            <a:r>
              <a:rPr lang="ja-JP" altLang="en-US" b="1" i="1" dirty="0">
                <a:solidFill>
                  <a:sysClr val="windowText" lastClr="000000"/>
                </a:solidFill>
              </a:rPr>
              <a:t>スリップ発生！</a:t>
            </a:r>
          </a:p>
        </p:txBody>
      </p:sp>
      <p:sp>
        <p:nvSpPr>
          <p:cNvPr id="14" name="思考の吹き出し: 雲形 13">
            <a:extLst>
              <a:ext uri="{FF2B5EF4-FFF2-40B4-BE49-F238E27FC236}">
                <a16:creationId xmlns:a16="http://schemas.microsoft.com/office/drawing/2014/main" id="{25694B28-0A0F-4491-991D-D9C9ACC2AE25}"/>
              </a:ext>
            </a:extLst>
          </p:cNvPr>
          <p:cNvSpPr/>
          <p:nvPr/>
        </p:nvSpPr>
        <p:spPr>
          <a:xfrm>
            <a:off x="7490271" y="426508"/>
            <a:ext cx="4168022" cy="1631270"/>
          </a:xfrm>
          <a:prstGeom prst="cloudCallou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タイヤが空転した箇所は</a:t>
            </a:r>
            <a:endParaRPr kumimoji="1" lang="en-US" altLang="ja-JP" dirty="0">
              <a:solidFill>
                <a:sysClr val="windowText" lastClr="000000"/>
              </a:solidFill>
            </a:endParaRPr>
          </a:p>
          <a:p>
            <a:pPr algn="ctr"/>
            <a:r>
              <a:rPr kumimoji="1" lang="ja-JP" altLang="en-US" dirty="0">
                <a:solidFill>
                  <a:sysClr val="windowText" lastClr="000000"/>
                </a:solidFill>
              </a:rPr>
              <a:t>えぐられてしまう</a:t>
            </a:r>
          </a:p>
        </p:txBody>
      </p:sp>
    </p:spTree>
    <p:extLst>
      <p:ext uri="{BB962C8B-B14F-4D97-AF65-F5344CB8AC3E}">
        <p14:creationId xmlns:p14="http://schemas.microsoft.com/office/powerpoint/2010/main" val="3617135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89465"/>
            <a:ext cx="8008620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基礎検証（センサ・装置取付状況）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B6B5F7-F341-4A6A-98F5-51FABF29F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8435" y="1311964"/>
            <a:ext cx="171823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BD14D63-A221-4D90-8F8B-746BDADD5C86}"/>
              </a:ext>
            </a:extLst>
          </p:cNvPr>
          <p:cNvSpPr txBox="1">
            <a:spLocks/>
          </p:cNvSpPr>
          <p:nvPr/>
        </p:nvSpPr>
        <p:spPr>
          <a:xfrm>
            <a:off x="6995184" y="1742934"/>
            <a:ext cx="5125694" cy="245716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/>
              <a:t>センサ・装置取付状況</a:t>
            </a:r>
            <a:endParaRPr lang="en-US" altLang="ja-JP" sz="3200" dirty="0"/>
          </a:p>
          <a:p>
            <a:pPr algn="l"/>
            <a:endParaRPr lang="en-US" altLang="ja-JP" sz="1100" dirty="0"/>
          </a:p>
          <a:p>
            <a:pPr algn="l"/>
            <a:r>
              <a:rPr lang="ja-JP" altLang="en-US" sz="3200" dirty="0"/>
              <a:t>①圧力センサ</a:t>
            </a:r>
            <a:r>
              <a:rPr lang="en-US" altLang="ja-JP" sz="2400" dirty="0"/>
              <a:t>(</a:t>
            </a:r>
            <a:r>
              <a:rPr lang="ja-JP" altLang="en-US" sz="2400" dirty="0"/>
              <a:t>チルトシリンダー</a:t>
            </a:r>
            <a:r>
              <a:rPr lang="en-US" altLang="ja-JP" sz="2400" dirty="0"/>
              <a:t>)</a:t>
            </a:r>
          </a:p>
          <a:p>
            <a:pPr algn="l"/>
            <a:r>
              <a:rPr lang="ja-JP" altLang="en-US" sz="3200" dirty="0"/>
              <a:t>②圧力センサ</a:t>
            </a:r>
            <a:r>
              <a:rPr lang="en-US" altLang="ja-JP" sz="2400" dirty="0"/>
              <a:t>(</a:t>
            </a:r>
            <a:r>
              <a:rPr lang="ja-JP" altLang="en-US" sz="2400" dirty="0"/>
              <a:t>リフトシリンダー</a:t>
            </a:r>
            <a:r>
              <a:rPr lang="en-US" altLang="ja-JP" sz="2400" dirty="0"/>
              <a:t>)</a:t>
            </a:r>
          </a:p>
          <a:p>
            <a:pPr algn="l"/>
            <a:r>
              <a:rPr lang="ja-JP" altLang="en-US" sz="3200" dirty="0"/>
              <a:t>③エンコーダ</a:t>
            </a:r>
            <a:r>
              <a:rPr lang="en-US" altLang="ja-JP" sz="2400" dirty="0"/>
              <a:t>(</a:t>
            </a:r>
            <a:r>
              <a:rPr lang="ja-JP" altLang="en-US" sz="2400" dirty="0"/>
              <a:t>前後輪</a:t>
            </a:r>
            <a:r>
              <a:rPr lang="en-US" altLang="ja-JP" sz="2400" dirty="0"/>
              <a:t>)</a:t>
            </a:r>
          </a:p>
          <a:p>
            <a:pPr algn="l"/>
            <a:r>
              <a:rPr lang="ja-JP" altLang="en-US" sz="3200" dirty="0"/>
              <a:t>④スリップボタン</a:t>
            </a:r>
            <a:endParaRPr lang="en-US" altLang="ja-JP" sz="3200" dirty="0"/>
          </a:p>
          <a:p>
            <a:pPr algn="l"/>
            <a:r>
              <a:rPr lang="ja-JP" altLang="en-US" sz="3200" dirty="0"/>
              <a:t>⑤データロガー</a:t>
            </a:r>
            <a:endParaRPr lang="ja-JP" altLang="en-US" sz="36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237B91D-50BD-4324-9329-E6F79290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0E1082-11A6-441A-88B2-311277112174}"/>
              </a:ext>
            </a:extLst>
          </p:cNvPr>
          <p:cNvGrpSpPr/>
          <p:nvPr/>
        </p:nvGrpSpPr>
        <p:grpSpPr>
          <a:xfrm>
            <a:off x="6514529" y="4769959"/>
            <a:ext cx="5638800" cy="1309107"/>
            <a:chOff x="6514529" y="4753026"/>
            <a:chExt cx="5638800" cy="1309107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6E772021-197B-4C97-B388-E77E1295ADD9}"/>
                </a:ext>
              </a:extLst>
            </p:cNvPr>
            <p:cNvSpPr/>
            <p:nvPr/>
          </p:nvSpPr>
          <p:spPr>
            <a:xfrm>
              <a:off x="6835140" y="4753026"/>
              <a:ext cx="5133942" cy="1309107"/>
            </a:xfrm>
            <a:prstGeom prst="roundRect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" name="タイトル 1">
              <a:extLst>
                <a:ext uri="{FF2B5EF4-FFF2-40B4-BE49-F238E27FC236}">
                  <a16:creationId xmlns:a16="http://schemas.microsoft.com/office/drawing/2014/main" id="{D0029FCA-4EDD-4A1C-A276-55B26856E715}"/>
                </a:ext>
              </a:extLst>
            </p:cNvPr>
            <p:cNvSpPr txBox="1">
              <a:spLocks/>
            </p:cNvSpPr>
            <p:nvPr/>
          </p:nvSpPr>
          <p:spPr>
            <a:xfrm>
              <a:off x="6514529" y="4947657"/>
              <a:ext cx="5638800" cy="104456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3200" dirty="0"/>
                <a:t>スリップ発生させ</a:t>
              </a:r>
              <a:endParaRPr lang="en-US" altLang="ja-JP" sz="3200" dirty="0"/>
            </a:p>
            <a:p>
              <a:r>
                <a:rPr lang="ja-JP" altLang="en-US" sz="3200" dirty="0"/>
                <a:t>機械の挙動を確認　　　　　</a:t>
              </a:r>
            </a:p>
          </p:txBody>
        </p:sp>
      </p:grp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C753C24-501A-447E-9972-FF618D0CD484}"/>
              </a:ext>
            </a:extLst>
          </p:cNvPr>
          <p:cNvSpPr/>
          <p:nvPr/>
        </p:nvSpPr>
        <p:spPr>
          <a:xfrm>
            <a:off x="6835140" y="1467448"/>
            <a:ext cx="5133942" cy="2932461"/>
          </a:xfrm>
          <a:prstGeom prst="round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51B1925-70F3-44B1-919D-87B93A2257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1" t="31276" r="52501" b="14329"/>
          <a:stretch/>
        </p:blipFill>
        <p:spPr>
          <a:xfrm>
            <a:off x="628650" y="1311964"/>
            <a:ext cx="6046185" cy="524779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FEEF4E1-4A37-4EDD-BA03-720513B85A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44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EDBEF6-6220-41B8-A059-A635F2DE02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76" b="22350"/>
          <a:stretch/>
        </p:blipFill>
        <p:spPr>
          <a:xfrm>
            <a:off x="279490" y="2686946"/>
            <a:ext cx="5877260" cy="38963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7744461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基礎検証（検証結果　</a:t>
            </a:r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0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秒～</a:t>
            </a:r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12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秒）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7" name="図 1">
            <a:extLst>
              <a:ext uri="{FF2B5EF4-FFF2-40B4-BE49-F238E27FC236}">
                <a16:creationId xmlns:a16="http://schemas.microsoft.com/office/drawing/2014/main" id="{E684905E-A82D-4D7D-A10A-A833368F2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35315" r="38690" b="14961"/>
          <a:stretch/>
        </p:blipFill>
        <p:spPr bwMode="auto">
          <a:xfrm>
            <a:off x="6082937" y="1041456"/>
            <a:ext cx="5887239" cy="4189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F4473CF4-EAE6-4113-B9B6-CCD8B8E940F5}"/>
              </a:ext>
            </a:extLst>
          </p:cNvPr>
          <p:cNvGrpSpPr/>
          <p:nvPr/>
        </p:nvGrpSpPr>
        <p:grpSpPr>
          <a:xfrm>
            <a:off x="221824" y="1627454"/>
            <a:ext cx="9196496" cy="2700294"/>
            <a:chOff x="381844" y="1794939"/>
            <a:chExt cx="9196496" cy="2700294"/>
          </a:xfrm>
        </p:grpSpPr>
        <p:sp>
          <p:nvSpPr>
            <p:cNvPr id="11" name="タイトル 1">
              <a:extLst>
                <a:ext uri="{FF2B5EF4-FFF2-40B4-BE49-F238E27FC236}">
                  <a16:creationId xmlns:a16="http://schemas.microsoft.com/office/drawing/2014/main" id="{5A4CC1F6-614E-4EC7-99E2-6204E256786C}"/>
                </a:ext>
              </a:extLst>
            </p:cNvPr>
            <p:cNvSpPr txBox="1">
              <a:spLocks/>
            </p:cNvSpPr>
            <p:nvPr/>
          </p:nvSpPr>
          <p:spPr>
            <a:xfrm>
              <a:off x="381844" y="1794939"/>
              <a:ext cx="5637531" cy="967505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ja-JP" altLang="en-US" sz="2800" dirty="0"/>
                <a:t>スリップ発生区間を目視</a:t>
              </a:r>
              <a:endParaRPr lang="en-US" altLang="ja-JP" sz="2800" dirty="0"/>
            </a:p>
            <a:p>
              <a:r>
                <a:rPr lang="ja-JP" altLang="en-US" sz="2800" dirty="0"/>
                <a:t>→スリップと機械の挙動を確認</a:t>
              </a:r>
            </a:p>
          </p:txBody>
        </p: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03C5831D-35F3-4F67-BAF5-71B7E853FD95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3200610" y="2762444"/>
              <a:ext cx="6377730" cy="173278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スライド番号プレースホルダー 23">
            <a:extLst>
              <a:ext uri="{FF2B5EF4-FFF2-40B4-BE49-F238E27FC236}">
                <a16:creationId xmlns:a16="http://schemas.microsoft.com/office/drawing/2014/main" id="{55A7B6B5-6AC0-420F-8665-97D24697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D7D3767-7963-41EC-A1C1-099A99C398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6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D5B770-746C-4BD3-8AE1-38060C007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8885556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基礎検証（検証結果 スリップ発生区間）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D687B4-8CED-44A6-9B83-266B7C508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8" t="35349" r="38784" b="14866"/>
          <a:stretch/>
        </p:blipFill>
        <p:spPr>
          <a:xfrm>
            <a:off x="266700" y="1381593"/>
            <a:ext cx="6151621" cy="4647524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1C48339-6626-45A8-8E42-E1A1CDC2FE63}"/>
              </a:ext>
            </a:extLst>
          </p:cNvPr>
          <p:cNvGrpSpPr/>
          <p:nvPr/>
        </p:nvGrpSpPr>
        <p:grpSpPr>
          <a:xfrm>
            <a:off x="6644519" y="2521715"/>
            <a:ext cx="5920740" cy="2687320"/>
            <a:chOff x="6705601" y="1490134"/>
            <a:chExt cx="5920740" cy="2687320"/>
          </a:xfrm>
        </p:grpSpPr>
        <p:sp>
          <p:nvSpPr>
            <p:cNvPr id="8" name="タイトル 1">
              <a:extLst>
                <a:ext uri="{FF2B5EF4-FFF2-40B4-BE49-F238E27FC236}">
                  <a16:creationId xmlns:a16="http://schemas.microsoft.com/office/drawing/2014/main" id="{AA4CB1D5-EA5E-42A0-9BD2-6958A0B4C5FD}"/>
                </a:ext>
              </a:extLst>
            </p:cNvPr>
            <p:cNvSpPr txBox="1">
              <a:spLocks/>
            </p:cNvSpPr>
            <p:nvPr/>
          </p:nvSpPr>
          <p:spPr>
            <a:xfrm>
              <a:off x="6987541" y="1658490"/>
              <a:ext cx="5638800" cy="251896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ja-JP" altLang="en-US" sz="3200" dirty="0"/>
                <a:t>スリップ発生までの挙動</a:t>
              </a:r>
              <a:endParaRPr lang="en-US" altLang="ja-JP" sz="1200" dirty="0"/>
            </a:p>
            <a:p>
              <a:pPr algn="l"/>
              <a:r>
                <a:rPr lang="ja-JP" altLang="en-US" sz="3200" dirty="0"/>
                <a:t>①シリンダの圧力上昇</a:t>
              </a:r>
              <a:endParaRPr lang="en-US" altLang="ja-JP" sz="1200" dirty="0"/>
            </a:p>
            <a:p>
              <a:pPr algn="l"/>
              <a:r>
                <a:rPr lang="ja-JP" altLang="en-US" sz="3200" dirty="0"/>
                <a:t>②前後輪の回転差が発生</a:t>
              </a:r>
              <a:endParaRPr lang="en-US" altLang="ja-JP" sz="1200" dirty="0"/>
            </a:p>
            <a:p>
              <a:pPr algn="l"/>
              <a:r>
                <a:rPr lang="ja-JP" altLang="en-US" sz="3200" dirty="0"/>
                <a:t>③スリップを目視確認</a:t>
              </a:r>
              <a:endParaRPr lang="ja-JP" altLang="en-US" sz="1600" dirty="0"/>
            </a:p>
          </p:txBody>
        </p:sp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97B6A8BC-CCB0-4020-85C9-CFA2B6101F17}"/>
                </a:ext>
              </a:extLst>
            </p:cNvPr>
            <p:cNvSpPr/>
            <p:nvPr/>
          </p:nvSpPr>
          <p:spPr>
            <a:xfrm>
              <a:off x="6705601" y="1490134"/>
              <a:ext cx="5266268" cy="2085147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11E6F6BC-F259-4258-91C7-8ED42798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E9A8FF5B-3405-43D8-B7D1-79BF06F20AB4}"/>
              </a:ext>
            </a:extLst>
          </p:cNvPr>
          <p:cNvSpPr txBox="1">
            <a:spLocks/>
          </p:cNvSpPr>
          <p:nvPr/>
        </p:nvSpPr>
        <p:spPr>
          <a:xfrm>
            <a:off x="2106893" y="3426170"/>
            <a:ext cx="646858" cy="5583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/>
              <a:t>①</a:t>
            </a:r>
            <a:endParaRPr lang="ja-JP" altLang="en-US" sz="1600" b="1" dirty="0"/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6B683342-524F-4C8C-B75A-EA20640BB149}"/>
              </a:ext>
            </a:extLst>
          </p:cNvPr>
          <p:cNvSpPr txBox="1">
            <a:spLocks/>
          </p:cNvSpPr>
          <p:nvPr/>
        </p:nvSpPr>
        <p:spPr>
          <a:xfrm>
            <a:off x="2607216" y="4046999"/>
            <a:ext cx="646858" cy="5583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/>
              <a:t>②</a:t>
            </a:r>
            <a:endParaRPr lang="ja-JP" altLang="en-US" sz="1600" b="1" dirty="0"/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46B4AA89-1655-448D-ACAA-F665B945901D}"/>
              </a:ext>
            </a:extLst>
          </p:cNvPr>
          <p:cNvSpPr txBox="1">
            <a:spLocks/>
          </p:cNvSpPr>
          <p:nvPr/>
        </p:nvSpPr>
        <p:spPr>
          <a:xfrm>
            <a:off x="4157468" y="4117339"/>
            <a:ext cx="646858" cy="55837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b="1" dirty="0"/>
              <a:t>③</a:t>
            </a:r>
            <a:endParaRPr lang="ja-JP" altLang="en-US" sz="1600" b="1" dirty="0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E48C72D-126B-4EFB-AE8D-C5A9E84B37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1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2C78668E-4233-447C-8EB4-65992514E0EE}"/>
              </a:ext>
            </a:extLst>
          </p:cNvPr>
          <p:cNvSpPr txBox="1">
            <a:spLocks/>
          </p:cNvSpPr>
          <p:nvPr/>
        </p:nvSpPr>
        <p:spPr>
          <a:xfrm>
            <a:off x="590550" y="5723463"/>
            <a:ext cx="11381319" cy="72087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solidFill>
                  <a:srgbClr val="FF0000"/>
                </a:solidFill>
              </a:rPr>
              <a:t>シリンダーの圧力に上限値を設け、制御するシステムを構築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D687B4-8CED-44A6-9B83-266B7C508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98" t="35349" r="38784" b="14866"/>
          <a:stretch/>
        </p:blipFill>
        <p:spPr>
          <a:xfrm>
            <a:off x="590550" y="1113196"/>
            <a:ext cx="5829300" cy="4404012"/>
          </a:xfrm>
          <a:prstGeom prst="rect">
            <a:avLst/>
          </a:prstGeom>
        </p:spPr>
      </p:pic>
      <p:sp>
        <p:nvSpPr>
          <p:cNvPr id="10" name="矢印: 上下 9">
            <a:extLst>
              <a:ext uri="{FF2B5EF4-FFF2-40B4-BE49-F238E27FC236}">
                <a16:creationId xmlns:a16="http://schemas.microsoft.com/office/drawing/2014/main" id="{77BA01C9-2CE9-4C13-A6F4-D5E22B3A35F0}"/>
              </a:ext>
            </a:extLst>
          </p:cNvPr>
          <p:cNvSpPr/>
          <p:nvPr/>
        </p:nvSpPr>
        <p:spPr>
          <a:xfrm>
            <a:off x="2974476" y="2988213"/>
            <a:ext cx="698500" cy="1142986"/>
          </a:xfrm>
          <a:prstGeom prst="upDownArrow">
            <a:avLst>
              <a:gd name="adj1" fmla="val 50000"/>
              <a:gd name="adj2" fmla="val 48182"/>
            </a:avLst>
          </a:prstGeom>
          <a:solidFill>
            <a:srgbClr val="00206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BB0CF703-2FD8-4082-9310-95F6F5B4D162}"/>
              </a:ext>
            </a:extLst>
          </p:cNvPr>
          <p:cNvSpPr txBox="1">
            <a:spLocks/>
          </p:cNvSpPr>
          <p:nvPr/>
        </p:nvSpPr>
        <p:spPr>
          <a:xfrm>
            <a:off x="1573910" y="2270971"/>
            <a:ext cx="3597257" cy="609071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>
                <a:solidFill>
                  <a:srgbClr val="FF0000"/>
                </a:solidFill>
              </a:rPr>
              <a:t>スリップが発生しやすい</a:t>
            </a:r>
            <a:endParaRPr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13" name="タイトル 1">
            <a:extLst>
              <a:ext uri="{FF2B5EF4-FFF2-40B4-BE49-F238E27FC236}">
                <a16:creationId xmlns:a16="http://schemas.microsoft.com/office/drawing/2014/main" id="{C04E51DE-A4FA-43E9-96DF-876483CCB9C7}"/>
              </a:ext>
            </a:extLst>
          </p:cNvPr>
          <p:cNvSpPr txBox="1">
            <a:spLocks/>
          </p:cNvSpPr>
          <p:nvPr/>
        </p:nvSpPr>
        <p:spPr>
          <a:xfrm>
            <a:off x="1563329" y="4239609"/>
            <a:ext cx="3597257" cy="609071"/>
          </a:xfrm>
          <a:prstGeom prst="rect">
            <a:avLst/>
          </a:prstGeom>
          <a:solidFill>
            <a:schemeClr val="bg1"/>
          </a:solidFill>
          <a:ln w="50800">
            <a:solidFill>
              <a:srgbClr val="002060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>
                <a:solidFill>
                  <a:srgbClr val="FF0000"/>
                </a:solidFill>
              </a:rPr>
              <a:t>スリップが発生しにくい</a:t>
            </a:r>
            <a:endParaRPr lang="ja-JP" altLang="en-US" sz="1050" b="1" dirty="0">
              <a:solidFill>
                <a:srgbClr val="FF0000"/>
              </a:solidFill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98D8CD7-7A16-4C36-B98B-0DEA7A3D269D}"/>
              </a:ext>
            </a:extLst>
          </p:cNvPr>
          <p:cNvSpPr/>
          <p:nvPr/>
        </p:nvSpPr>
        <p:spPr>
          <a:xfrm>
            <a:off x="6705601" y="2323237"/>
            <a:ext cx="5266268" cy="2472937"/>
          </a:xfrm>
          <a:prstGeom prst="roundRect">
            <a:avLst/>
          </a:prstGeom>
          <a:noFill/>
          <a:ln w="508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C9C52A94-1796-4DFF-8099-BD946C700867}"/>
              </a:ext>
            </a:extLst>
          </p:cNvPr>
          <p:cNvSpPr txBox="1">
            <a:spLocks/>
          </p:cNvSpPr>
          <p:nvPr/>
        </p:nvSpPr>
        <p:spPr>
          <a:xfrm>
            <a:off x="6618849" y="2591031"/>
            <a:ext cx="5638800" cy="25189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/>
              <a:t>スリップ発生</a:t>
            </a:r>
            <a:endParaRPr lang="en-US" altLang="ja-JP" sz="3200" dirty="0"/>
          </a:p>
          <a:p>
            <a:endParaRPr lang="en-US" altLang="ja-JP" sz="3200" dirty="0"/>
          </a:p>
          <a:p>
            <a:r>
              <a:rPr lang="ja-JP" altLang="en-US" sz="3200" dirty="0"/>
              <a:t>シリンダーの圧力上昇</a:t>
            </a:r>
            <a:endParaRPr lang="en-US" altLang="ja-JP" sz="3200" dirty="0"/>
          </a:p>
          <a:p>
            <a:r>
              <a:rPr lang="ja-JP" altLang="en-US" sz="3200" dirty="0"/>
              <a:t>推進力のバランス</a:t>
            </a:r>
          </a:p>
        </p:txBody>
      </p:sp>
      <p:sp>
        <p:nvSpPr>
          <p:cNvPr id="17" name="矢印: 上下 16">
            <a:extLst>
              <a:ext uri="{FF2B5EF4-FFF2-40B4-BE49-F238E27FC236}">
                <a16:creationId xmlns:a16="http://schemas.microsoft.com/office/drawing/2014/main" id="{BB9F5E91-AD8D-44FF-86E6-EEF828DE6FA3}"/>
              </a:ext>
            </a:extLst>
          </p:cNvPr>
          <p:cNvSpPr/>
          <p:nvPr/>
        </p:nvSpPr>
        <p:spPr>
          <a:xfrm>
            <a:off x="9228455" y="3090077"/>
            <a:ext cx="209794" cy="450250"/>
          </a:xfrm>
          <a:prstGeom prst="upDownArrow">
            <a:avLst>
              <a:gd name="adj1" fmla="val 45736"/>
              <a:gd name="adj2" fmla="val 4355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17">
            <a:extLst>
              <a:ext uri="{FF2B5EF4-FFF2-40B4-BE49-F238E27FC236}">
                <a16:creationId xmlns:a16="http://schemas.microsoft.com/office/drawing/2014/main" id="{11E6F6BC-F259-4258-91C7-8ED42798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031D1-FD36-43D3-B471-9D7C51D312CF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9" name="タイトル 1">
            <a:extLst>
              <a:ext uri="{FF2B5EF4-FFF2-40B4-BE49-F238E27FC236}">
                <a16:creationId xmlns:a16="http://schemas.microsoft.com/office/drawing/2014/main" id="{39DFDB4A-1D9A-44E4-9457-FE995E76D4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289465"/>
            <a:ext cx="8885556" cy="664692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2. </a:t>
            </a:r>
            <a:r>
              <a:rPr lang="ja-JP" altLang="en-US" sz="3600" b="1" dirty="0">
                <a:solidFill>
                  <a:schemeClr val="bg1"/>
                </a:solidFill>
                <a:highlight>
                  <a:srgbClr val="808080"/>
                </a:highlight>
              </a:rPr>
              <a:t>基礎検証（検証結果 スリップ発生区間）</a:t>
            </a:r>
            <a:endParaRPr kumimoji="1" lang="ja-JP" altLang="en-US" sz="3600" b="1" dirty="0">
              <a:solidFill>
                <a:schemeClr val="bg1"/>
              </a:solidFill>
              <a:highlight>
                <a:srgbClr val="808080"/>
              </a:highlight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85D355E-BD89-4B12-9305-6DDE65AC94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18" t="56665" r="68313" b="22094"/>
          <a:stretch/>
        </p:blipFill>
        <p:spPr>
          <a:xfrm>
            <a:off x="10450069" y="6303881"/>
            <a:ext cx="1741930" cy="5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7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TM03457452[[fn=天空]]</Template>
  <TotalTime>5504</TotalTime>
  <Words>1069</Words>
  <Application>Microsoft Office PowerPoint</Application>
  <PresentationFormat>ワイド画面</PresentationFormat>
  <Paragraphs>225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7" baseType="lpstr">
      <vt:lpstr>ＭＳ Ｐゴシック</vt:lpstr>
      <vt:lpstr>游ゴシック</vt:lpstr>
      <vt:lpstr>游ゴシック Light</vt:lpstr>
      <vt:lpstr>Arial</vt:lpstr>
      <vt:lpstr>Verdana</vt:lpstr>
      <vt:lpstr>Office テーマ</vt:lpstr>
      <vt:lpstr>　　　　MCグレーダ施工における　　　 　　　　　　　　スリップ回避装置の開発 </vt:lpstr>
      <vt:lpstr>目次　　</vt:lpstr>
      <vt:lpstr>1. 開発背景（ICT技術と問題点）</vt:lpstr>
      <vt:lpstr>1. 開発背景（MCグレーダの問題点）</vt:lpstr>
      <vt:lpstr>PowerPoint プレゼンテーション</vt:lpstr>
      <vt:lpstr>2. 基礎検証（センサ・装置取付状況）</vt:lpstr>
      <vt:lpstr>2. 基礎検証（検証結果　0秒～12秒）</vt:lpstr>
      <vt:lpstr>2. 基礎検証（検証結果 スリップ発生区間）</vt:lpstr>
      <vt:lpstr>2. 基礎検証（検証結果 スリップ発生区間）</vt:lpstr>
      <vt:lpstr>PowerPoint プレゼンテーション</vt:lpstr>
      <vt:lpstr>3. スリップ防止装置（システム概要）</vt:lpstr>
      <vt:lpstr>3. スリップ防止装置（システムフロー）</vt:lpstr>
      <vt:lpstr>3. スリップ防止装置（コントロールパネル）</vt:lpstr>
      <vt:lpstr>4. 試験施工（試験施工概要）</vt:lpstr>
      <vt:lpstr>4. 試験施工（試験施工結果）</vt:lpstr>
      <vt:lpstr>4. 試験施工（試験施工結果　オペレータの比較）</vt:lpstr>
      <vt:lpstr>5. 現場導入（現場概要と施工状況）</vt:lpstr>
      <vt:lpstr>5. 現場導入（施工結果　初日と３日目以降の比較）</vt:lpstr>
      <vt:lpstr>6. まとめ　　　　　</vt:lpstr>
      <vt:lpstr>PowerPoint プレゼンテーション</vt:lpstr>
      <vt:lpstr>最後に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MCグレーダ施工におけるスリップ防止装置の適用効果について</dc:title>
  <dc:creator>*</dc:creator>
  <cp:lastModifiedBy>畑田 健</cp:lastModifiedBy>
  <cp:revision>468</cp:revision>
  <cp:lastPrinted>2019-11-29T02:07:55Z</cp:lastPrinted>
  <dcterms:created xsi:type="dcterms:W3CDTF">2019-09-09T04:40:09Z</dcterms:created>
  <dcterms:modified xsi:type="dcterms:W3CDTF">2021-05-19T04:56:10Z</dcterms:modified>
</cp:coreProperties>
</file>