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4173" r:id="rId5"/>
    <p:sldMasterId id="2147484187" r:id="rId6"/>
    <p:sldMasterId id="2147484190" r:id="rId7"/>
    <p:sldMasterId id="2147484193" r:id="rId8"/>
  </p:sldMasterIdLst>
  <p:notesMasterIdLst>
    <p:notesMasterId r:id="rId31"/>
  </p:notesMasterIdLst>
  <p:handoutMasterIdLst>
    <p:handoutMasterId r:id="rId32"/>
  </p:handoutMasterIdLst>
  <p:sldIdLst>
    <p:sldId id="256" r:id="rId9"/>
    <p:sldId id="796" r:id="rId10"/>
    <p:sldId id="845" r:id="rId11"/>
    <p:sldId id="801" r:id="rId12"/>
    <p:sldId id="799" r:id="rId13"/>
    <p:sldId id="846" r:id="rId14"/>
    <p:sldId id="814" r:id="rId15"/>
    <p:sldId id="815" r:id="rId16"/>
    <p:sldId id="837" r:id="rId17"/>
    <p:sldId id="817" r:id="rId18"/>
    <p:sldId id="819" r:id="rId19"/>
    <p:sldId id="820" r:id="rId20"/>
    <p:sldId id="833" r:id="rId21"/>
    <p:sldId id="825" r:id="rId22"/>
    <p:sldId id="844" r:id="rId23"/>
    <p:sldId id="847" r:id="rId24"/>
    <p:sldId id="827" r:id="rId25"/>
    <p:sldId id="829" r:id="rId26"/>
    <p:sldId id="831" r:id="rId27"/>
    <p:sldId id="848" r:id="rId28"/>
    <p:sldId id="823" r:id="rId29"/>
    <p:sldId id="270" r:id="rId30"/>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modifyVerifier cryptProviderType="rsaAES" cryptAlgorithmClass="hash" cryptAlgorithmType="typeAny" cryptAlgorithmSid="14" spinCount="100000" saltData="pDx4bipqd7+P6w30gGZEsw==" hashData="zp2ueDBKvyTYeKj/Pk0GHWWkGzRqCfMD0nG2czjxOMvNYuWIHBCwJcVb0x5BmRJA2pWdSMrTnpQiUSOcbkYjUg=="/>
  <p:extLst>
    <p:ext uri="{EFAFB233-063F-42B5-8137-9DF3F51BA10A}">
      <p15:sldGuideLst xmlns:p15="http://schemas.microsoft.com/office/powerpoint/2012/main">
        <p15:guide id="1" orient="horz" pos="2160">
          <p15:clr>
            <a:srgbClr val="A4A3A4"/>
          </p15:clr>
        </p15:guide>
        <p15:guide id="2" orient="horz" pos="4156">
          <p15:clr>
            <a:srgbClr val="A4A3A4"/>
          </p15:clr>
        </p15:guide>
        <p15:guide id="3" pos="2880">
          <p15:clr>
            <a:srgbClr val="A4A3A4"/>
          </p15:clr>
        </p15:guide>
        <p15:guide id="4" pos="294">
          <p15:clr>
            <a:srgbClr val="A4A3A4"/>
          </p15:clr>
        </p15:guide>
        <p15:guide id="5" pos="54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FF00"/>
    <a:srgbClr val="FF0000"/>
    <a:srgbClr val="FFFF66"/>
    <a:srgbClr val="FF0066"/>
    <a:srgbClr val="FFFF00"/>
    <a:srgbClr val="99FF99"/>
    <a:srgbClr val="FFFF99"/>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4015" autoAdjust="0"/>
  </p:normalViewPr>
  <p:slideViewPr>
    <p:cSldViewPr>
      <p:cViewPr varScale="1">
        <p:scale>
          <a:sx n="69" d="100"/>
          <a:sy n="69" d="100"/>
        </p:scale>
        <p:origin x="768" y="54"/>
      </p:cViewPr>
      <p:guideLst>
        <p:guide orient="horz" pos="2160"/>
        <p:guide orient="horz" pos="4156"/>
        <p:guide pos="2880"/>
        <p:guide pos="294"/>
        <p:guide pos="5466"/>
      </p:guideLst>
    </p:cSldViewPr>
  </p:slideViewPr>
  <p:outlineViewPr>
    <p:cViewPr>
      <p:scale>
        <a:sx n="33" d="100"/>
        <a:sy n="33" d="100"/>
      </p:scale>
      <p:origin x="0" y="2922"/>
    </p:cViewPr>
  </p:outlineViewPr>
  <p:notesTextViewPr>
    <p:cViewPr>
      <p:scale>
        <a:sx n="100" d="100"/>
        <a:sy n="100" d="100"/>
      </p:scale>
      <p:origin x="0" y="0"/>
    </p:cViewPr>
  </p:notesTextViewPr>
  <p:sorterViewPr>
    <p:cViewPr>
      <p:scale>
        <a:sx n="100" d="100"/>
        <a:sy n="100" d="100"/>
      </p:scale>
      <p:origin x="0" y="-5364"/>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ea typeface="ＭＳ Ｐゴシック" pitchFamily="50" charset="-128"/>
              </a:defRPr>
            </a:lvl1pPr>
          </a:lstStyle>
          <a:p>
            <a:pPr>
              <a:defRPr/>
            </a:pPr>
            <a:fld id="{7C42EFFC-F287-44BE-8143-A649D366FF39}" type="datetimeFigureOut">
              <a:rPr lang="ja-JP" altLang="en-US"/>
              <a:pPr>
                <a:defRPr/>
              </a:pPr>
              <a:t>2021/5/19</a:t>
            </a:fld>
            <a:endParaRPr lang="ja-JP" altLang="en-US"/>
          </a:p>
        </p:txBody>
      </p:sp>
      <p:sp>
        <p:nvSpPr>
          <p:cNvPr id="4" name="フッター プレースホルダー 3"/>
          <p:cNvSpPr>
            <a:spLocks noGrp="1"/>
          </p:cNvSpPr>
          <p:nvPr>
            <p:ph type="ftr" sz="quarter" idx="2"/>
          </p:nvPr>
        </p:nvSpPr>
        <p:spPr>
          <a:xfrm>
            <a:off x="0" y="9440864"/>
            <a:ext cx="2949575" cy="496887"/>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54450" y="9440864"/>
            <a:ext cx="2949575" cy="496887"/>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30BE2542-F99E-4017-B676-67C9723DC585}" type="slidenum">
              <a:rPr lang="ja-JP" altLang="en-US"/>
              <a:pPr>
                <a:defRPr/>
              </a:pPr>
              <a:t>‹#›</a:t>
            </a:fld>
            <a:endParaRPr lang="ja-JP" altLang="en-US"/>
          </a:p>
        </p:txBody>
      </p:sp>
    </p:spTree>
    <p:extLst>
      <p:ext uri="{BB962C8B-B14F-4D97-AF65-F5344CB8AC3E}">
        <p14:creationId xmlns:p14="http://schemas.microsoft.com/office/powerpoint/2010/main" val="86756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28" tIns="45714" rIns="91428" bIns="45714"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28" tIns="45714" rIns="91428" bIns="45714" rtlCol="0"/>
          <a:lstStyle>
            <a:lvl1pPr algn="r" fontAlgn="auto">
              <a:spcBef>
                <a:spcPts val="0"/>
              </a:spcBef>
              <a:spcAft>
                <a:spcPts val="0"/>
              </a:spcAft>
              <a:defRPr sz="1200">
                <a:latin typeface="+mn-lt"/>
                <a:ea typeface="+mn-ea"/>
              </a:defRPr>
            </a:lvl1pPr>
          </a:lstStyle>
          <a:p>
            <a:pPr>
              <a:defRPr/>
            </a:pPr>
            <a:fld id="{17CFD037-FA69-4DA3-A835-C5A43B4BDEDB}" type="datetimeFigureOut">
              <a:rPr lang="ja-JP" altLang="en-US"/>
              <a:pPr>
                <a:defRPr/>
              </a:pPr>
              <a:t>2021/5/19</a:t>
            </a:fld>
            <a:endParaRPr lang="ja-JP" altLang="en-US"/>
          </a:p>
        </p:txBody>
      </p:sp>
      <p:sp>
        <p:nvSpPr>
          <p:cNvPr id="4" name="スライド イメージ プレースホルダ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28" tIns="45714" rIns="91428" bIns="45714" rtlCol="0" anchor="ctr"/>
          <a:lstStyle/>
          <a:p>
            <a:pPr lvl="0"/>
            <a:endParaRPr lang="ja-JP" altLang="en-US" noProof="0"/>
          </a:p>
        </p:txBody>
      </p:sp>
      <p:sp>
        <p:nvSpPr>
          <p:cNvPr id="5" name="ノート プレースホルダ 4"/>
          <p:cNvSpPr>
            <a:spLocks noGrp="1"/>
          </p:cNvSpPr>
          <p:nvPr>
            <p:ph type="body" sz="quarter" idx="3"/>
          </p:nvPr>
        </p:nvSpPr>
        <p:spPr>
          <a:xfrm>
            <a:off x="681039" y="4721225"/>
            <a:ext cx="5443537" cy="4471988"/>
          </a:xfrm>
          <a:prstGeom prst="rect">
            <a:avLst/>
          </a:prstGeom>
        </p:spPr>
        <p:txBody>
          <a:bodyPr vert="horz" lIns="91428" tIns="45714" rIns="91428" bIns="45714"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40864"/>
            <a:ext cx="2949575" cy="496887"/>
          </a:xfrm>
          <a:prstGeom prst="rect">
            <a:avLst/>
          </a:prstGeom>
        </p:spPr>
        <p:txBody>
          <a:bodyPr vert="horz" lIns="91428" tIns="45714" rIns="91428" bIns="45714"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4"/>
            <a:ext cx="2949575" cy="496887"/>
          </a:xfrm>
          <a:prstGeom prst="rect">
            <a:avLst/>
          </a:prstGeom>
        </p:spPr>
        <p:txBody>
          <a:bodyPr vert="horz" lIns="91428" tIns="45714" rIns="91428" bIns="45714" rtlCol="0" anchor="b"/>
          <a:lstStyle>
            <a:lvl1pPr algn="r" fontAlgn="auto">
              <a:spcBef>
                <a:spcPts val="0"/>
              </a:spcBef>
              <a:spcAft>
                <a:spcPts val="0"/>
              </a:spcAft>
              <a:defRPr sz="1200">
                <a:latin typeface="+mn-lt"/>
                <a:ea typeface="+mn-ea"/>
              </a:defRPr>
            </a:lvl1pPr>
          </a:lstStyle>
          <a:p>
            <a:pPr>
              <a:defRPr/>
            </a:pPr>
            <a:fld id="{9894A720-41FB-4BB6-B7C1-07E958FC9BDB}" type="slidenum">
              <a:rPr lang="ja-JP" altLang="en-US"/>
              <a:pPr>
                <a:defRPr/>
              </a:pPr>
              <a:t>‹#›</a:t>
            </a:fld>
            <a:endParaRPr lang="ja-JP" altLang="en-US"/>
          </a:p>
        </p:txBody>
      </p:sp>
    </p:spTree>
    <p:extLst>
      <p:ext uri="{BB962C8B-B14F-4D97-AF65-F5344CB8AC3E}">
        <p14:creationId xmlns:p14="http://schemas.microsoft.com/office/powerpoint/2010/main" val="2600357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94A720-41FB-4BB6-B7C1-07E958FC9BDB}" type="slidenum">
              <a:rPr lang="ja-JP" altLang="en-US" smtClean="0"/>
              <a:pPr>
                <a:defRPr/>
              </a:pPr>
              <a:t>1</a:t>
            </a:fld>
            <a:endParaRPr lang="ja-JP" altLang="en-US" dirty="0"/>
          </a:p>
        </p:txBody>
      </p:sp>
    </p:spTree>
    <p:extLst>
      <p:ext uri="{BB962C8B-B14F-4D97-AF65-F5344CB8AC3E}">
        <p14:creationId xmlns:p14="http://schemas.microsoft.com/office/powerpoint/2010/main" val="2229351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31863" y="762000"/>
            <a:ext cx="4986337" cy="3740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xfrm>
            <a:off x="933721" y="4729706"/>
            <a:ext cx="4975130" cy="4502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運転者への運転支援機能、周囲作業員および管理監督者への通知機能については簡易動画で今一度ご覧ください。</a:t>
            </a:r>
          </a:p>
        </p:txBody>
      </p:sp>
      <p:sp>
        <p:nvSpPr>
          <p:cNvPr id="4" name="スライド番号プレースホルダー 3"/>
          <p:cNvSpPr>
            <a:spLocks noGrp="1"/>
          </p:cNvSpPr>
          <p:nvPr>
            <p:ph type="sldNum" sz="quarter" idx="5"/>
          </p:nvPr>
        </p:nvSpPr>
        <p:spPr/>
        <p:txBody>
          <a:bodyPr/>
          <a:lstStyle/>
          <a:p>
            <a:pPr>
              <a:defRPr/>
            </a:pPr>
            <a:fld id="{9894A720-41FB-4BB6-B7C1-07E958FC9BDB}" type="slidenum">
              <a:rPr lang="ja-JP" altLang="en-US" smtClean="0"/>
              <a:pPr>
                <a:defRPr/>
              </a:pPr>
              <a:t>14</a:t>
            </a:fld>
            <a:endParaRPr lang="ja-JP" altLang="en-US"/>
          </a:p>
        </p:txBody>
      </p:sp>
    </p:spTree>
    <p:extLst>
      <p:ext uri="{BB962C8B-B14F-4D97-AF65-F5344CB8AC3E}">
        <p14:creationId xmlns:p14="http://schemas.microsoft.com/office/powerpoint/2010/main" val="323639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D30AE16C-72A8-4A5C-9557-6F6CEBC831B2}"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2046797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94A720-41FB-4BB6-B7C1-07E958FC9BDB}" type="slidenum">
              <a:rPr lang="ja-JP" altLang="en-US" smtClean="0">
                <a:solidFill>
                  <a:prstClr val="black"/>
                </a:solidFill>
              </a:rPr>
              <a:pPr>
                <a:defRPr/>
              </a:pPr>
              <a:t>17</a:t>
            </a:fld>
            <a:endParaRPr lang="ja-JP" altLang="en-US" dirty="0">
              <a:solidFill>
                <a:prstClr val="black"/>
              </a:solidFill>
            </a:endParaRPr>
          </a:p>
        </p:txBody>
      </p:sp>
    </p:spTree>
    <p:extLst>
      <p:ext uri="{BB962C8B-B14F-4D97-AF65-F5344CB8AC3E}">
        <p14:creationId xmlns:p14="http://schemas.microsoft.com/office/powerpoint/2010/main" val="2771790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94A720-41FB-4BB6-B7C1-07E958FC9BDB}" type="slidenum">
              <a:rPr lang="ja-JP" altLang="en-US" smtClean="0">
                <a:solidFill>
                  <a:prstClr val="black"/>
                </a:solidFill>
              </a:rPr>
              <a:pPr>
                <a:defRPr/>
              </a:pPr>
              <a:t>19</a:t>
            </a:fld>
            <a:endParaRPr lang="ja-JP" altLang="en-US" dirty="0">
              <a:solidFill>
                <a:prstClr val="black"/>
              </a:solidFill>
            </a:endParaRPr>
          </a:p>
        </p:txBody>
      </p:sp>
    </p:spTree>
    <p:extLst>
      <p:ext uri="{BB962C8B-B14F-4D97-AF65-F5344CB8AC3E}">
        <p14:creationId xmlns:p14="http://schemas.microsoft.com/office/powerpoint/2010/main" val="2771790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D30AE16C-72A8-4A5C-9557-6F6CEBC831B2}" type="slidenum">
              <a:rPr lang="ja-JP" altLang="en-US" smtClean="0">
                <a:solidFill>
                  <a:prstClr val="black"/>
                </a:solidFill>
              </a:rPr>
              <a:pPr>
                <a:defRPr/>
              </a:pPr>
              <a:t>20</a:t>
            </a:fld>
            <a:endParaRPr lang="ja-JP" altLang="en-US">
              <a:solidFill>
                <a:prstClr val="black"/>
              </a:solidFill>
            </a:endParaRPr>
          </a:p>
        </p:txBody>
      </p:sp>
    </p:spTree>
    <p:extLst>
      <p:ext uri="{BB962C8B-B14F-4D97-AF65-F5344CB8AC3E}">
        <p14:creationId xmlns:p14="http://schemas.microsoft.com/office/powerpoint/2010/main" val="273084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D30AE16C-72A8-4A5C-9557-6F6CEBC831B2}" type="slidenum">
              <a:rPr lang="ja-JP" altLang="en-US" smtClean="0">
                <a:solidFill>
                  <a:prstClr val="black"/>
                </a:solidFill>
              </a:rPr>
              <a:pPr>
                <a:defRPr/>
              </a:pPr>
              <a:t>21</a:t>
            </a:fld>
            <a:endParaRPr lang="ja-JP"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894A720-41FB-4BB6-B7C1-07E958FC9BDB}" type="slidenum">
              <a:rPr lang="ja-JP" altLang="en-US" smtClean="0"/>
              <a:pPr>
                <a:defRPr/>
              </a:pPr>
              <a:t>22</a:t>
            </a:fld>
            <a:endParaRPr lang="ja-JP" altLang="en-US"/>
          </a:p>
        </p:txBody>
      </p:sp>
    </p:spTree>
    <p:extLst>
      <p:ext uri="{BB962C8B-B14F-4D97-AF65-F5344CB8AC3E}">
        <p14:creationId xmlns:p14="http://schemas.microsoft.com/office/powerpoint/2010/main" val="267086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D30AE16C-72A8-4A5C-9557-6F6CEBC831B2}" type="slidenum">
              <a:rPr lang="ja-JP" altLang="en-US" smtClean="0">
                <a:solidFill>
                  <a:prstClr val="black"/>
                </a:solidFill>
              </a:rPr>
              <a:pPr>
                <a:defRPr/>
              </a:pPr>
              <a:t>2</a:t>
            </a:fld>
            <a:endParaRPr lang="ja-JP"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D30AE16C-72A8-4A5C-9557-6F6CEBC831B2}" type="slidenum">
              <a:rPr lang="ja-JP" altLang="en-US" smtClean="0">
                <a:solidFill>
                  <a:prstClr val="black"/>
                </a:solidFill>
              </a:rPr>
              <a:pPr>
                <a:defRPr/>
              </a:pPr>
              <a:t>3</a:t>
            </a:fld>
            <a:endParaRPr lang="ja-JP" altLang="en-US">
              <a:solidFill>
                <a:prstClr val="black"/>
              </a:solidFill>
            </a:endParaRPr>
          </a:p>
        </p:txBody>
      </p:sp>
    </p:spTree>
    <p:extLst>
      <p:ext uri="{BB962C8B-B14F-4D97-AF65-F5344CB8AC3E}">
        <p14:creationId xmlns:p14="http://schemas.microsoft.com/office/powerpoint/2010/main" val="2809874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894A720-41FB-4BB6-B7C1-07E958FC9BDB}" type="slidenum">
              <a:rPr lang="ja-JP" altLang="en-US" smtClean="0"/>
              <a:pPr>
                <a:defRPr/>
              </a:pPr>
              <a:t>4</a:t>
            </a:fld>
            <a:endParaRPr lang="ja-JP" altLang="en-US"/>
          </a:p>
        </p:txBody>
      </p:sp>
    </p:spTree>
    <p:extLst>
      <p:ext uri="{BB962C8B-B14F-4D97-AF65-F5344CB8AC3E}">
        <p14:creationId xmlns:p14="http://schemas.microsoft.com/office/powerpoint/2010/main" val="46581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D30AE16C-72A8-4A5C-9557-6F6CEBC831B2}" type="slidenum">
              <a:rPr lang="ja-JP" altLang="en-US" smtClean="0">
                <a:solidFill>
                  <a:prstClr val="black"/>
                </a:solidFill>
              </a:rPr>
              <a:pPr>
                <a:defRPr/>
              </a:pPr>
              <a:t>6</a:t>
            </a:fld>
            <a:endParaRPr lang="ja-JP" altLang="en-US">
              <a:solidFill>
                <a:prstClr val="black"/>
              </a:solidFill>
            </a:endParaRPr>
          </a:p>
        </p:txBody>
      </p:sp>
    </p:spTree>
    <p:extLst>
      <p:ext uri="{BB962C8B-B14F-4D97-AF65-F5344CB8AC3E}">
        <p14:creationId xmlns:p14="http://schemas.microsoft.com/office/powerpoint/2010/main" val="318454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31863" y="762000"/>
            <a:ext cx="4986337" cy="3740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xfrm>
            <a:off x="933721" y="4729706"/>
            <a:ext cx="4975130" cy="4502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a:latin typeface="Meiryo UI"/>
                <a:ea typeface="Meiryo UI"/>
              </a:rPr>
              <a:t>運転者への運転支援機能の段階別制御について説明します。</a:t>
            </a:r>
            <a:endParaRPr lang="en-US" altLang="ja-JP" sz="1200" dirty="0">
              <a:latin typeface="Meiryo UI"/>
              <a:ea typeface="Meiryo UI"/>
            </a:endParaRPr>
          </a:p>
          <a:p>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31863" y="762000"/>
            <a:ext cx="4986337" cy="3740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xfrm>
            <a:off x="933721" y="4729706"/>
            <a:ext cx="4975130" cy="4502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31863" y="762000"/>
            <a:ext cx="4986337" cy="3740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xfrm>
            <a:off x="933721" y="4729706"/>
            <a:ext cx="4975130" cy="4502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931863" y="762000"/>
            <a:ext cx="4986337" cy="3740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xfrm>
            <a:off x="933721" y="4729706"/>
            <a:ext cx="4975130" cy="4502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6" descr="H_ob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3"/>
          <p:cNvSpPr txBox="1">
            <a:spLocks noChangeArrowheads="1"/>
          </p:cNvSpPr>
          <p:nvPr userDrawn="1"/>
        </p:nvSpPr>
        <p:spPr bwMode="auto">
          <a:xfrm>
            <a:off x="5276850" y="6643688"/>
            <a:ext cx="368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ｺﾞｼｯｸE" pitchFamily="50" charset="-128"/>
              </a:defRPr>
            </a:lvl1pPr>
            <a:lvl2pPr marL="742950" indent="-285750" eaLnBrk="0" hangingPunct="0">
              <a:defRPr kumimoji="1">
                <a:solidFill>
                  <a:schemeClr val="tx1"/>
                </a:solidFill>
                <a:latin typeface="Arial" charset="0"/>
                <a:ea typeface="HGPｺﾞｼｯｸE" pitchFamily="50" charset="-128"/>
              </a:defRPr>
            </a:lvl2pPr>
            <a:lvl3pPr marL="1143000" indent="-228600" eaLnBrk="0" hangingPunct="0">
              <a:defRPr kumimoji="1">
                <a:solidFill>
                  <a:schemeClr val="tx1"/>
                </a:solidFill>
                <a:latin typeface="Arial" charset="0"/>
                <a:ea typeface="HGPｺﾞｼｯｸE" pitchFamily="50" charset="-128"/>
              </a:defRPr>
            </a:lvl3pPr>
            <a:lvl4pPr marL="1600200" indent="-228600" eaLnBrk="0" hangingPunct="0">
              <a:defRPr kumimoji="1">
                <a:solidFill>
                  <a:schemeClr val="tx1"/>
                </a:solidFill>
                <a:latin typeface="Arial" charset="0"/>
                <a:ea typeface="HGPｺﾞｼｯｸE" pitchFamily="50" charset="-128"/>
              </a:defRPr>
            </a:lvl4pPr>
            <a:lvl5pPr marL="2057400" indent="-228600" eaLnBrk="0" hangingPunct="0">
              <a:defRPr kumimoji="1">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a:solidFill>
                  <a:schemeClr val="tx1"/>
                </a:solidFill>
                <a:latin typeface="Arial" charset="0"/>
                <a:ea typeface="HGPｺﾞｼｯｸE" pitchFamily="50" charset="-128"/>
              </a:defRPr>
            </a:lvl9pPr>
          </a:lstStyle>
          <a:p>
            <a:pPr algn="r" eaLnBrk="1" hangingPunct="1">
              <a:spcBef>
                <a:spcPct val="50000"/>
              </a:spcBef>
              <a:defRPr/>
            </a:pPr>
            <a:r>
              <a:rPr kumimoji="0" lang="en-US" altLang="ja-JP" sz="800" dirty="0">
                <a:ea typeface="ＭＳ Ｐゴシック" charset="-128"/>
              </a:rPr>
              <a:t>© Hitachi Construction Machinery Camino Co., Ltd. 2019. All rights reserved.</a:t>
            </a:r>
          </a:p>
        </p:txBody>
      </p:sp>
    </p:spTree>
    <p:extLst>
      <p:ext uri="{BB962C8B-B14F-4D97-AF65-F5344CB8AC3E}">
        <p14:creationId xmlns:p14="http://schemas.microsoft.com/office/powerpoint/2010/main" val="112016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2" name="図 7" descr="Hon_ob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userDrawn="1"/>
        </p:nvSpPr>
        <p:spPr>
          <a:xfrm>
            <a:off x="7452400" y="44530"/>
            <a:ext cx="504000" cy="504000"/>
          </a:xfrm>
          <a:prstGeom prst="ellipse">
            <a:avLst/>
          </a:prstGeom>
          <a:solidFill>
            <a:schemeClr val="bg1"/>
          </a:solidFill>
          <a:ln w="19050">
            <a:solidFill>
              <a:schemeClr val="tx1"/>
            </a:solidFill>
          </a:ln>
        </p:spPr>
        <p:txBody>
          <a:bodyPr wrap="none" rtlCol="0" anchor="ctr">
            <a:noAutofit/>
          </a:bodyPr>
          <a:lstStyle/>
          <a:p>
            <a:pPr algn="ctr"/>
            <a:fld id="{5FB35C80-FAA2-416B-BB99-E643EB0F12BF}" type="slidenum">
              <a:rPr lang="ja-JP" altLang="en-US" sz="2400" smtClean="0">
                <a:solidFill>
                  <a:srgbClr val="000000"/>
                </a:solidFill>
                <a:ea typeface="HGPｺﾞｼｯｸE" pitchFamily="50" charset="-128"/>
              </a:rPr>
              <a:pPr algn="ctr"/>
              <a:t>‹#›</a:t>
            </a:fld>
            <a:endParaRPr lang="en-US" altLang="ja-JP" sz="2400" dirty="0">
              <a:solidFill>
                <a:srgbClr val="000000"/>
              </a:solidFill>
              <a:ea typeface="HGPｺﾞｼｯｸE" pitchFamily="50" charset="-128"/>
            </a:endParaRPr>
          </a:p>
        </p:txBody>
      </p:sp>
      <p:sp>
        <p:nvSpPr>
          <p:cNvPr id="6" name="Text Box 13"/>
          <p:cNvSpPr txBox="1">
            <a:spLocks noChangeArrowheads="1"/>
          </p:cNvSpPr>
          <p:nvPr userDrawn="1"/>
        </p:nvSpPr>
        <p:spPr bwMode="auto">
          <a:xfrm>
            <a:off x="5276850" y="6643688"/>
            <a:ext cx="368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ｺﾞｼｯｸE" pitchFamily="50" charset="-128"/>
              </a:defRPr>
            </a:lvl1pPr>
            <a:lvl2pPr marL="742950" indent="-285750" eaLnBrk="0" hangingPunct="0">
              <a:defRPr kumimoji="1">
                <a:solidFill>
                  <a:schemeClr val="tx1"/>
                </a:solidFill>
                <a:latin typeface="Arial" charset="0"/>
                <a:ea typeface="HGPｺﾞｼｯｸE" pitchFamily="50" charset="-128"/>
              </a:defRPr>
            </a:lvl2pPr>
            <a:lvl3pPr marL="1143000" indent="-228600" eaLnBrk="0" hangingPunct="0">
              <a:defRPr kumimoji="1">
                <a:solidFill>
                  <a:schemeClr val="tx1"/>
                </a:solidFill>
                <a:latin typeface="Arial" charset="0"/>
                <a:ea typeface="HGPｺﾞｼｯｸE" pitchFamily="50" charset="-128"/>
              </a:defRPr>
            </a:lvl3pPr>
            <a:lvl4pPr marL="1600200" indent="-228600" eaLnBrk="0" hangingPunct="0">
              <a:defRPr kumimoji="1">
                <a:solidFill>
                  <a:schemeClr val="tx1"/>
                </a:solidFill>
                <a:latin typeface="Arial" charset="0"/>
                <a:ea typeface="HGPｺﾞｼｯｸE" pitchFamily="50" charset="-128"/>
              </a:defRPr>
            </a:lvl4pPr>
            <a:lvl5pPr marL="2057400" indent="-228600" eaLnBrk="0" hangingPunct="0">
              <a:defRPr kumimoji="1">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a:solidFill>
                  <a:schemeClr val="tx1"/>
                </a:solidFill>
                <a:latin typeface="Arial" charset="0"/>
                <a:ea typeface="HGPｺﾞｼｯｸE" pitchFamily="50" charset="-128"/>
              </a:defRPr>
            </a:lvl9pPr>
          </a:lstStyle>
          <a:p>
            <a:pPr algn="r" eaLnBrk="1" hangingPunct="1">
              <a:spcBef>
                <a:spcPct val="50000"/>
              </a:spcBef>
              <a:defRPr/>
            </a:pPr>
            <a:r>
              <a:rPr kumimoji="0" lang="en-US" altLang="ja-JP" sz="800" dirty="0">
                <a:ea typeface="ＭＳ Ｐゴシック" charset="-128"/>
              </a:rPr>
              <a:t>© Hitachi Construction Machinery Camino Co., Ltd. 2019. All rights reserved.</a:t>
            </a:r>
          </a:p>
        </p:txBody>
      </p:sp>
    </p:spTree>
    <p:extLst>
      <p:ext uri="{BB962C8B-B14F-4D97-AF65-F5344CB8AC3E}">
        <p14:creationId xmlns:p14="http://schemas.microsoft.com/office/powerpoint/2010/main" val="394642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6" descr="H_ob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3"/>
          <p:cNvSpPr txBox="1">
            <a:spLocks noChangeArrowheads="1"/>
          </p:cNvSpPr>
          <p:nvPr userDrawn="1"/>
        </p:nvSpPr>
        <p:spPr bwMode="auto">
          <a:xfrm>
            <a:off x="5276850" y="6643688"/>
            <a:ext cx="368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ｺﾞｼｯｸE" pitchFamily="50" charset="-128"/>
              </a:defRPr>
            </a:lvl1pPr>
            <a:lvl2pPr marL="742950" indent="-285750" eaLnBrk="0" hangingPunct="0">
              <a:defRPr kumimoji="1">
                <a:solidFill>
                  <a:schemeClr val="tx1"/>
                </a:solidFill>
                <a:latin typeface="Arial" charset="0"/>
                <a:ea typeface="HGPｺﾞｼｯｸE" pitchFamily="50" charset="-128"/>
              </a:defRPr>
            </a:lvl2pPr>
            <a:lvl3pPr marL="1143000" indent="-228600" eaLnBrk="0" hangingPunct="0">
              <a:defRPr kumimoji="1">
                <a:solidFill>
                  <a:schemeClr val="tx1"/>
                </a:solidFill>
                <a:latin typeface="Arial" charset="0"/>
                <a:ea typeface="HGPｺﾞｼｯｸE" pitchFamily="50" charset="-128"/>
              </a:defRPr>
            </a:lvl3pPr>
            <a:lvl4pPr marL="1600200" indent="-228600" eaLnBrk="0" hangingPunct="0">
              <a:defRPr kumimoji="1">
                <a:solidFill>
                  <a:schemeClr val="tx1"/>
                </a:solidFill>
                <a:latin typeface="Arial" charset="0"/>
                <a:ea typeface="HGPｺﾞｼｯｸE" pitchFamily="50" charset="-128"/>
              </a:defRPr>
            </a:lvl4pPr>
            <a:lvl5pPr marL="2057400" indent="-228600" eaLnBrk="0" hangingPunct="0">
              <a:defRPr kumimoji="1">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a:solidFill>
                  <a:schemeClr val="tx1"/>
                </a:solidFill>
                <a:latin typeface="Arial" charset="0"/>
                <a:ea typeface="HGPｺﾞｼｯｸE" pitchFamily="50" charset="-128"/>
              </a:defRPr>
            </a:lvl9pPr>
          </a:lstStyle>
          <a:p>
            <a:pPr algn="r" eaLnBrk="1" hangingPunct="1">
              <a:spcBef>
                <a:spcPct val="50000"/>
              </a:spcBef>
              <a:defRPr/>
            </a:pPr>
            <a:r>
              <a:rPr kumimoji="0" lang="en-US" altLang="ja-JP" sz="800" dirty="0">
                <a:solidFill>
                  <a:prstClr val="black"/>
                </a:solidFill>
                <a:ea typeface="ＭＳ Ｐゴシック" charset="-128"/>
              </a:rPr>
              <a:t>© Hitachi Construction Machinery Camino Co., Ltd. 2019. All rights reserved.</a:t>
            </a:r>
          </a:p>
        </p:txBody>
      </p:sp>
    </p:spTree>
    <p:extLst>
      <p:ext uri="{BB962C8B-B14F-4D97-AF65-F5344CB8AC3E}">
        <p14:creationId xmlns:p14="http://schemas.microsoft.com/office/powerpoint/2010/main" val="297266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2" name="図 7" descr="Hon_ob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 5"/>
          <p:cNvSpPr>
            <a:spLocks/>
          </p:cNvSpPr>
          <p:nvPr userDrawn="1"/>
        </p:nvSpPr>
        <p:spPr bwMode="auto">
          <a:xfrm>
            <a:off x="7046913" y="65246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6EDACDC5-8C3C-467A-8EB3-195E55A72566}" type="slidenum">
              <a:rPr lang="ja-JP" altLang="en-US" sz="1400">
                <a:solidFill>
                  <a:prstClr val="black"/>
                </a:solidFill>
              </a:rPr>
              <a:pPr algn="r"/>
              <a:t>‹#›</a:t>
            </a:fld>
            <a:endParaRPr lang="en-US" altLang="ja-JP" sz="1400">
              <a:solidFill>
                <a:prstClr val="black"/>
              </a:solidFill>
            </a:endParaRPr>
          </a:p>
        </p:txBody>
      </p:sp>
      <p:sp>
        <p:nvSpPr>
          <p:cNvPr id="5" name="Text Box 13"/>
          <p:cNvSpPr txBox="1">
            <a:spLocks noChangeArrowheads="1"/>
          </p:cNvSpPr>
          <p:nvPr userDrawn="1"/>
        </p:nvSpPr>
        <p:spPr bwMode="auto">
          <a:xfrm>
            <a:off x="5276850" y="6643688"/>
            <a:ext cx="368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ｺﾞｼｯｸE" pitchFamily="50" charset="-128"/>
              </a:defRPr>
            </a:lvl1pPr>
            <a:lvl2pPr marL="742950" indent="-285750" eaLnBrk="0" hangingPunct="0">
              <a:defRPr kumimoji="1">
                <a:solidFill>
                  <a:schemeClr val="tx1"/>
                </a:solidFill>
                <a:latin typeface="Arial" charset="0"/>
                <a:ea typeface="HGPｺﾞｼｯｸE" pitchFamily="50" charset="-128"/>
              </a:defRPr>
            </a:lvl2pPr>
            <a:lvl3pPr marL="1143000" indent="-228600" eaLnBrk="0" hangingPunct="0">
              <a:defRPr kumimoji="1">
                <a:solidFill>
                  <a:schemeClr val="tx1"/>
                </a:solidFill>
                <a:latin typeface="Arial" charset="0"/>
                <a:ea typeface="HGPｺﾞｼｯｸE" pitchFamily="50" charset="-128"/>
              </a:defRPr>
            </a:lvl3pPr>
            <a:lvl4pPr marL="1600200" indent="-228600" eaLnBrk="0" hangingPunct="0">
              <a:defRPr kumimoji="1">
                <a:solidFill>
                  <a:schemeClr val="tx1"/>
                </a:solidFill>
                <a:latin typeface="Arial" charset="0"/>
                <a:ea typeface="HGPｺﾞｼｯｸE" pitchFamily="50" charset="-128"/>
              </a:defRPr>
            </a:lvl4pPr>
            <a:lvl5pPr marL="2057400" indent="-228600" eaLnBrk="0" hangingPunct="0">
              <a:defRPr kumimoji="1">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a:solidFill>
                  <a:schemeClr val="tx1"/>
                </a:solidFill>
                <a:latin typeface="Arial" charset="0"/>
                <a:ea typeface="HGPｺﾞｼｯｸE" pitchFamily="50" charset="-128"/>
              </a:defRPr>
            </a:lvl9pPr>
          </a:lstStyle>
          <a:p>
            <a:pPr algn="r" eaLnBrk="1" hangingPunct="1">
              <a:spcBef>
                <a:spcPct val="50000"/>
              </a:spcBef>
              <a:defRPr/>
            </a:pPr>
            <a:r>
              <a:rPr kumimoji="0" lang="en-US" altLang="ja-JP" sz="800" dirty="0">
                <a:solidFill>
                  <a:prstClr val="black"/>
                </a:solidFill>
                <a:ea typeface="ＭＳ Ｐゴシック" charset="-128"/>
              </a:rPr>
              <a:t>© Hitachi Construction Machinery Camino Co., Ltd. 2019. All rights reserved.</a:t>
            </a:r>
          </a:p>
        </p:txBody>
      </p:sp>
    </p:spTree>
    <p:extLst>
      <p:ext uri="{BB962C8B-B14F-4D97-AF65-F5344CB8AC3E}">
        <p14:creationId xmlns:p14="http://schemas.microsoft.com/office/powerpoint/2010/main" val="243250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タイトルとコンテンツ">
    <p:spTree>
      <p:nvGrpSpPr>
        <p:cNvPr id="1" name=""/>
        <p:cNvGrpSpPr/>
        <p:nvPr/>
      </p:nvGrpSpPr>
      <p:grpSpPr>
        <a:xfrm>
          <a:off x="0" y="0"/>
          <a:ext cx="0" cy="0"/>
          <a:chOff x="0" y="0"/>
          <a:chExt cx="0" cy="0"/>
        </a:xfrm>
      </p:grpSpPr>
      <p:pic>
        <p:nvPicPr>
          <p:cNvPr id="2" name="図 7" descr="Hon_ob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5276850" y="6643688"/>
            <a:ext cx="368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ｺﾞｼｯｸE" pitchFamily="50" charset="-128"/>
              </a:defRPr>
            </a:lvl1pPr>
            <a:lvl2pPr marL="742950" indent="-285750" eaLnBrk="0" hangingPunct="0">
              <a:defRPr kumimoji="1">
                <a:solidFill>
                  <a:schemeClr val="tx1"/>
                </a:solidFill>
                <a:latin typeface="Arial" charset="0"/>
                <a:ea typeface="HGPｺﾞｼｯｸE" pitchFamily="50" charset="-128"/>
              </a:defRPr>
            </a:lvl2pPr>
            <a:lvl3pPr marL="1143000" indent="-228600" eaLnBrk="0" hangingPunct="0">
              <a:defRPr kumimoji="1">
                <a:solidFill>
                  <a:schemeClr val="tx1"/>
                </a:solidFill>
                <a:latin typeface="Arial" charset="0"/>
                <a:ea typeface="HGPｺﾞｼｯｸE" pitchFamily="50" charset="-128"/>
              </a:defRPr>
            </a:lvl3pPr>
            <a:lvl4pPr marL="1600200" indent="-228600" eaLnBrk="0" hangingPunct="0">
              <a:defRPr kumimoji="1">
                <a:solidFill>
                  <a:schemeClr val="tx1"/>
                </a:solidFill>
                <a:latin typeface="Arial" charset="0"/>
                <a:ea typeface="HGPｺﾞｼｯｸE" pitchFamily="50" charset="-128"/>
              </a:defRPr>
            </a:lvl4pPr>
            <a:lvl5pPr marL="2057400" indent="-228600" eaLnBrk="0" hangingPunct="0">
              <a:defRPr kumimoji="1">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a:solidFill>
                  <a:schemeClr val="tx1"/>
                </a:solidFill>
                <a:latin typeface="Arial" charset="0"/>
                <a:ea typeface="HGPｺﾞｼｯｸE" pitchFamily="50" charset="-128"/>
              </a:defRPr>
            </a:lvl9pPr>
          </a:lstStyle>
          <a:p>
            <a:pPr algn="r" eaLnBrk="1" hangingPunct="1">
              <a:spcBef>
                <a:spcPct val="50000"/>
              </a:spcBef>
              <a:defRPr/>
            </a:pPr>
            <a:r>
              <a:rPr kumimoji="0" lang="en-US" altLang="ja-JP" sz="800" dirty="0">
                <a:solidFill>
                  <a:prstClr val="black"/>
                </a:solidFill>
                <a:ea typeface="ＭＳ Ｐゴシック" charset="-128"/>
              </a:rPr>
              <a:t>© Hitachi Construction Machinery Camino Co., Ltd. 2019. All rights reserved.</a:t>
            </a:r>
          </a:p>
        </p:txBody>
      </p:sp>
    </p:spTree>
    <p:extLst>
      <p:ext uri="{BB962C8B-B14F-4D97-AF65-F5344CB8AC3E}">
        <p14:creationId xmlns:p14="http://schemas.microsoft.com/office/powerpoint/2010/main" val="390877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2" name="図 7" descr="Hon_ob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5276850" y="6643688"/>
            <a:ext cx="368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ｺﾞｼｯｸE" pitchFamily="50" charset="-128"/>
              </a:defRPr>
            </a:lvl1pPr>
            <a:lvl2pPr marL="742950" indent="-285750" eaLnBrk="0" hangingPunct="0">
              <a:defRPr kumimoji="1">
                <a:solidFill>
                  <a:schemeClr val="tx1"/>
                </a:solidFill>
                <a:latin typeface="Arial" charset="0"/>
                <a:ea typeface="HGPｺﾞｼｯｸE" pitchFamily="50" charset="-128"/>
              </a:defRPr>
            </a:lvl2pPr>
            <a:lvl3pPr marL="1143000" indent="-228600" eaLnBrk="0" hangingPunct="0">
              <a:defRPr kumimoji="1">
                <a:solidFill>
                  <a:schemeClr val="tx1"/>
                </a:solidFill>
                <a:latin typeface="Arial" charset="0"/>
                <a:ea typeface="HGPｺﾞｼｯｸE" pitchFamily="50" charset="-128"/>
              </a:defRPr>
            </a:lvl3pPr>
            <a:lvl4pPr marL="1600200" indent="-228600" eaLnBrk="0" hangingPunct="0">
              <a:defRPr kumimoji="1">
                <a:solidFill>
                  <a:schemeClr val="tx1"/>
                </a:solidFill>
                <a:latin typeface="Arial" charset="0"/>
                <a:ea typeface="HGPｺﾞｼｯｸE" pitchFamily="50" charset="-128"/>
              </a:defRPr>
            </a:lvl4pPr>
            <a:lvl5pPr marL="2057400" indent="-228600" eaLnBrk="0" hangingPunct="0">
              <a:defRPr kumimoji="1">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a:solidFill>
                  <a:schemeClr val="tx1"/>
                </a:solidFill>
                <a:latin typeface="Arial" charset="0"/>
                <a:ea typeface="HGPｺﾞｼｯｸE" pitchFamily="50" charset="-128"/>
              </a:defRPr>
            </a:lvl9pPr>
          </a:lstStyle>
          <a:p>
            <a:pPr algn="r" eaLnBrk="1" hangingPunct="1">
              <a:spcBef>
                <a:spcPct val="50000"/>
              </a:spcBef>
              <a:defRPr/>
            </a:pPr>
            <a:r>
              <a:rPr kumimoji="0" lang="en-US" altLang="ja-JP" sz="800" dirty="0">
                <a:ea typeface="ＭＳ Ｐゴシック" charset="-128"/>
              </a:rPr>
              <a:t>© Hitachi Construction Machinery Camino Co., Ltd. 2019. All rights reserved.</a:t>
            </a:r>
          </a:p>
        </p:txBody>
      </p:sp>
    </p:spTree>
    <p:extLst>
      <p:ext uri="{BB962C8B-B14F-4D97-AF65-F5344CB8AC3E}">
        <p14:creationId xmlns:p14="http://schemas.microsoft.com/office/powerpoint/2010/main" val="283601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3_タイトルとコンテンツ">
    <p:spTree>
      <p:nvGrpSpPr>
        <p:cNvPr id="1" name=""/>
        <p:cNvGrpSpPr/>
        <p:nvPr/>
      </p:nvGrpSpPr>
      <p:grpSpPr>
        <a:xfrm>
          <a:off x="0" y="0"/>
          <a:ext cx="0" cy="0"/>
          <a:chOff x="0" y="0"/>
          <a:chExt cx="0" cy="0"/>
        </a:xfrm>
      </p:grpSpPr>
      <p:pic>
        <p:nvPicPr>
          <p:cNvPr id="2" name="図 7" descr="Hon_ob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5276850" y="6643688"/>
            <a:ext cx="368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ｺﾞｼｯｸE" pitchFamily="50" charset="-128"/>
              </a:defRPr>
            </a:lvl1pPr>
            <a:lvl2pPr marL="742950" indent="-285750" eaLnBrk="0" hangingPunct="0">
              <a:defRPr kumimoji="1">
                <a:solidFill>
                  <a:schemeClr val="tx1"/>
                </a:solidFill>
                <a:latin typeface="Arial" charset="0"/>
                <a:ea typeface="HGPｺﾞｼｯｸE" pitchFamily="50" charset="-128"/>
              </a:defRPr>
            </a:lvl2pPr>
            <a:lvl3pPr marL="1143000" indent="-228600" eaLnBrk="0" hangingPunct="0">
              <a:defRPr kumimoji="1">
                <a:solidFill>
                  <a:schemeClr val="tx1"/>
                </a:solidFill>
                <a:latin typeface="Arial" charset="0"/>
                <a:ea typeface="HGPｺﾞｼｯｸE" pitchFamily="50" charset="-128"/>
              </a:defRPr>
            </a:lvl3pPr>
            <a:lvl4pPr marL="1600200" indent="-228600" eaLnBrk="0" hangingPunct="0">
              <a:defRPr kumimoji="1">
                <a:solidFill>
                  <a:schemeClr val="tx1"/>
                </a:solidFill>
                <a:latin typeface="Arial" charset="0"/>
                <a:ea typeface="HGPｺﾞｼｯｸE" pitchFamily="50" charset="-128"/>
              </a:defRPr>
            </a:lvl4pPr>
            <a:lvl5pPr marL="2057400" indent="-228600" eaLnBrk="0" hangingPunct="0">
              <a:defRPr kumimoji="1">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a:solidFill>
                  <a:schemeClr val="tx1"/>
                </a:solidFill>
                <a:latin typeface="Arial" charset="0"/>
                <a:ea typeface="HGPｺﾞｼｯｸE" pitchFamily="50" charset="-128"/>
              </a:defRPr>
            </a:lvl9pPr>
          </a:lstStyle>
          <a:p>
            <a:pPr algn="r" eaLnBrk="1" hangingPunct="1">
              <a:spcBef>
                <a:spcPct val="50000"/>
              </a:spcBef>
              <a:defRPr/>
            </a:pPr>
            <a:r>
              <a:rPr kumimoji="0" lang="en-US" altLang="ja-JP" sz="800" dirty="0">
                <a:ea typeface="ＭＳ Ｐゴシック" charset="-128"/>
              </a:rPr>
              <a:t>© Hitachi Construction Machinery Camino Co., Ltd. 2019. All rights reserved.</a:t>
            </a:r>
          </a:p>
        </p:txBody>
      </p:sp>
    </p:spTree>
    <p:extLst>
      <p:ext uri="{BB962C8B-B14F-4D97-AF65-F5344CB8AC3E}">
        <p14:creationId xmlns:p14="http://schemas.microsoft.com/office/powerpoint/2010/main" val="54679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6" descr="H_ob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5276850" y="6643688"/>
            <a:ext cx="368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ｺﾞｼｯｸE" pitchFamily="50" charset="-128"/>
              </a:defRPr>
            </a:lvl1pPr>
            <a:lvl2pPr marL="742950" indent="-285750" eaLnBrk="0" hangingPunct="0">
              <a:defRPr kumimoji="1">
                <a:solidFill>
                  <a:schemeClr val="tx1"/>
                </a:solidFill>
                <a:latin typeface="Arial" charset="0"/>
                <a:ea typeface="HGPｺﾞｼｯｸE" pitchFamily="50" charset="-128"/>
              </a:defRPr>
            </a:lvl2pPr>
            <a:lvl3pPr marL="1143000" indent="-228600" eaLnBrk="0" hangingPunct="0">
              <a:defRPr kumimoji="1">
                <a:solidFill>
                  <a:schemeClr val="tx1"/>
                </a:solidFill>
                <a:latin typeface="Arial" charset="0"/>
                <a:ea typeface="HGPｺﾞｼｯｸE" pitchFamily="50" charset="-128"/>
              </a:defRPr>
            </a:lvl3pPr>
            <a:lvl4pPr marL="1600200" indent="-228600" eaLnBrk="0" hangingPunct="0">
              <a:defRPr kumimoji="1">
                <a:solidFill>
                  <a:schemeClr val="tx1"/>
                </a:solidFill>
                <a:latin typeface="Arial" charset="0"/>
                <a:ea typeface="HGPｺﾞｼｯｸE" pitchFamily="50" charset="-128"/>
              </a:defRPr>
            </a:lvl4pPr>
            <a:lvl5pPr marL="2057400" indent="-228600" eaLnBrk="0" hangingPunct="0">
              <a:defRPr kumimoji="1">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a:solidFill>
                  <a:schemeClr val="tx1"/>
                </a:solidFill>
                <a:latin typeface="Arial" charset="0"/>
                <a:ea typeface="HGPｺﾞｼｯｸE" pitchFamily="50" charset="-128"/>
              </a:defRPr>
            </a:lvl9pPr>
          </a:lstStyle>
          <a:p>
            <a:pPr algn="r" eaLnBrk="1" hangingPunct="1">
              <a:spcBef>
                <a:spcPct val="50000"/>
              </a:spcBef>
              <a:defRPr/>
            </a:pPr>
            <a:r>
              <a:rPr kumimoji="0" lang="en-US" altLang="ja-JP" sz="800" dirty="0">
                <a:ea typeface="ＭＳ Ｐゴシック" charset="-128"/>
              </a:rPr>
              <a:t>© Hitachi Construction Machinery Camino Co., Ltd. 2019. All rights reserved.</a:t>
            </a:r>
          </a:p>
        </p:txBody>
      </p:sp>
    </p:spTree>
    <p:extLst>
      <p:ext uri="{BB962C8B-B14F-4D97-AF65-F5344CB8AC3E}">
        <p14:creationId xmlns:p14="http://schemas.microsoft.com/office/powerpoint/2010/main" val="21823511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2" name="図 7" descr="Hon_ob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userDrawn="1"/>
        </p:nvSpPr>
        <p:spPr>
          <a:xfrm>
            <a:off x="7452400" y="44530"/>
            <a:ext cx="504000" cy="504000"/>
          </a:xfrm>
          <a:prstGeom prst="ellipse">
            <a:avLst/>
          </a:prstGeom>
          <a:solidFill>
            <a:schemeClr val="bg1"/>
          </a:solidFill>
          <a:ln w="19050">
            <a:solidFill>
              <a:schemeClr val="tx1"/>
            </a:solidFill>
          </a:ln>
        </p:spPr>
        <p:txBody>
          <a:bodyPr wrap="none" rtlCol="0" anchor="ctr">
            <a:noAutofit/>
          </a:bodyPr>
          <a:lstStyle/>
          <a:p>
            <a:pPr algn="ctr"/>
            <a:fld id="{5FB35C80-FAA2-416B-BB99-E643EB0F12BF}" type="slidenum">
              <a:rPr lang="ja-JP" altLang="en-US" sz="2400" smtClean="0">
                <a:solidFill>
                  <a:srgbClr val="22110D"/>
                </a:solidFill>
                <a:ea typeface="HGPｺﾞｼｯｸE" pitchFamily="50" charset="-128"/>
              </a:rPr>
              <a:pPr algn="ctr"/>
              <a:t>‹#›</a:t>
            </a:fld>
            <a:endParaRPr lang="en-US" altLang="ja-JP" sz="2400" dirty="0">
              <a:solidFill>
                <a:srgbClr val="22110D"/>
              </a:solidFill>
              <a:ea typeface="HGPｺﾞｼｯｸE" pitchFamily="50" charset="-128"/>
            </a:endParaRPr>
          </a:p>
        </p:txBody>
      </p:sp>
      <p:sp>
        <p:nvSpPr>
          <p:cNvPr id="7" name="Text Box 13"/>
          <p:cNvSpPr txBox="1">
            <a:spLocks noChangeArrowheads="1"/>
          </p:cNvSpPr>
          <p:nvPr userDrawn="1"/>
        </p:nvSpPr>
        <p:spPr bwMode="auto">
          <a:xfrm>
            <a:off x="5276850" y="6643688"/>
            <a:ext cx="368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ｺﾞｼｯｸE" pitchFamily="50" charset="-128"/>
              </a:defRPr>
            </a:lvl1pPr>
            <a:lvl2pPr marL="742950" indent="-285750" eaLnBrk="0" hangingPunct="0">
              <a:defRPr kumimoji="1">
                <a:solidFill>
                  <a:schemeClr val="tx1"/>
                </a:solidFill>
                <a:latin typeface="Arial" charset="0"/>
                <a:ea typeface="HGPｺﾞｼｯｸE" pitchFamily="50" charset="-128"/>
              </a:defRPr>
            </a:lvl2pPr>
            <a:lvl3pPr marL="1143000" indent="-228600" eaLnBrk="0" hangingPunct="0">
              <a:defRPr kumimoji="1">
                <a:solidFill>
                  <a:schemeClr val="tx1"/>
                </a:solidFill>
                <a:latin typeface="Arial" charset="0"/>
                <a:ea typeface="HGPｺﾞｼｯｸE" pitchFamily="50" charset="-128"/>
              </a:defRPr>
            </a:lvl3pPr>
            <a:lvl4pPr marL="1600200" indent="-228600" eaLnBrk="0" hangingPunct="0">
              <a:defRPr kumimoji="1">
                <a:solidFill>
                  <a:schemeClr val="tx1"/>
                </a:solidFill>
                <a:latin typeface="Arial" charset="0"/>
                <a:ea typeface="HGPｺﾞｼｯｸE" pitchFamily="50" charset="-128"/>
              </a:defRPr>
            </a:lvl4pPr>
            <a:lvl5pPr marL="2057400" indent="-228600" eaLnBrk="0" hangingPunct="0">
              <a:defRPr kumimoji="1">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a:solidFill>
                  <a:schemeClr val="tx1"/>
                </a:solidFill>
                <a:latin typeface="Arial" charset="0"/>
                <a:ea typeface="HGPｺﾞｼｯｸE" pitchFamily="50" charset="-128"/>
              </a:defRPr>
            </a:lvl9pPr>
          </a:lstStyle>
          <a:p>
            <a:pPr algn="r" eaLnBrk="1" hangingPunct="1">
              <a:spcBef>
                <a:spcPct val="50000"/>
              </a:spcBef>
              <a:defRPr/>
            </a:pPr>
            <a:r>
              <a:rPr kumimoji="0" lang="en-US" altLang="ja-JP" sz="800" dirty="0">
                <a:ea typeface="ＭＳ Ｐゴシック" charset="-128"/>
              </a:rPr>
              <a:t>© Hitachi Construction Machinery Camino Co., Ltd. 2019. All rights reserved.</a:t>
            </a:r>
          </a:p>
        </p:txBody>
      </p:sp>
    </p:spTree>
    <p:extLst>
      <p:ext uri="{BB962C8B-B14F-4D97-AF65-F5344CB8AC3E}">
        <p14:creationId xmlns:p14="http://schemas.microsoft.com/office/powerpoint/2010/main" val="3027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pic>
        <p:nvPicPr>
          <p:cNvPr id="2" name="図 7" descr="Hon_ob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5276850" y="6643688"/>
            <a:ext cx="368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ｺﾞｼｯｸE" pitchFamily="50" charset="-128"/>
              </a:defRPr>
            </a:lvl1pPr>
            <a:lvl2pPr marL="742950" indent="-285750" eaLnBrk="0" hangingPunct="0">
              <a:defRPr kumimoji="1">
                <a:solidFill>
                  <a:schemeClr val="tx1"/>
                </a:solidFill>
                <a:latin typeface="Arial" charset="0"/>
                <a:ea typeface="HGPｺﾞｼｯｸE" pitchFamily="50" charset="-128"/>
              </a:defRPr>
            </a:lvl2pPr>
            <a:lvl3pPr marL="1143000" indent="-228600" eaLnBrk="0" hangingPunct="0">
              <a:defRPr kumimoji="1">
                <a:solidFill>
                  <a:schemeClr val="tx1"/>
                </a:solidFill>
                <a:latin typeface="Arial" charset="0"/>
                <a:ea typeface="HGPｺﾞｼｯｸE" pitchFamily="50" charset="-128"/>
              </a:defRPr>
            </a:lvl3pPr>
            <a:lvl4pPr marL="1600200" indent="-228600" eaLnBrk="0" hangingPunct="0">
              <a:defRPr kumimoji="1">
                <a:solidFill>
                  <a:schemeClr val="tx1"/>
                </a:solidFill>
                <a:latin typeface="Arial" charset="0"/>
                <a:ea typeface="HGPｺﾞｼｯｸE" pitchFamily="50" charset="-128"/>
              </a:defRPr>
            </a:lvl4pPr>
            <a:lvl5pPr marL="2057400" indent="-228600" eaLnBrk="0" hangingPunct="0">
              <a:defRPr kumimoji="1">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a:solidFill>
                  <a:schemeClr val="tx1"/>
                </a:solidFill>
                <a:latin typeface="Arial" charset="0"/>
                <a:ea typeface="HGPｺﾞｼｯｸE" pitchFamily="50" charset="-128"/>
              </a:defRPr>
            </a:lvl9pPr>
          </a:lstStyle>
          <a:p>
            <a:pPr algn="r" eaLnBrk="1" hangingPunct="1">
              <a:spcBef>
                <a:spcPct val="50000"/>
              </a:spcBef>
              <a:defRPr/>
            </a:pPr>
            <a:r>
              <a:rPr kumimoji="0" lang="en-US" altLang="ja-JP" sz="800" dirty="0">
                <a:ea typeface="ＭＳ Ｐゴシック" charset="-128"/>
              </a:rPr>
              <a:t>© Hitachi Construction Machinery Camino Co., Ltd. 2019. All rights reserved.</a:t>
            </a:r>
          </a:p>
        </p:txBody>
      </p:sp>
    </p:spTree>
    <p:extLst>
      <p:ext uri="{BB962C8B-B14F-4D97-AF65-F5344CB8AC3E}">
        <p14:creationId xmlns:p14="http://schemas.microsoft.com/office/powerpoint/2010/main" val="321763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6" descr="H_ob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5276850" y="6643688"/>
            <a:ext cx="368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ｺﾞｼｯｸE" pitchFamily="50" charset="-128"/>
              </a:defRPr>
            </a:lvl1pPr>
            <a:lvl2pPr marL="742950" indent="-285750" eaLnBrk="0" hangingPunct="0">
              <a:defRPr kumimoji="1">
                <a:solidFill>
                  <a:schemeClr val="tx1"/>
                </a:solidFill>
                <a:latin typeface="Arial" charset="0"/>
                <a:ea typeface="HGPｺﾞｼｯｸE" pitchFamily="50" charset="-128"/>
              </a:defRPr>
            </a:lvl2pPr>
            <a:lvl3pPr marL="1143000" indent="-228600" eaLnBrk="0" hangingPunct="0">
              <a:defRPr kumimoji="1">
                <a:solidFill>
                  <a:schemeClr val="tx1"/>
                </a:solidFill>
                <a:latin typeface="Arial" charset="0"/>
                <a:ea typeface="HGPｺﾞｼｯｸE" pitchFamily="50" charset="-128"/>
              </a:defRPr>
            </a:lvl3pPr>
            <a:lvl4pPr marL="1600200" indent="-228600" eaLnBrk="0" hangingPunct="0">
              <a:defRPr kumimoji="1">
                <a:solidFill>
                  <a:schemeClr val="tx1"/>
                </a:solidFill>
                <a:latin typeface="Arial" charset="0"/>
                <a:ea typeface="HGPｺﾞｼｯｸE" pitchFamily="50" charset="-128"/>
              </a:defRPr>
            </a:lvl4pPr>
            <a:lvl5pPr marL="2057400" indent="-228600" eaLnBrk="0" hangingPunct="0">
              <a:defRPr kumimoji="1">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a:solidFill>
                  <a:schemeClr val="tx1"/>
                </a:solidFill>
                <a:latin typeface="Arial" charset="0"/>
                <a:ea typeface="HGPｺﾞｼｯｸE" pitchFamily="50" charset="-128"/>
              </a:defRPr>
            </a:lvl9pPr>
          </a:lstStyle>
          <a:p>
            <a:pPr algn="r" eaLnBrk="1" hangingPunct="1">
              <a:spcBef>
                <a:spcPct val="50000"/>
              </a:spcBef>
              <a:defRPr/>
            </a:pPr>
            <a:r>
              <a:rPr kumimoji="0" lang="en-US" altLang="ja-JP" sz="800" dirty="0">
                <a:ea typeface="ＭＳ Ｐゴシック" charset="-128"/>
              </a:rPr>
              <a:t>© Hitachi Construction Machinery Camino Co., Ltd. 2019. All rights reserved.</a:t>
            </a:r>
          </a:p>
        </p:txBody>
      </p:sp>
    </p:spTree>
    <p:extLst>
      <p:ext uri="{BB962C8B-B14F-4D97-AF65-F5344CB8AC3E}">
        <p14:creationId xmlns:p14="http://schemas.microsoft.com/office/powerpoint/2010/main" val="183518553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2" name="図 7" descr="Hon_ob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userDrawn="1"/>
        </p:nvSpPr>
        <p:spPr>
          <a:xfrm>
            <a:off x="7452400" y="44530"/>
            <a:ext cx="504000" cy="504000"/>
          </a:xfrm>
          <a:prstGeom prst="ellipse">
            <a:avLst/>
          </a:prstGeom>
          <a:solidFill>
            <a:schemeClr val="bg1"/>
          </a:solidFill>
          <a:ln w="19050">
            <a:solidFill>
              <a:schemeClr val="tx1"/>
            </a:solidFill>
          </a:ln>
        </p:spPr>
        <p:txBody>
          <a:bodyPr wrap="none" rtlCol="0" anchor="ctr">
            <a:noAutofit/>
          </a:bodyPr>
          <a:lstStyle/>
          <a:p>
            <a:pPr algn="ctr"/>
            <a:fld id="{5FB35C80-FAA2-416B-BB99-E643EB0F12BF}" type="slidenum">
              <a:rPr lang="ja-JP" altLang="en-US" sz="2400" smtClean="0">
                <a:solidFill>
                  <a:srgbClr val="000000"/>
                </a:solidFill>
                <a:ea typeface="HGPｺﾞｼｯｸE" pitchFamily="50" charset="-128"/>
              </a:rPr>
              <a:pPr algn="ctr"/>
              <a:t>‹#›</a:t>
            </a:fld>
            <a:endParaRPr lang="en-US" altLang="ja-JP" sz="2400" dirty="0">
              <a:solidFill>
                <a:srgbClr val="000000"/>
              </a:solidFill>
              <a:ea typeface="HGPｺﾞｼｯｸE" pitchFamily="50" charset="-128"/>
            </a:endParaRPr>
          </a:p>
        </p:txBody>
      </p:sp>
      <p:sp>
        <p:nvSpPr>
          <p:cNvPr id="7" name="Text Box 13"/>
          <p:cNvSpPr txBox="1">
            <a:spLocks noChangeArrowheads="1"/>
          </p:cNvSpPr>
          <p:nvPr userDrawn="1"/>
        </p:nvSpPr>
        <p:spPr bwMode="auto">
          <a:xfrm>
            <a:off x="5276850" y="6643688"/>
            <a:ext cx="368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ｺﾞｼｯｸE" pitchFamily="50" charset="-128"/>
              </a:defRPr>
            </a:lvl1pPr>
            <a:lvl2pPr marL="742950" indent="-285750" eaLnBrk="0" hangingPunct="0">
              <a:defRPr kumimoji="1">
                <a:solidFill>
                  <a:schemeClr val="tx1"/>
                </a:solidFill>
                <a:latin typeface="Arial" charset="0"/>
                <a:ea typeface="HGPｺﾞｼｯｸE" pitchFamily="50" charset="-128"/>
              </a:defRPr>
            </a:lvl2pPr>
            <a:lvl3pPr marL="1143000" indent="-228600" eaLnBrk="0" hangingPunct="0">
              <a:defRPr kumimoji="1">
                <a:solidFill>
                  <a:schemeClr val="tx1"/>
                </a:solidFill>
                <a:latin typeface="Arial" charset="0"/>
                <a:ea typeface="HGPｺﾞｼｯｸE" pitchFamily="50" charset="-128"/>
              </a:defRPr>
            </a:lvl3pPr>
            <a:lvl4pPr marL="1600200" indent="-228600" eaLnBrk="0" hangingPunct="0">
              <a:defRPr kumimoji="1">
                <a:solidFill>
                  <a:schemeClr val="tx1"/>
                </a:solidFill>
                <a:latin typeface="Arial" charset="0"/>
                <a:ea typeface="HGPｺﾞｼｯｸE" pitchFamily="50" charset="-128"/>
              </a:defRPr>
            </a:lvl4pPr>
            <a:lvl5pPr marL="2057400" indent="-228600" eaLnBrk="0" hangingPunct="0">
              <a:defRPr kumimoji="1">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a:solidFill>
                  <a:schemeClr val="tx1"/>
                </a:solidFill>
                <a:latin typeface="Arial" charset="0"/>
                <a:ea typeface="HGPｺﾞｼｯｸE" pitchFamily="50" charset="-128"/>
              </a:defRPr>
            </a:lvl9pPr>
          </a:lstStyle>
          <a:p>
            <a:pPr algn="r" eaLnBrk="1" hangingPunct="1">
              <a:spcBef>
                <a:spcPct val="50000"/>
              </a:spcBef>
              <a:defRPr/>
            </a:pPr>
            <a:r>
              <a:rPr kumimoji="0" lang="en-US" altLang="ja-JP" sz="800" dirty="0">
                <a:ea typeface="ＭＳ Ｐゴシック" charset="-128"/>
              </a:rPr>
              <a:t>© Hitachi Construction Machinery Camino Co., Ltd. 2019. All rights reserved.</a:t>
            </a:r>
          </a:p>
        </p:txBody>
      </p:sp>
    </p:spTree>
    <p:extLst>
      <p:ext uri="{BB962C8B-B14F-4D97-AF65-F5344CB8AC3E}">
        <p14:creationId xmlns:p14="http://schemas.microsoft.com/office/powerpoint/2010/main" val="129464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 name="図 6" descr="H_ob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5276850" y="6643688"/>
            <a:ext cx="368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HGPｺﾞｼｯｸE" pitchFamily="50" charset="-128"/>
              </a:defRPr>
            </a:lvl1pPr>
            <a:lvl2pPr marL="742950" indent="-285750" eaLnBrk="0" hangingPunct="0">
              <a:defRPr kumimoji="1">
                <a:solidFill>
                  <a:schemeClr val="tx1"/>
                </a:solidFill>
                <a:latin typeface="Arial" charset="0"/>
                <a:ea typeface="HGPｺﾞｼｯｸE" pitchFamily="50" charset="-128"/>
              </a:defRPr>
            </a:lvl2pPr>
            <a:lvl3pPr marL="1143000" indent="-228600" eaLnBrk="0" hangingPunct="0">
              <a:defRPr kumimoji="1">
                <a:solidFill>
                  <a:schemeClr val="tx1"/>
                </a:solidFill>
                <a:latin typeface="Arial" charset="0"/>
                <a:ea typeface="HGPｺﾞｼｯｸE" pitchFamily="50" charset="-128"/>
              </a:defRPr>
            </a:lvl3pPr>
            <a:lvl4pPr marL="1600200" indent="-228600" eaLnBrk="0" hangingPunct="0">
              <a:defRPr kumimoji="1">
                <a:solidFill>
                  <a:schemeClr val="tx1"/>
                </a:solidFill>
                <a:latin typeface="Arial" charset="0"/>
                <a:ea typeface="HGPｺﾞｼｯｸE" pitchFamily="50" charset="-128"/>
              </a:defRPr>
            </a:lvl4pPr>
            <a:lvl5pPr marL="2057400" indent="-228600" eaLnBrk="0" hangingPunct="0">
              <a:defRPr kumimoji="1">
                <a:solidFill>
                  <a:schemeClr val="tx1"/>
                </a:solidFill>
                <a:latin typeface="Arial" charset="0"/>
                <a:ea typeface="HGPｺﾞｼｯｸE" pitchFamily="50" charset="-128"/>
              </a:defRPr>
            </a:lvl5pPr>
            <a:lvl6pPr marL="2514600" indent="-228600" eaLnBrk="0" fontAlgn="base" hangingPunct="0">
              <a:spcBef>
                <a:spcPct val="0"/>
              </a:spcBef>
              <a:spcAft>
                <a:spcPct val="0"/>
              </a:spcAft>
              <a:defRPr kumimoji="1">
                <a:solidFill>
                  <a:schemeClr val="tx1"/>
                </a:solidFill>
                <a:latin typeface="Arial" charset="0"/>
                <a:ea typeface="HGPｺﾞｼｯｸE" pitchFamily="50" charset="-128"/>
              </a:defRPr>
            </a:lvl6pPr>
            <a:lvl7pPr marL="2971800" indent="-228600" eaLnBrk="0" fontAlgn="base" hangingPunct="0">
              <a:spcBef>
                <a:spcPct val="0"/>
              </a:spcBef>
              <a:spcAft>
                <a:spcPct val="0"/>
              </a:spcAft>
              <a:defRPr kumimoji="1">
                <a:solidFill>
                  <a:schemeClr val="tx1"/>
                </a:solidFill>
                <a:latin typeface="Arial" charset="0"/>
                <a:ea typeface="HGPｺﾞｼｯｸE" pitchFamily="50" charset="-128"/>
              </a:defRPr>
            </a:lvl7pPr>
            <a:lvl8pPr marL="3429000" indent="-228600" eaLnBrk="0" fontAlgn="base" hangingPunct="0">
              <a:spcBef>
                <a:spcPct val="0"/>
              </a:spcBef>
              <a:spcAft>
                <a:spcPct val="0"/>
              </a:spcAft>
              <a:defRPr kumimoji="1">
                <a:solidFill>
                  <a:schemeClr val="tx1"/>
                </a:solidFill>
                <a:latin typeface="Arial" charset="0"/>
                <a:ea typeface="HGPｺﾞｼｯｸE" pitchFamily="50" charset="-128"/>
              </a:defRPr>
            </a:lvl8pPr>
            <a:lvl9pPr marL="3886200" indent="-228600" eaLnBrk="0" fontAlgn="base" hangingPunct="0">
              <a:spcBef>
                <a:spcPct val="0"/>
              </a:spcBef>
              <a:spcAft>
                <a:spcPct val="0"/>
              </a:spcAft>
              <a:defRPr kumimoji="1">
                <a:solidFill>
                  <a:schemeClr val="tx1"/>
                </a:solidFill>
                <a:latin typeface="Arial" charset="0"/>
                <a:ea typeface="HGPｺﾞｼｯｸE" pitchFamily="50" charset="-128"/>
              </a:defRPr>
            </a:lvl9pPr>
          </a:lstStyle>
          <a:p>
            <a:pPr algn="r" eaLnBrk="1" hangingPunct="1">
              <a:spcBef>
                <a:spcPct val="50000"/>
              </a:spcBef>
              <a:defRPr/>
            </a:pPr>
            <a:r>
              <a:rPr kumimoji="0" lang="en-US" altLang="ja-JP" sz="800" dirty="0">
                <a:ea typeface="ＭＳ Ｐゴシック" charset="-128"/>
              </a:rPr>
              <a:t>© Hitachi Construction Machinery Camino Co., Ltd. 2019. All rights reserved.</a:t>
            </a:r>
          </a:p>
        </p:txBody>
      </p:sp>
    </p:spTree>
    <p:extLst>
      <p:ext uri="{BB962C8B-B14F-4D97-AF65-F5344CB8AC3E}">
        <p14:creationId xmlns:p14="http://schemas.microsoft.com/office/powerpoint/2010/main" val="2150557587"/>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250825" y="0"/>
            <a:ext cx="82819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 id="2147484172" r:id="rId3"/>
  </p:sldLayoutIdLst>
  <p:hf hdr="0" dt="0"/>
  <p:txStyles>
    <p:titleStyle>
      <a:lvl1pPr algn="l" rtl="0" eaLnBrk="0" fontAlgn="base" hangingPunct="0">
        <a:spcBef>
          <a:spcPct val="0"/>
        </a:spcBef>
        <a:spcAft>
          <a:spcPct val="0"/>
        </a:spcAft>
        <a:defRPr kumimoji="1" sz="2000" kern="1200">
          <a:solidFill>
            <a:schemeClr val="tx1"/>
          </a:solidFill>
          <a:latin typeface="+mj-lt"/>
          <a:ea typeface="+mj-ea"/>
          <a:cs typeface="+mj-cs"/>
        </a:defRPr>
      </a:lvl1pPr>
      <a:lvl2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250825" y="0"/>
            <a:ext cx="82819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30152824"/>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Lst>
  <p:hf hdr="0" dt="0"/>
  <p:txStyles>
    <p:titleStyle>
      <a:lvl1pPr algn="l" rtl="0" eaLnBrk="0" fontAlgn="base" hangingPunct="0">
        <a:spcBef>
          <a:spcPct val="0"/>
        </a:spcBef>
        <a:spcAft>
          <a:spcPct val="0"/>
        </a:spcAft>
        <a:defRPr kumimoji="1" sz="2000" kern="1200">
          <a:solidFill>
            <a:schemeClr val="tx1"/>
          </a:solidFill>
          <a:latin typeface="+mj-lt"/>
          <a:ea typeface="+mj-ea"/>
          <a:cs typeface="+mj-cs"/>
        </a:defRPr>
      </a:lvl1pPr>
      <a:lvl2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250825" y="0"/>
            <a:ext cx="82819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01636656"/>
      </p:ext>
    </p:extLst>
  </p:cSld>
  <p:clrMap bg1="lt1" tx1="dk1" bg2="lt2" tx2="dk2" accent1="accent1" accent2="accent2" accent3="accent3" accent4="accent4" accent5="accent5" accent6="accent6" hlink="hlink" folHlink="folHlink"/>
  <p:sldLayoutIdLst>
    <p:sldLayoutId id="2147484188" r:id="rId1"/>
    <p:sldLayoutId id="2147484189" r:id="rId2"/>
  </p:sldLayoutIdLst>
  <p:hf hdr="0" dt="0"/>
  <p:txStyles>
    <p:titleStyle>
      <a:lvl1pPr algn="l" rtl="0" eaLnBrk="0" fontAlgn="base" hangingPunct="0">
        <a:spcBef>
          <a:spcPct val="0"/>
        </a:spcBef>
        <a:spcAft>
          <a:spcPct val="0"/>
        </a:spcAft>
        <a:defRPr kumimoji="1" sz="2000" kern="1200">
          <a:solidFill>
            <a:schemeClr val="tx1"/>
          </a:solidFill>
          <a:latin typeface="+mj-lt"/>
          <a:ea typeface="+mj-ea"/>
          <a:cs typeface="+mj-cs"/>
        </a:defRPr>
      </a:lvl1pPr>
      <a:lvl2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250825" y="0"/>
            <a:ext cx="82819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578709133"/>
      </p:ext>
    </p:extLst>
  </p:cSld>
  <p:clrMap bg1="lt1" tx1="dk1" bg2="lt2" tx2="dk2" accent1="accent1" accent2="accent2" accent3="accent3" accent4="accent4" accent5="accent5" accent6="accent6" hlink="hlink" folHlink="folHlink"/>
  <p:sldLayoutIdLst>
    <p:sldLayoutId id="2147484191" r:id="rId1"/>
    <p:sldLayoutId id="2147484192" r:id="rId2"/>
  </p:sldLayoutIdLst>
  <p:hf hdr="0" dt="0"/>
  <p:txStyles>
    <p:titleStyle>
      <a:lvl1pPr algn="l" rtl="0" eaLnBrk="0" fontAlgn="base" hangingPunct="0">
        <a:spcBef>
          <a:spcPct val="0"/>
        </a:spcBef>
        <a:spcAft>
          <a:spcPct val="0"/>
        </a:spcAft>
        <a:defRPr kumimoji="1" sz="2000" kern="1200">
          <a:solidFill>
            <a:schemeClr val="tx1"/>
          </a:solidFill>
          <a:latin typeface="+mj-lt"/>
          <a:ea typeface="+mj-ea"/>
          <a:cs typeface="+mj-cs"/>
        </a:defRPr>
      </a:lvl1pPr>
      <a:lvl2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250825" y="0"/>
            <a:ext cx="82819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053365375"/>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Lst>
  <p:hf hdr="0" dt="0"/>
  <p:txStyles>
    <p:titleStyle>
      <a:lvl1pPr algn="l" rtl="0" eaLnBrk="0" fontAlgn="base" hangingPunct="0">
        <a:spcBef>
          <a:spcPct val="0"/>
        </a:spcBef>
        <a:spcAft>
          <a:spcPct val="0"/>
        </a:spcAft>
        <a:defRPr kumimoji="1" sz="2000" kern="1200">
          <a:solidFill>
            <a:schemeClr val="tx1"/>
          </a:solidFill>
          <a:latin typeface="+mj-lt"/>
          <a:ea typeface="+mj-ea"/>
          <a:cs typeface="+mj-cs"/>
        </a:defRPr>
      </a:lvl1pPr>
      <a:lvl2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rEaO_14Pptg?feature=oembed" TargetMode="External"/><Relationship Id="rId5" Type="http://schemas.openxmlformats.org/officeDocument/2006/relationships/image" Target="../media/image19.png"/><Relationship Id="rId4" Type="http://schemas.openxmlformats.org/officeDocument/2006/relationships/hyperlink" Target="&#26032;&#22411;&#12479;&#12452;&#12516;&#12525;&#12540;&#12521;ZC220P-6.mp4"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ideo" Target="https://www.youtube.com/embed/p1XUprEr7_Y?feature=oembed" TargetMode="External"/><Relationship Id="rId5" Type="http://schemas.openxmlformats.org/officeDocument/2006/relationships/image" Target="../media/image19.png"/><Relationship Id="rId4" Type="http://schemas.openxmlformats.org/officeDocument/2006/relationships/hyperlink" Target="&#26032;&#22411;&#12479;&#12452;&#12516;&#12525;&#12540;&#12521;ZC220P-6.mp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サブタイトル 2"/>
          <p:cNvSpPr>
            <a:spLocks noGrp="1"/>
          </p:cNvSpPr>
          <p:nvPr/>
        </p:nvSpPr>
        <p:spPr bwMode="auto">
          <a:xfrm>
            <a:off x="467430" y="1884645"/>
            <a:ext cx="820914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Arial" charset="0"/>
              <a:buNone/>
              <a:defRPr/>
            </a:pPr>
            <a:r>
              <a:rPr lang="ja-JP" altLang="en-US" sz="2800" b="1" dirty="0">
                <a:latin typeface="+mn-ea"/>
                <a:ea typeface="+mn-ea"/>
              </a:rPr>
              <a:t>路盤・舗装機械技術委員会　総会</a:t>
            </a:r>
            <a:endParaRPr lang="en-US" altLang="ja-JP" sz="2800" b="1" dirty="0">
              <a:latin typeface="+mn-ea"/>
              <a:ea typeface="+mn-ea"/>
            </a:endParaRPr>
          </a:p>
          <a:p>
            <a:pPr marL="342900" indent="-342900">
              <a:spcBef>
                <a:spcPct val="20000"/>
              </a:spcBef>
              <a:buFont typeface="Arial" charset="0"/>
              <a:buNone/>
              <a:defRPr/>
            </a:pPr>
            <a:r>
              <a:rPr lang="ja-JP" altLang="en-US" sz="2800" dirty="0">
                <a:latin typeface="+mn-ea"/>
                <a:ea typeface="+mn-ea"/>
              </a:rPr>
              <a:t>運転支援装置によるタイヤローラ安全性向上について</a:t>
            </a:r>
            <a:endParaRPr lang="en-US" altLang="ja-JP" sz="2800" dirty="0">
              <a:latin typeface="+mn-ea"/>
              <a:ea typeface="+mn-ea"/>
            </a:endParaRPr>
          </a:p>
        </p:txBody>
      </p:sp>
      <p:pic>
        <p:nvPicPr>
          <p:cNvPr id="1026" name="Picture 2" descr="C:\Users\22503103\Desktop\資料用写真・動画\衝突被害軽減アシスト装置.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42" y="3292932"/>
            <a:ext cx="5392516" cy="22447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56642" y="3284980"/>
            <a:ext cx="1489570" cy="224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サブタイトル 2"/>
          <p:cNvSpPr>
            <a:spLocks noGrp="1"/>
          </p:cNvSpPr>
          <p:nvPr/>
        </p:nvSpPr>
        <p:spPr bwMode="auto">
          <a:xfrm>
            <a:off x="155740" y="5905696"/>
            <a:ext cx="287996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Arial" charset="0"/>
              <a:buNone/>
            </a:pPr>
            <a:r>
              <a:rPr lang="en-US" altLang="ja-JP" dirty="0">
                <a:latin typeface="+mn-ea"/>
                <a:ea typeface="+mn-ea"/>
              </a:rPr>
              <a:t>2021</a:t>
            </a:r>
            <a:r>
              <a:rPr lang="ja-JP" altLang="en-US" dirty="0">
                <a:latin typeface="+mn-ea"/>
                <a:ea typeface="+mn-ea"/>
              </a:rPr>
              <a:t>年</a:t>
            </a:r>
            <a:r>
              <a:rPr lang="en-US" altLang="ja-JP" dirty="0">
                <a:latin typeface="+mn-ea"/>
                <a:ea typeface="+mn-ea"/>
              </a:rPr>
              <a:t>3</a:t>
            </a:r>
            <a:r>
              <a:rPr lang="ja-JP" altLang="en-US" dirty="0">
                <a:latin typeface="+mn-ea"/>
                <a:ea typeface="+mn-ea"/>
              </a:rPr>
              <a:t>月</a:t>
            </a:r>
            <a:r>
              <a:rPr lang="en-US" altLang="ja-JP" dirty="0">
                <a:latin typeface="+mn-ea"/>
                <a:ea typeface="+mn-ea"/>
              </a:rPr>
              <a:t>18</a:t>
            </a:r>
            <a:r>
              <a:rPr lang="ja-JP" altLang="en-US" dirty="0">
                <a:latin typeface="+mn-ea"/>
                <a:ea typeface="+mn-ea"/>
              </a:rPr>
              <a:t>日</a:t>
            </a:r>
            <a:endParaRPr lang="en-US" altLang="ja-JP" dirty="0">
              <a:latin typeface="+mn-ea"/>
              <a:ea typeface="+mn-ea"/>
            </a:endParaRPr>
          </a:p>
          <a:p>
            <a:pPr marL="342900" indent="-342900">
              <a:spcBef>
                <a:spcPct val="20000"/>
              </a:spcBef>
              <a:buFont typeface="Arial" charset="0"/>
              <a:buNone/>
            </a:pPr>
            <a:r>
              <a:rPr lang="ja-JP" altLang="en-US" dirty="0">
                <a:latin typeface="+mn-ea"/>
                <a:ea typeface="+mn-ea"/>
              </a:rPr>
              <a:t>株式会社日立建機カミーノ</a:t>
            </a:r>
            <a:endParaRPr lang="en-US" altLang="ja-JP" dirty="0">
              <a:latin typeface="+mn-ea"/>
              <a:ea typeface="+mn-ea"/>
            </a:endParaRPr>
          </a:p>
        </p:txBody>
      </p:sp>
    </p:spTree>
  </p:cSld>
  <p:clrMapOvr>
    <a:masterClrMapping/>
  </p:clrMapOvr>
  <p:transition spd="slow" advTm="95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179389" y="5857748"/>
            <a:ext cx="3375157" cy="406401"/>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rPr>
              <a:t>車両</a:t>
            </a:r>
            <a:r>
              <a:rPr kumimoji="0" lang="ja-JP" altLang="en-US" sz="2000" kern="0" dirty="0">
                <a:solidFill>
                  <a:prstClr val="black"/>
                </a:solidFill>
                <a:latin typeface="+mn-ea"/>
                <a:ea typeface="+mn-ea"/>
                <a:cs typeface="メイリオ" panose="020B0604030504040204" pitchFamily="50" charset="-128"/>
              </a:rPr>
              <a:t>：</a:t>
            </a:r>
            <a:r>
              <a:rPr kumimoji="0" lang="ja-JP" altLang="en-US"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rPr>
              <a:t>走行制御無し</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grpSp>
        <p:nvGrpSpPr>
          <p:cNvPr id="51" name="グループ化 50"/>
          <p:cNvGrpSpPr/>
          <p:nvPr/>
        </p:nvGrpSpPr>
        <p:grpSpPr>
          <a:xfrm>
            <a:off x="2843760" y="5085230"/>
            <a:ext cx="4032560" cy="1483509"/>
            <a:chOff x="539440" y="4799045"/>
            <a:chExt cx="6045553" cy="2224055"/>
          </a:xfrm>
        </p:grpSpPr>
        <p:pic>
          <p:nvPicPr>
            <p:cNvPr id="5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300" t="3843" r="1249" b="69971"/>
            <a:stretch/>
          </p:blipFill>
          <p:spPr bwMode="auto">
            <a:xfrm>
              <a:off x="539440" y="4799045"/>
              <a:ext cx="6045553" cy="222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正方形/長方形 52"/>
            <p:cNvSpPr/>
            <p:nvPr/>
          </p:nvSpPr>
          <p:spPr>
            <a:xfrm>
              <a:off x="3059790" y="4946005"/>
              <a:ext cx="1728240" cy="931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3562216" y="5877340"/>
              <a:ext cx="1178579" cy="28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idx="4294967295"/>
          </p:nvPr>
        </p:nvSpPr>
        <p:spPr>
          <a:xfrm>
            <a:off x="467429" y="0"/>
            <a:ext cx="8065383" cy="620713"/>
          </a:xfrm>
        </p:spPr>
        <p:txBody>
          <a:bodyPr/>
          <a:lstStyle/>
          <a:p>
            <a:r>
              <a:rPr kumimoji="1" lang="ja-JP" altLang="en-US" dirty="0"/>
              <a:t>２．</a:t>
            </a:r>
            <a:r>
              <a:rPr lang="ja-JP" altLang="en-US" dirty="0">
                <a:solidFill>
                  <a:srgbClr val="000000"/>
                </a:solidFill>
                <a:latin typeface="Meiryo UI"/>
                <a:ea typeface="Meiryo UI"/>
              </a:rPr>
              <a:t>衝突被害軽減アシスト装置の概要</a:t>
            </a:r>
            <a:endParaRPr kumimoji="1" lang="ja-JP" altLang="en-US" dirty="0"/>
          </a:p>
        </p:txBody>
      </p:sp>
      <p:graphicFrame>
        <p:nvGraphicFramePr>
          <p:cNvPr id="11" name="Group 55"/>
          <p:cNvGraphicFramePr>
            <a:graphicFrameLocks noGrp="1"/>
          </p:cNvGraphicFramePr>
          <p:nvPr>
            <p:extLst>
              <p:ext uri="{D42A27DB-BD31-4B8C-83A1-F6EECF244321}">
                <p14:modId xmlns:p14="http://schemas.microsoft.com/office/powerpoint/2010/main" val="1357926699"/>
              </p:ext>
            </p:extLst>
          </p:nvPr>
        </p:nvGraphicFramePr>
        <p:xfrm>
          <a:off x="453401" y="836613"/>
          <a:ext cx="8223874" cy="504097"/>
        </p:xfrm>
        <a:graphic>
          <a:graphicData uri="http://schemas.openxmlformats.org/drawingml/2006/table">
            <a:tbl>
              <a:tblPr/>
              <a:tblGrid>
                <a:gridCol w="8223874">
                  <a:extLst>
                    <a:ext uri="{9D8B030D-6E8A-4147-A177-3AD203B41FA5}">
                      <a16:colId xmlns:a16="http://schemas.microsoft.com/office/drawing/2014/main" val="20000"/>
                    </a:ext>
                  </a:extLst>
                </a:gridCol>
              </a:tblGrid>
              <a:tr h="504097">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ja-JP" sz="2400" b="1" dirty="0">
                          <a:solidFill>
                            <a:schemeClr val="tx1">
                              <a:lumMod val="75000"/>
                              <a:lumOff val="25000"/>
                            </a:schemeClr>
                          </a:solidFill>
                          <a:latin typeface="+mn-ea"/>
                          <a:ea typeface="+mn-ea"/>
                          <a:cs typeface="Arial" pitchFamily="34" charset="0"/>
                        </a:rPr>
                        <a:t>LEVEL 1 </a:t>
                      </a:r>
                    </a:p>
                  </a:txBody>
                  <a:tcPr marL="180000" marR="0" marT="0" marB="0" anchor="ctr" horzOverflow="overflow">
                    <a:lnL w="76200" cap="flat" cmpd="sng" algn="ctr">
                      <a:solidFill>
                        <a:srgbClr val="FF6205"/>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467430" y="1484730"/>
            <a:ext cx="8209845" cy="1138042"/>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mn-ea"/>
                <a:ea typeface="+mn-ea"/>
                <a:cs typeface="メイリオ" panose="020B0604030504040204" pitchFamily="50" charset="-128"/>
              </a:rPr>
              <a:t>●モニタ表示、黄色回転灯、ブザー音でオペレータおよび</a:t>
            </a:r>
            <a:r>
              <a:rPr kumimoji="0" lang="en-US" altLang="ja-JP" sz="2000" kern="0" dirty="0">
                <a:solidFill>
                  <a:prstClr val="black"/>
                </a:solidFill>
                <a:latin typeface="+mn-ea"/>
                <a:ea typeface="+mn-ea"/>
                <a:cs typeface="メイリオ" panose="020B0604030504040204" pitchFamily="50" charset="-128"/>
              </a:rPr>
              <a:t/>
            </a:r>
            <a:br>
              <a:rPr kumimoji="0" lang="en-US" altLang="ja-JP" sz="2000" kern="0" dirty="0">
                <a:solidFill>
                  <a:prstClr val="black"/>
                </a:solidFill>
                <a:latin typeface="+mn-ea"/>
                <a:ea typeface="+mn-ea"/>
                <a:cs typeface="メイリオ" panose="020B0604030504040204" pitchFamily="50" charset="-128"/>
              </a:rPr>
            </a:br>
            <a:r>
              <a:rPr kumimoji="0" lang="ja-JP" altLang="en-US" sz="2000" kern="0" dirty="0">
                <a:solidFill>
                  <a:prstClr val="black"/>
                </a:solidFill>
                <a:latin typeface="+mn-ea"/>
                <a:ea typeface="+mn-ea"/>
                <a:cs typeface="メイリオ" panose="020B0604030504040204" pitchFamily="50" charset="-128"/>
              </a:rPr>
              <a:t>　　　　　　　　　　　　　　　車体周囲作業者に接近を警告し、回避操作を促す。</a:t>
            </a:r>
            <a:endParaRPr kumimoji="0" lang="en-US" altLang="ja-JP" sz="2000" kern="0" dirty="0">
              <a:solidFill>
                <a:prstClr val="black"/>
              </a:solidFill>
              <a:latin typeface="+mn-ea"/>
              <a:ea typeface="+mn-ea"/>
              <a:cs typeface="メイリオ" panose="020B0604030504040204" pitchFamily="50" charset="-128"/>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rPr>
              <a:t>●物体が検知範囲から離れると警告は解除される</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pic>
        <p:nvPicPr>
          <p:cNvPr id="5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 t="-430" r="72062" b="92196"/>
          <a:stretch/>
        </p:blipFill>
        <p:spPr bwMode="auto">
          <a:xfrm>
            <a:off x="611450" y="797051"/>
            <a:ext cx="3240450" cy="63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図 56"/>
          <p:cNvPicPr>
            <a:picLocks noChangeAspect="1"/>
          </p:cNvPicPr>
          <p:nvPr/>
        </p:nvPicPr>
        <p:blipFill>
          <a:blip r:embed="rId4"/>
          <a:stretch>
            <a:fillRect/>
          </a:stretch>
        </p:blipFill>
        <p:spPr>
          <a:xfrm>
            <a:off x="827480" y="3085168"/>
            <a:ext cx="3511210" cy="2106725"/>
          </a:xfrm>
          <a:prstGeom prst="rect">
            <a:avLst/>
          </a:prstGeom>
        </p:spPr>
      </p:pic>
      <p:sp>
        <p:nvSpPr>
          <p:cNvPr id="58" name="正方形/長方形 57"/>
          <p:cNvSpPr/>
          <p:nvPr/>
        </p:nvSpPr>
        <p:spPr>
          <a:xfrm>
            <a:off x="1856704" y="5201319"/>
            <a:ext cx="1203086" cy="387981"/>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mn-ea"/>
                <a:ea typeface="+mn-ea"/>
                <a:cs typeface="メイリオ" panose="020B0604030504040204" pitchFamily="50" charset="-128"/>
              </a:rPr>
              <a:t>モニタ</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sp>
        <p:nvSpPr>
          <p:cNvPr id="59" name="正方形/長方形 58"/>
          <p:cNvSpPr/>
          <p:nvPr/>
        </p:nvSpPr>
        <p:spPr>
          <a:xfrm>
            <a:off x="5364110" y="4869200"/>
            <a:ext cx="2433219" cy="812802"/>
          </a:xfrm>
          <a:prstGeom prst="rect">
            <a:avLst/>
          </a:prstGeom>
          <a:solidFill>
            <a:schemeClr val="bg1"/>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noProof="0" dirty="0">
                <a:solidFill>
                  <a:prstClr val="black"/>
                </a:solidFill>
                <a:latin typeface="+mn-ea"/>
                <a:ea typeface="+mn-ea"/>
                <a:cs typeface="メイリオ" panose="020B0604030504040204" pitchFamily="50" charset="-128"/>
              </a:rPr>
              <a:t>黄色回転灯点灯</a:t>
            </a:r>
            <a:endParaRPr kumimoji="0" lang="en-US" altLang="ja-JP" sz="2000" kern="0" noProof="0" dirty="0">
              <a:solidFill>
                <a:prstClr val="black"/>
              </a:solidFill>
              <a:latin typeface="+mn-ea"/>
              <a:ea typeface="+mn-ea"/>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dirty="0">
                <a:ln>
                  <a:noFill/>
                </a:ln>
                <a:solidFill>
                  <a:prstClr val="black"/>
                </a:solidFill>
                <a:effectLst/>
                <a:uLnTx/>
                <a:uFillTx/>
                <a:latin typeface="+mn-ea"/>
                <a:ea typeface="+mn-ea"/>
                <a:cs typeface="メイリオ" panose="020B0604030504040204" pitchFamily="50" charset="-128"/>
              </a:rPr>
              <a:t>ブザー音　断続</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grpSp>
        <p:nvGrpSpPr>
          <p:cNvPr id="60" name="グループ化 59"/>
          <p:cNvGrpSpPr/>
          <p:nvPr/>
        </p:nvGrpSpPr>
        <p:grpSpPr>
          <a:xfrm>
            <a:off x="5564891" y="2986353"/>
            <a:ext cx="3390984" cy="1896381"/>
            <a:chOff x="5709891" y="2867562"/>
            <a:chExt cx="2514374" cy="1406144"/>
          </a:xfrm>
        </p:grpSpPr>
        <p:pic>
          <p:nvPicPr>
            <p:cNvPr id="61"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4856" b="61707" l="33558" r="45561">
                          <a14:foregroundMark x1="35849" y1="60986" x2="35849" y2="60986"/>
                          <a14:foregroundMark x1="37869" y1="61106" x2="37869" y2="61106"/>
                          <a14:foregroundMark x1="43446" y1="61226" x2="43446" y2="61226"/>
                        </a14:backgroundRemoval>
                      </a14:imgEffect>
                    </a14:imgLayer>
                  </a14:imgProps>
                </a:ext>
                <a:ext uri="{28A0092B-C50C-407E-A947-70E740481C1C}">
                  <a14:useLocalDpi xmlns:a14="http://schemas.microsoft.com/office/drawing/2010/main" val="0"/>
                </a:ext>
              </a:extLst>
            </a:blip>
            <a:srcRect l="32062" t="34964" r="52931" b="39370"/>
            <a:stretch/>
          </p:blipFill>
          <p:spPr bwMode="auto">
            <a:xfrm>
              <a:off x="5868180" y="2902942"/>
              <a:ext cx="1118744" cy="1300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図 61">
              <a:extLst>
                <a:ext uri="{FF2B5EF4-FFF2-40B4-BE49-F238E27FC236}">
                  <a16:creationId xmlns:a16="http://schemas.microsoft.com/office/drawing/2014/main" id="{C98DF08A-28D0-44EF-9C11-CBCCB9EAB59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909" t="11111" b="8334"/>
            <a:stretch/>
          </p:blipFill>
          <p:spPr bwMode="auto">
            <a:xfrm>
              <a:off x="6743655" y="3795627"/>
              <a:ext cx="361866" cy="478079"/>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直線コネクタ 62"/>
            <p:cNvCxnSpPr/>
            <p:nvPr/>
          </p:nvCxnSpPr>
          <p:spPr bwMode="auto">
            <a:xfrm flipV="1">
              <a:off x="6754386" y="2977477"/>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64" name="直線コネクタ 63"/>
            <p:cNvCxnSpPr/>
            <p:nvPr/>
          </p:nvCxnSpPr>
          <p:spPr bwMode="auto">
            <a:xfrm flipV="1">
              <a:off x="6979490" y="2867562"/>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65" name="直線コネクタ 64"/>
            <p:cNvCxnSpPr/>
            <p:nvPr/>
          </p:nvCxnSpPr>
          <p:spPr bwMode="auto">
            <a:xfrm>
              <a:off x="6754386"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66" name="直線コネクタ 65"/>
            <p:cNvCxnSpPr/>
            <p:nvPr/>
          </p:nvCxnSpPr>
          <p:spPr bwMode="auto">
            <a:xfrm>
              <a:off x="6979490"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67" name="直線コネクタ 66"/>
            <p:cNvCxnSpPr/>
            <p:nvPr/>
          </p:nvCxnSpPr>
          <p:spPr bwMode="auto">
            <a:xfrm flipH="1" flipV="1">
              <a:off x="6765427" y="3264938"/>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68" name="直線コネクタ 67"/>
            <p:cNvCxnSpPr/>
            <p:nvPr/>
          </p:nvCxnSpPr>
          <p:spPr bwMode="auto">
            <a:xfrm flipH="1" flipV="1">
              <a:off x="6973781" y="3362234"/>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69" name="直線コネクタ 68"/>
            <p:cNvCxnSpPr/>
            <p:nvPr/>
          </p:nvCxnSpPr>
          <p:spPr bwMode="auto">
            <a:xfrm>
              <a:off x="5709891"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70" name="直線コネクタ 69"/>
            <p:cNvCxnSpPr/>
            <p:nvPr/>
          </p:nvCxnSpPr>
          <p:spPr bwMode="auto">
            <a:xfrm>
              <a:off x="5934995"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71" name="直線コネクタ 70"/>
            <p:cNvCxnSpPr/>
            <p:nvPr/>
          </p:nvCxnSpPr>
          <p:spPr bwMode="auto">
            <a:xfrm flipH="1" flipV="1">
              <a:off x="5748723" y="2885256"/>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72" name="直線コネクタ 71"/>
            <p:cNvCxnSpPr/>
            <p:nvPr/>
          </p:nvCxnSpPr>
          <p:spPr bwMode="auto">
            <a:xfrm flipH="1" flipV="1">
              <a:off x="5957077" y="2982551"/>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73" name="直線コネクタ 72"/>
            <p:cNvCxnSpPr/>
            <p:nvPr/>
          </p:nvCxnSpPr>
          <p:spPr bwMode="auto">
            <a:xfrm flipV="1">
              <a:off x="5749583" y="3371078"/>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74" name="直線コネクタ 73"/>
            <p:cNvCxnSpPr/>
            <p:nvPr/>
          </p:nvCxnSpPr>
          <p:spPr bwMode="auto">
            <a:xfrm flipV="1">
              <a:off x="5974687" y="3261163"/>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pic>
          <p:nvPicPr>
            <p:cNvPr id="29" name="図 28">
              <a:extLst>
                <a:ext uri="{FF2B5EF4-FFF2-40B4-BE49-F238E27FC236}">
                  <a16:creationId xmlns:a16="http://schemas.microsoft.com/office/drawing/2014/main" id="{BB431F19-2DDF-4797-9578-58A8746EC5A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909" t="11111" b="8334"/>
            <a:stretch/>
          </p:blipFill>
          <p:spPr bwMode="auto">
            <a:xfrm>
              <a:off x="7302882" y="3785592"/>
              <a:ext cx="361866" cy="478079"/>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a:extLst>
                <a:ext uri="{FF2B5EF4-FFF2-40B4-BE49-F238E27FC236}">
                  <a16:creationId xmlns:a16="http://schemas.microsoft.com/office/drawing/2014/main" id="{9E0E7D09-8FFE-4B93-A042-FA1757C006F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909" t="11111" b="8334"/>
            <a:stretch/>
          </p:blipFill>
          <p:spPr bwMode="auto">
            <a:xfrm>
              <a:off x="7862399" y="3785592"/>
              <a:ext cx="361866" cy="4780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018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243783" y="5795293"/>
            <a:ext cx="3464097" cy="847294"/>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rPr>
              <a:t>車両</a:t>
            </a:r>
            <a:r>
              <a:rPr kumimoji="0" lang="ja-JP" altLang="en-US" sz="2000" kern="0" dirty="0">
                <a:solidFill>
                  <a:prstClr val="black"/>
                </a:solidFill>
                <a:latin typeface="+mn-ea"/>
                <a:ea typeface="+mn-ea"/>
                <a:cs typeface="メイリオ" panose="020B0604030504040204" pitchFamily="50" charset="-128"/>
              </a:rPr>
              <a:t>：減速制御</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sp>
        <p:nvSpPr>
          <p:cNvPr id="44" name="正方形/長方形 43"/>
          <p:cNvSpPr/>
          <p:nvPr/>
        </p:nvSpPr>
        <p:spPr>
          <a:xfrm>
            <a:off x="467430" y="1628750"/>
            <a:ext cx="8209845" cy="1872260"/>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200" kern="0" dirty="0">
                <a:solidFill>
                  <a:prstClr val="black"/>
                </a:solidFill>
                <a:latin typeface="+mn-ea"/>
                <a:ea typeface="+mn-ea"/>
                <a:cs typeface="メイリオ" panose="020B0604030504040204" pitchFamily="50" charset="-128"/>
              </a:rPr>
              <a:t>モニタ表示、回転灯、ブザー音で警告を続け、かつ適切なタイミングで</a:t>
            </a:r>
            <a:r>
              <a:rPr kumimoji="0" lang="en-US" altLang="ja-JP" sz="2200" kern="0" dirty="0">
                <a:solidFill>
                  <a:prstClr val="black"/>
                </a:solidFill>
                <a:latin typeface="+mn-ea"/>
                <a:ea typeface="+mn-ea"/>
                <a:cs typeface="メイリオ" panose="020B0604030504040204" pitchFamily="50" charset="-128"/>
              </a:rPr>
              <a:t/>
            </a:r>
            <a:br>
              <a:rPr kumimoji="0" lang="en-US" altLang="ja-JP" sz="2200" kern="0" dirty="0">
                <a:solidFill>
                  <a:prstClr val="black"/>
                </a:solidFill>
                <a:latin typeface="+mn-ea"/>
                <a:ea typeface="+mn-ea"/>
                <a:cs typeface="メイリオ" panose="020B0604030504040204" pitchFamily="50" charset="-128"/>
              </a:rPr>
            </a:br>
            <a:r>
              <a:rPr kumimoji="0" lang="ja-JP" altLang="en-US" sz="2200" kern="0" dirty="0">
                <a:solidFill>
                  <a:prstClr val="black"/>
                </a:solidFill>
                <a:latin typeface="+mn-ea"/>
                <a:ea typeface="+mn-ea"/>
                <a:cs typeface="メイリオ" panose="020B0604030504040204" pitchFamily="50" charset="-128"/>
              </a:rPr>
              <a:t>自動的に減速させることで衝突回避や被害軽減をサポートします。</a:t>
            </a:r>
            <a:r>
              <a:rPr kumimoji="0" lang="en-US" altLang="ja-JP" sz="2200" kern="0" dirty="0">
                <a:solidFill>
                  <a:prstClr val="black"/>
                </a:solidFill>
                <a:latin typeface="+mn-ea"/>
                <a:ea typeface="+mn-ea"/>
                <a:cs typeface="メイリオ" panose="020B0604030504040204" pitchFamily="50" charset="-128"/>
              </a:rPr>
              <a:t/>
            </a:r>
            <a:br>
              <a:rPr kumimoji="0" lang="en-US" altLang="ja-JP" sz="2200" kern="0" dirty="0">
                <a:solidFill>
                  <a:prstClr val="black"/>
                </a:solidFill>
                <a:latin typeface="+mn-ea"/>
                <a:ea typeface="+mn-ea"/>
                <a:cs typeface="メイリオ" panose="020B0604030504040204" pitchFamily="50" charset="-128"/>
              </a:rPr>
            </a:br>
            <a:r>
              <a:rPr kumimoji="0" lang="ja-JP" altLang="en-US" sz="2200" kern="0" dirty="0">
                <a:solidFill>
                  <a:prstClr val="black"/>
                </a:solidFill>
                <a:latin typeface="+mn-ea"/>
                <a:ea typeface="+mn-ea"/>
                <a:cs typeface="メイリオ" panose="020B0604030504040204" pitchFamily="50" charset="-128"/>
              </a:rPr>
              <a:t>アクセルペダルを離し、検知物から離れることで作業可能な状態に復帰可能です。</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22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grpSp>
        <p:nvGrpSpPr>
          <p:cNvPr id="3" name="グループ化 2"/>
          <p:cNvGrpSpPr/>
          <p:nvPr/>
        </p:nvGrpSpPr>
        <p:grpSpPr>
          <a:xfrm>
            <a:off x="2843760" y="5157240"/>
            <a:ext cx="4032560" cy="1485347"/>
            <a:chOff x="2843760" y="5184103"/>
            <a:chExt cx="4032560" cy="1485347"/>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300" t="41634" r="1249" b="33333"/>
            <a:stretch/>
          </p:blipFill>
          <p:spPr bwMode="auto">
            <a:xfrm>
              <a:off x="2843760" y="5251289"/>
              <a:ext cx="4032560" cy="141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正方形/長方形 40"/>
            <p:cNvSpPr/>
            <p:nvPr/>
          </p:nvSpPr>
          <p:spPr>
            <a:xfrm>
              <a:off x="4970150" y="5184103"/>
              <a:ext cx="1152786" cy="63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336014" y="5757219"/>
              <a:ext cx="786147" cy="19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idx="4294967295"/>
          </p:nvPr>
        </p:nvSpPr>
        <p:spPr>
          <a:xfrm>
            <a:off x="467429" y="0"/>
            <a:ext cx="8065383" cy="620713"/>
          </a:xfrm>
        </p:spPr>
        <p:txBody>
          <a:bodyPr/>
          <a:lstStyle/>
          <a:p>
            <a:r>
              <a:rPr kumimoji="1" lang="ja-JP" altLang="en-US" dirty="0"/>
              <a:t>２．</a:t>
            </a:r>
            <a:r>
              <a:rPr lang="ja-JP" altLang="en-US" dirty="0">
                <a:solidFill>
                  <a:srgbClr val="000000"/>
                </a:solidFill>
                <a:latin typeface="Meiryo UI"/>
                <a:ea typeface="Meiryo UI"/>
              </a:rPr>
              <a:t>衝突被害軽減アシスト装置の概要</a:t>
            </a:r>
            <a:endParaRPr kumimoji="1" lang="ja-JP" altLang="en-US" dirty="0"/>
          </a:p>
        </p:txBody>
      </p:sp>
      <p:graphicFrame>
        <p:nvGraphicFramePr>
          <p:cNvPr id="11" name="Group 55"/>
          <p:cNvGraphicFramePr>
            <a:graphicFrameLocks noGrp="1"/>
          </p:cNvGraphicFramePr>
          <p:nvPr>
            <p:extLst>
              <p:ext uri="{D42A27DB-BD31-4B8C-83A1-F6EECF244321}">
                <p14:modId xmlns:p14="http://schemas.microsoft.com/office/powerpoint/2010/main" val="720678092"/>
              </p:ext>
            </p:extLst>
          </p:nvPr>
        </p:nvGraphicFramePr>
        <p:xfrm>
          <a:off x="453401" y="836613"/>
          <a:ext cx="8223874" cy="504097"/>
        </p:xfrm>
        <a:graphic>
          <a:graphicData uri="http://schemas.openxmlformats.org/drawingml/2006/table">
            <a:tbl>
              <a:tblPr/>
              <a:tblGrid>
                <a:gridCol w="8223874">
                  <a:extLst>
                    <a:ext uri="{9D8B030D-6E8A-4147-A177-3AD203B41FA5}">
                      <a16:colId xmlns:a16="http://schemas.microsoft.com/office/drawing/2014/main" val="20000"/>
                    </a:ext>
                  </a:extLst>
                </a:gridCol>
              </a:tblGrid>
              <a:tr h="504097">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ja-JP" sz="2400" b="1" dirty="0">
                          <a:solidFill>
                            <a:schemeClr val="tx1">
                              <a:lumMod val="75000"/>
                              <a:lumOff val="25000"/>
                            </a:schemeClr>
                          </a:solidFill>
                          <a:latin typeface="+mn-ea"/>
                          <a:ea typeface="+mn-ea"/>
                          <a:cs typeface="Arial" pitchFamily="34" charset="0"/>
                        </a:rPr>
                        <a:t>LEVEL 1 </a:t>
                      </a:r>
                    </a:p>
                  </a:txBody>
                  <a:tcPr marL="180000" marR="0" marT="0" marB="0" anchor="ctr" horzOverflow="overflow">
                    <a:lnL w="76200" cap="flat" cmpd="sng" algn="ctr">
                      <a:solidFill>
                        <a:srgbClr val="FF6205"/>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467430" y="1484730"/>
            <a:ext cx="8676570" cy="1872260"/>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200" kern="0" dirty="0">
                <a:solidFill>
                  <a:prstClr val="black"/>
                </a:solidFill>
                <a:latin typeface="+mn-ea"/>
                <a:ea typeface="+mn-ea"/>
                <a:cs typeface="メイリオ" panose="020B0604030504040204" pitchFamily="50" charset="-128"/>
              </a:rPr>
              <a:t>●モニタ「減速」表示、黄色回転灯、ブザー音で警告を続け、適切なタイミング</a:t>
            </a:r>
            <a:r>
              <a:rPr kumimoji="0" lang="en-US" altLang="ja-JP" sz="2200" kern="0" dirty="0">
                <a:solidFill>
                  <a:prstClr val="black"/>
                </a:solidFill>
                <a:latin typeface="+mn-ea"/>
                <a:ea typeface="+mn-ea"/>
                <a:cs typeface="メイリオ" panose="020B0604030504040204" pitchFamily="50" charset="-128"/>
              </a:rPr>
              <a:t/>
            </a:r>
            <a:br>
              <a:rPr kumimoji="0" lang="en-US" altLang="ja-JP" sz="2200" kern="0" dirty="0">
                <a:solidFill>
                  <a:prstClr val="black"/>
                </a:solidFill>
                <a:latin typeface="+mn-ea"/>
                <a:ea typeface="+mn-ea"/>
                <a:cs typeface="メイリオ" panose="020B0604030504040204" pitchFamily="50" charset="-128"/>
              </a:rPr>
            </a:br>
            <a:r>
              <a:rPr kumimoji="0" lang="ja-JP" altLang="en-US" sz="2200" kern="0" dirty="0">
                <a:solidFill>
                  <a:prstClr val="black"/>
                </a:solidFill>
                <a:latin typeface="+mn-ea"/>
                <a:ea typeface="+mn-ea"/>
                <a:cs typeface="メイリオ" panose="020B0604030504040204" pitchFamily="50" charset="-128"/>
              </a:rPr>
              <a:t>　で自動的に減速させることで衝突回避や被害軽減をサポートする。</a:t>
            </a:r>
            <a:endParaRPr kumimoji="0" lang="en-US" altLang="ja-JP" sz="2200" kern="0" dirty="0">
              <a:solidFill>
                <a:prstClr val="black"/>
              </a:solidFill>
              <a:latin typeface="+mn-ea"/>
              <a:ea typeface="+mn-ea"/>
              <a:cs typeface="メイリオ" panose="020B0604030504040204" pitchFamily="50" charset="-128"/>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sz="2200" kern="0" dirty="0">
                <a:solidFill>
                  <a:prstClr val="black"/>
                </a:solidFill>
                <a:latin typeface="+mn-ea"/>
                <a:ea typeface="+mn-ea"/>
                <a:cs typeface="メイリオ" panose="020B0604030504040204" pitchFamily="50" charset="-128"/>
              </a:rPr>
              <a:t>●アクセルペダルを離し、物体から離れることで作業可能な状態に復帰可能。</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22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598" t="32662" r="33596" b="58108"/>
          <a:stretch/>
        </p:blipFill>
        <p:spPr bwMode="auto">
          <a:xfrm>
            <a:off x="611450" y="764630"/>
            <a:ext cx="3559558" cy="66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p:cNvSpPr/>
          <p:nvPr/>
        </p:nvSpPr>
        <p:spPr>
          <a:xfrm>
            <a:off x="1856704" y="5201319"/>
            <a:ext cx="1203086" cy="387981"/>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mn-ea"/>
                <a:ea typeface="+mn-ea"/>
                <a:cs typeface="メイリオ" panose="020B0604030504040204" pitchFamily="50" charset="-128"/>
              </a:rPr>
              <a:t>モニタ</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sp>
        <p:nvSpPr>
          <p:cNvPr id="23" name="正方形/長方形 22"/>
          <p:cNvSpPr/>
          <p:nvPr/>
        </p:nvSpPr>
        <p:spPr>
          <a:xfrm>
            <a:off x="5364110" y="4869200"/>
            <a:ext cx="2433219" cy="812802"/>
          </a:xfrm>
          <a:prstGeom prst="rect">
            <a:avLst/>
          </a:prstGeom>
          <a:solidFill>
            <a:schemeClr val="bg1"/>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noProof="0" dirty="0">
                <a:solidFill>
                  <a:prstClr val="black"/>
                </a:solidFill>
                <a:latin typeface="+mn-ea"/>
                <a:ea typeface="+mn-ea"/>
                <a:cs typeface="メイリオ" panose="020B0604030504040204" pitchFamily="50" charset="-128"/>
              </a:rPr>
              <a:t>黄色回転灯点灯</a:t>
            </a:r>
            <a:endParaRPr kumimoji="0" lang="en-US" altLang="ja-JP" sz="2000" kern="0" noProof="0" dirty="0">
              <a:solidFill>
                <a:prstClr val="black"/>
              </a:solidFill>
              <a:latin typeface="+mn-ea"/>
              <a:ea typeface="+mn-ea"/>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dirty="0">
                <a:ln>
                  <a:noFill/>
                </a:ln>
                <a:solidFill>
                  <a:prstClr val="black"/>
                </a:solidFill>
                <a:effectLst/>
                <a:uLnTx/>
                <a:uFillTx/>
                <a:latin typeface="+mn-ea"/>
                <a:ea typeface="+mn-ea"/>
                <a:cs typeface="メイリオ" panose="020B0604030504040204" pitchFamily="50" charset="-128"/>
              </a:rPr>
              <a:t>ブザー音　断続</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pic>
        <p:nvPicPr>
          <p:cNvPr id="38" name="図 3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27480" y="3105643"/>
            <a:ext cx="3464098" cy="2078459"/>
          </a:xfrm>
          <a:prstGeom prst="rect">
            <a:avLst/>
          </a:prstGeom>
        </p:spPr>
      </p:pic>
      <p:grpSp>
        <p:nvGrpSpPr>
          <p:cNvPr id="43" name="グループ化 42">
            <a:extLst>
              <a:ext uri="{FF2B5EF4-FFF2-40B4-BE49-F238E27FC236}">
                <a16:creationId xmlns:a16="http://schemas.microsoft.com/office/drawing/2014/main" id="{4EDDE7DC-227D-4ED3-A9B4-D2B24A25B85E}"/>
              </a:ext>
            </a:extLst>
          </p:cNvPr>
          <p:cNvGrpSpPr/>
          <p:nvPr/>
        </p:nvGrpSpPr>
        <p:grpSpPr>
          <a:xfrm>
            <a:off x="5564891" y="2986353"/>
            <a:ext cx="3390984" cy="1896381"/>
            <a:chOff x="5709891" y="2867562"/>
            <a:chExt cx="2514374" cy="1406144"/>
          </a:xfrm>
        </p:grpSpPr>
        <p:pic>
          <p:nvPicPr>
            <p:cNvPr id="45" name="Picture 2">
              <a:extLst>
                <a:ext uri="{FF2B5EF4-FFF2-40B4-BE49-F238E27FC236}">
                  <a16:creationId xmlns:a16="http://schemas.microsoft.com/office/drawing/2014/main" id="{62E69450-6DAC-45B5-A19A-8ACE650258E4}"/>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4856" b="61707" l="33558" r="45561">
                          <a14:foregroundMark x1="35849" y1="60986" x2="35849" y2="60986"/>
                          <a14:foregroundMark x1="37869" y1="61106" x2="37869" y2="61106"/>
                          <a14:foregroundMark x1="43446" y1="61226" x2="43446" y2="61226"/>
                        </a14:backgroundRemoval>
                      </a14:imgEffect>
                    </a14:imgLayer>
                  </a14:imgProps>
                </a:ext>
                <a:ext uri="{28A0092B-C50C-407E-A947-70E740481C1C}">
                  <a14:useLocalDpi xmlns:a14="http://schemas.microsoft.com/office/drawing/2010/main" val="0"/>
                </a:ext>
              </a:extLst>
            </a:blip>
            <a:srcRect l="32062" t="34964" r="52931" b="39370"/>
            <a:stretch/>
          </p:blipFill>
          <p:spPr bwMode="auto">
            <a:xfrm>
              <a:off x="5868180" y="2902942"/>
              <a:ext cx="1118744" cy="1300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図 45">
              <a:extLst>
                <a:ext uri="{FF2B5EF4-FFF2-40B4-BE49-F238E27FC236}">
                  <a16:creationId xmlns:a16="http://schemas.microsoft.com/office/drawing/2014/main" id="{9B96EF06-38C3-48F2-BAD3-DFDFEFA03D1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909" t="11111" b="8334"/>
            <a:stretch/>
          </p:blipFill>
          <p:spPr bwMode="auto">
            <a:xfrm>
              <a:off x="6743655" y="3795627"/>
              <a:ext cx="361866" cy="478079"/>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直線コネクタ 46">
              <a:extLst>
                <a:ext uri="{FF2B5EF4-FFF2-40B4-BE49-F238E27FC236}">
                  <a16:creationId xmlns:a16="http://schemas.microsoft.com/office/drawing/2014/main" id="{D6AA507B-20EE-46BF-8A3E-992A7905FF9C}"/>
                </a:ext>
              </a:extLst>
            </p:cNvPr>
            <p:cNvCxnSpPr/>
            <p:nvPr/>
          </p:nvCxnSpPr>
          <p:spPr bwMode="auto">
            <a:xfrm flipV="1">
              <a:off x="6754386" y="2977477"/>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8" name="直線コネクタ 47">
              <a:extLst>
                <a:ext uri="{FF2B5EF4-FFF2-40B4-BE49-F238E27FC236}">
                  <a16:creationId xmlns:a16="http://schemas.microsoft.com/office/drawing/2014/main" id="{6FB9166D-5EBA-4B18-9712-8B7F9D16BF1D}"/>
                </a:ext>
              </a:extLst>
            </p:cNvPr>
            <p:cNvCxnSpPr/>
            <p:nvPr/>
          </p:nvCxnSpPr>
          <p:spPr bwMode="auto">
            <a:xfrm flipV="1">
              <a:off x="6979490" y="2867562"/>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50" name="直線コネクタ 49">
              <a:extLst>
                <a:ext uri="{FF2B5EF4-FFF2-40B4-BE49-F238E27FC236}">
                  <a16:creationId xmlns:a16="http://schemas.microsoft.com/office/drawing/2014/main" id="{246CCFDD-C50F-4B86-BFA2-2CD4111E7282}"/>
                </a:ext>
              </a:extLst>
            </p:cNvPr>
            <p:cNvCxnSpPr/>
            <p:nvPr/>
          </p:nvCxnSpPr>
          <p:spPr bwMode="auto">
            <a:xfrm>
              <a:off x="6754386"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51" name="直線コネクタ 50">
              <a:extLst>
                <a:ext uri="{FF2B5EF4-FFF2-40B4-BE49-F238E27FC236}">
                  <a16:creationId xmlns:a16="http://schemas.microsoft.com/office/drawing/2014/main" id="{E1281218-9A6E-40FA-9EAA-D5EF2A2C3D05}"/>
                </a:ext>
              </a:extLst>
            </p:cNvPr>
            <p:cNvCxnSpPr/>
            <p:nvPr/>
          </p:nvCxnSpPr>
          <p:spPr bwMode="auto">
            <a:xfrm>
              <a:off x="6979490"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52" name="直線コネクタ 51">
              <a:extLst>
                <a:ext uri="{FF2B5EF4-FFF2-40B4-BE49-F238E27FC236}">
                  <a16:creationId xmlns:a16="http://schemas.microsoft.com/office/drawing/2014/main" id="{6BFF5F00-5A1C-4A4A-B5CE-112BDB19565D}"/>
                </a:ext>
              </a:extLst>
            </p:cNvPr>
            <p:cNvCxnSpPr/>
            <p:nvPr/>
          </p:nvCxnSpPr>
          <p:spPr bwMode="auto">
            <a:xfrm flipH="1" flipV="1">
              <a:off x="6765427" y="3264938"/>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53" name="直線コネクタ 52">
              <a:extLst>
                <a:ext uri="{FF2B5EF4-FFF2-40B4-BE49-F238E27FC236}">
                  <a16:creationId xmlns:a16="http://schemas.microsoft.com/office/drawing/2014/main" id="{BFBB869C-D633-4B03-933D-89DAAF14924E}"/>
                </a:ext>
              </a:extLst>
            </p:cNvPr>
            <p:cNvCxnSpPr/>
            <p:nvPr/>
          </p:nvCxnSpPr>
          <p:spPr bwMode="auto">
            <a:xfrm flipH="1" flipV="1">
              <a:off x="6973781" y="3362234"/>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54" name="直線コネクタ 53">
              <a:extLst>
                <a:ext uri="{FF2B5EF4-FFF2-40B4-BE49-F238E27FC236}">
                  <a16:creationId xmlns:a16="http://schemas.microsoft.com/office/drawing/2014/main" id="{FB8B4697-FC48-4410-A6F4-287184035BAC}"/>
                </a:ext>
              </a:extLst>
            </p:cNvPr>
            <p:cNvCxnSpPr/>
            <p:nvPr/>
          </p:nvCxnSpPr>
          <p:spPr bwMode="auto">
            <a:xfrm>
              <a:off x="5709891"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55" name="直線コネクタ 54">
              <a:extLst>
                <a:ext uri="{FF2B5EF4-FFF2-40B4-BE49-F238E27FC236}">
                  <a16:creationId xmlns:a16="http://schemas.microsoft.com/office/drawing/2014/main" id="{4A4AF614-6051-4533-AB12-D9AC79DDAB16}"/>
                </a:ext>
              </a:extLst>
            </p:cNvPr>
            <p:cNvCxnSpPr/>
            <p:nvPr/>
          </p:nvCxnSpPr>
          <p:spPr bwMode="auto">
            <a:xfrm>
              <a:off x="5934995"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56" name="直線コネクタ 55">
              <a:extLst>
                <a:ext uri="{FF2B5EF4-FFF2-40B4-BE49-F238E27FC236}">
                  <a16:creationId xmlns:a16="http://schemas.microsoft.com/office/drawing/2014/main" id="{9AD84D51-4836-45DA-B5DA-BAA5DAF97CE3}"/>
                </a:ext>
              </a:extLst>
            </p:cNvPr>
            <p:cNvCxnSpPr/>
            <p:nvPr/>
          </p:nvCxnSpPr>
          <p:spPr bwMode="auto">
            <a:xfrm flipH="1" flipV="1">
              <a:off x="5748723" y="2885256"/>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57" name="直線コネクタ 56">
              <a:extLst>
                <a:ext uri="{FF2B5EF4-FFF2-40B4-BE49-F238E27FC236}">
                  <a16:creationId xmlns:a16="http://schemas.microsoft.com/office/drawing/2014/main" id="{0F05E658-260E-45C2-A7B5-8FAE7088FD40}"/>
                </a:ext>
              </a:extLst>
            </p:cNvPr>
            <p:cNvCxnSpPr/>
            <p:nvPr/>
          </p:nvCxnSpPr>
          <p:spPr bwMode="auto">
            <a:xfrm flipH="1" flipV="1">
              <a:off x="5957077" y="2982551"/>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58" name="直線コネクタ 57">
              <a:extLst>
                <a:ext uri="{FF2B5EF4-FFF2-40B4-BE49-F238E27FC236}">
                  <a16:creationId xmlns:a16="http://schemas.microsoft.com/office/drawing/2014/main" id="{4FE3D17A-56A6-4067-A34F-CF833C197EEC}"/>
                </a:ext>
              </a:extLst>
            </p:cNvPr>
            <p:cNvCxnSpPr/>
            <p:nvPr/>
          </p:nvCxnSpPr>
          <p:spPr bwMode="auto">
            <a:xfrm flipV="1">
              <a:off x="5749583" y="3371078"/>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59" name="直線コネクタ 58">
              <a:extLst>
                <a:ext uri="{FF2B5EF4-FFF2-40B4-BE49-F238E27FC236}">
                  <a16:creationId xmlns:a16="http://schemas.microsoft.com/office/drawing/2014/main" id="{F7EA5EA2-D7E1-4BA7-9E29-4E6E6112B5B4}"/>
                </a:ext>
              </a:extLst>
            </p:cNvPr>
            <p:cNvCxnSpPr/>
            <p:nvPr/>
          </p:nvCxnSpPr>
          <p:spPr bwMode="auto">
            <a:xfrm flipV="1">
              <a:off x="5974687" y="3261163"/>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pic>
          <p:nvPicPr>
            <p:cNvPr id="60" name="図 59">
              <a:extLst>
                <a:ext uri="{FF2B5EF4-FFF2-40B4-BE49-F238E27FC236}">
                  <a16:creationId xmlns:a16="http://schemas.microsoft.com/office/drawing/2014/main" id="{1500FD0F-B2E2-4FB7-BF8F-CC5C860AA55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909" t="11111" b="8334"/>
            <a:stretch/>
          </p:blipFill>
          <p:spPr bwMode="auto">
            <a:xfrm>
              <a:off x="7302882" y="3785592"/>
              <a:ext cx="361866" cy="478079"/>
            </a:xfrm>
            <a:prstGeom prst="rect">
              <a:avLst/>
            </a:prstGeom>
            <a:noFill/>
            <a:extLst>
              <a:ext uri="{909E8E84-426E-40DD-AFC4-6F175D3DCCD1}">
                <a14:hiddenFill xmlns:a14="http://schemas.microsoft.com/office/drawing/2010/main">
                  <a:solidFill>
                    <a:srgbClr val="FFFFFF"/>
                  </a:solidFill>
                </a14:hiddenFill>
              </a:ext>
            </a:extLst>
          </p:spPr>
        </p:pic>
        <p:pic>
          <p:nvPicPr>
            <p:cNvPr id="61" name="図 60">
              <a:extLst>
                <a:ext uri="{FF2B5EF4-FFF2-40B4-BE49-F238E27FC236}">
                  <a16:creationId xmlns:a16="http://schemas.microsoft.com/office/drawing/2014/main" id="{E7562B4E-BCA1-449C-9892-992673AE616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909" t="11111" b="8334"/>
            <a:stretch/>
          </p:blipFill>
          <p:spPr bwMode="auto">
            <a:xfrm>
              <a:off x="7862399" y="3785592"/>
              <a:ext cx="361866" cy="4780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482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467430" y="1484730"/>
            <a:ext cx="8676570" cy="1872260"/>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mn-ea"/>
                <a:ea typeface="+mn-ea"/>
                <a:cs typeface="メイリオ" panose="020B0604030504040204" pitchFamily="50" charset="-128"/>
              </a:rPr>
              <a:t>●十分に減速した後、</a:t>
            </a:r>
            <a:r>
              <a:rPr kumimoji="0" lang="en-US" altLang="ja-JP" sz="2000" kern="0" dirty="0">
                <a:solidFill>
                  <a:prstClr val="black"/>
                </a:solidFill>
                <a:latin typeface="+mn-ea"/>
                <a:ea typeface="+mn-ea"/>
                <a:cs typeface="メイリオ" panose="020B0604030504040204" pitchFamily="50" charset="-128"/>
              </a:rPr>
              <a:t>HST </a:t>
            </a:r>
            <a:r>
              <a:rPr kumimoji="0" lang="ja-JP" altLang="en-US" sz="2000" kern="0" dirty="0">
                <a:solidFill>
                  <a:prstClr val="black"/>
                </a:solidFill>
                <a:latin typeface="+mn-ea"/>
                <a:ea typeface="+mn-ea"/>
                <a:cs typeface="メイリオ" panose="020B0604030504040204" pitchFamily="50" charset="-128"/>
              </a:rPr>
              <a:t>ブレーキを作動させることで、路面材の押出しを防止。</a:t>
            </a:r>
          </a:p>
          <a:p>
            <a:pPr fontAlgn="auto">
              <a:spcBef>
                <a:spcPts val="600"/>
              </a:spcBef>
              <a:spcAft>
                <a:spcPts val="0"/>
              </a:spcAft>
              <a:defRPr/>
            </a:pPr>
            <a:r>
              <a:rPr kumimoji="0" lang="ja-JP" altLang="en-US" sz="2000" kern="0" dirty="0">
                <a:solidFill>
                  <a:prstClr val="black"/>
                </a:solidFill>
                <a:latin typeface="+mn-ea"/>
                <a:ea typeface="+mn-ea"/>
                <a:cs typeface="メイリオ" panose="020B0604030504040204" pitchFamily="50" charset="-128"/>
              </a:rPr>
              <a:t>●</a:t>
            </a:r>
            <a:r>
              <a:rPr kumimoji="0" lang="ja-JP" altLang="en-US" sz="2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急な飛び出しなど、物体までの距離が短い場合は、</a:t>
            </a:r>
            <a:r>
              <a:rPr kumimoji="0" lang="en-US" altLang="ja-JP" sz="2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LEVEL2</a:t>
            </a:r>
            <a:r>
              <a:rPr kumimoji="0" lang="ja-JP" altLang="en-US" sz="2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の制御を</a:t>
            </a:r>
            <a:r>
              <a:rPr kumimoji="0" lang="en-US" altLang="ja-JP" sz="2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0" lang="en-US" altLang="ja-JP" sz="2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2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せずに、速やかに</a:t>
            </a:r>
            <a:r>
              <a:rPr kumimoji="0" lang="en-US" altLang="ja-JP" sz="2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LEVEL3</a:t>
            </a:r>
            <a:r>
              <a:rPr kumimoji="0" lang="ja-JP" altLang="en-US" sz="2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（ブレーキ作動）の制御を行う。</a:t>
            </a:r>
          </a:p>
        </p:txBody>
      </p:sp>
      <p:sp>
        <p:nvSpPr>
          <p:cNvPr id="2" name="タイトル 1"/>
          <p:cNvSpPr>
            <a:spLocks noGrp="1"/>
          </p:cNvSpPr>
          <p:nvPr>
            <p:ph type="title" idx="4294967295"/>
          </p:nvPr>
        </p:nvSpPr>
        <p:spPr>
          <a:xfrm>
            <a:off x="467429" y="0"/>
            <a:ext cx="8065383" cy="620713"/>
          </a:xfrm>
        </p:spPr>
        <p:txBody>
          <a:bodyPr/>
          <a:lstStyle/>
          <a:p>
            <a:r>
              <a:rPr kumimoji="1" lang="ja-JP" altLang="en-US" dirty="0"/>
              <a:t>２．</a:t>
            </a:r>
            <a:r>
              <a:rPr lang="ja-JP" altLang="en-US" dirty="0">
                <a:solidFill>
                  <a:srgbClr val="000000"/>
                </a:solidFill>
                <a:latin typeface="Meiryo UI"/>
                <a:ea typeface="Meiryo UI"/>
              </a:rPr>
              <a:t>衝突被害軽減アシスト装置の概要</a:t>
            </a:r>
            <a:endParaRPr kumimoji="1" lang="ja-JP" altLang="en-US" dirty="0"/>
          </a:p>
        </p:txBody>
      </p:sp>
      <p:graphicFrame>
        <p:nvGraphicFramePr>
          <p:cNvPr id="11" name="Group 55"/>
          <p:cNvGraphicFramePr>
            <a:graphicFrameLocks noGrp="1"/>
          </p:cNvGraphicFramePr>
          <p:nvPr>
            <p:extLst>
              <p:ext uri="{D42A27DB-BD31-4B8C-83A1-F6EECF244321}">
                <p14:modId xmlns:p14="http://schemas.microsoft.com/office/powerpoint/2010/main" val="2929506150"/>
              </p:ext>
            </p:extLst>
          </p:nvPr>
        </p:nvGraphicFramePr>
        <p:xfrm>
          <a:off x="453401" y="836613"/>
          <a:ext cx="8223874" cy="504097"/>
        </p:xfrm>
        <a:graphic>
          <a:graphicData uri="http://schemas.openxmlformats.org/drawingml/2006/table">
            <a:tbl>
              <a:tblPr/>
              <a:tblGrid>
                <a:gridCol w="8223874">
                  <a:extLst>
                    <a:ext uri="{9D8B030D-6E8A-4147-A177-3AD203B41FA5}">
                      <a16:colId xmlns:a16="http://schemas.microsoft.com/office/drawing/2014/main" val="20000"/>
                    </a:ext>
                  </a:extLst>
                </a:gridCol>
              </a:tblGrid>
              <a:tr h="504097">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ja-JP" sz="2400" b="1" dirty="0">
                          <a:solidFill>
                            <a:schemeClr val="tx1">
                              <a:lumMod val="75000"/>
                              <a:lumOff val="25000"/>
                            </a:schemeClr>
                          </a:solidFill>
                          <a:latin typeface="+mn-ea"/>
                          <a:ea typeface="+mn-ea"/>
                          <a:cs typeface="Arial" pitchFamily="34" charset="0"/>
                        </a:rPr>
                        <a:t>LEVEL 1 </a:t>
                      </a:r>
                    </a:p>
                  </a:txBody>
                  <a:tcPr marL="180000" marR="0" marT="0" marB="0" anchor="ctr" horzOverflow="overflow">
                    <a:lnL w="76200" cap="flat" cmpd="sng" algn="ctr">
                      <a:solidFill>
                        <a:srgbClr val="FF6205"/>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703" t="66438" r="376" b="24975"/>
          <a:stretch/>
        </p:blipFill>
        <p:spPr bwMode="auto">
          <a:xfrm>
            <a:off x="611450" y="764630"/>
            <a:ext cx="3789100" cy="62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p:cNvSpPr/>
          <p:nvPr/>
        </p:nvSpPr>
        <p:spPr>
          <a:xfrm>
            <a:off x="1928714" y="5201319"/>
            <a:ext cx="1203086" cy="387981"/>
          </a:xfrm>
          <a:prstGeom prst="rect">
            <a:avLst/>
          </a:prstGeom>
          <a:solidFill>
            <a:schemeClr val="bg1"/>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mn-ea"/>
                <a:ea typeface="+mn-ea"/>
                <a:cs typeface="メイリオ" panose="020B0604030504040204" pitchFamily="50" charset="-128"/>
              </a:rPr>
              <a:t>モニタ</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pic>
        <p:nvPicPr>
          <p:cNvPr id="45" name="図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79" y="3076526"/>
            <a:ext cx="3485370" cy="2091222"/>
          </a:xfrm>
          <a:prstGeom prst="rect">
            <a:avLst/>
          </a:prstGeom>
        </p:spPr>
      </p:pic>
      <p:grpSp>
        <p:nvGrpSpPr>
          <p:cNvPr id="3" name="グループ化 2"/>
          <p:cNvGrpSpPr/>
          <p:nvPr/>
        </p:nvGrpSpPr>
        <p:grpSpPr>
          <a:xfrm>
            <a:off x="3275820" y="5184103"/>
            <a:ext cx="4032560" cy="1557357"/>
            <a:chOff x="2843760" y="5184103"/>
            <a:chExt cx="4032560" cy="1557357"/>
          </a:xfrm>
        </p:grpSpPr>
        <p:sp>
          <p:nvSpPr>
            <p:cNvPr id="39" name="正方形/長方形 38"/>
            <p:cNvSpPr/>
            <p:nvPr/>
          </p:nvSpPr>
          <p:spPr>
            <a:xfrm>
              <a:off x="4970150" y="5184103"/>
              <a:ext cx="1152786" cy="63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5336014" y="5757219"/>
              <a:ext cx="786147" cy="19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717" t="77151" r="-4168" b="-2184"/>
            <a:stretch/>
          </p:blipFill>
          <p:spPr bwMode="auto">
            <a:xfrm>
              <a:off x="2843760" y="5323299"/>
              <a:ext cx="4032560" cy="141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正方形/長方形 28"/>
            <p:cNvSpPr/>
            <p:nvPr/>
          </p:nvSpPr>
          <p:spPr>
            <a:xfrm>
              <a:off x="4970150" y="5184103"/>
              <a:ext cx="1152786" cy="63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970150" y="5253981"/>
              <a:ext cx="1114060" cy="63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281951" y="5757219"/>
              <a:ext cx="786147" cy="19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正方形/長方形 41"/>
          <p:cNvSpPr/>
          <p:nvPr/>
        </p:nvSpPr>
        <p:spPr>
          <a:xfrm>
            <a:off x="5364110" y="4869200"/>
            <a:ext cx="2433219" cy="812802"/>
          </a:xfrm>
          <a:prstGeom prst="rect">
            <a:avLst/>
          </a:prstGeom>
          <a:solidFill>
            <a:schemeClr val="bg1"/>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noProof="0" dirty="0">
                <a:solidFill>
                  <a:prstClr val="black"/>
                </a:solidFill>
                <a:latin typeface="+mn-ea"/>
                <a:ea typeface="+mn-ea"/>
                <a:cs typeface="メイリオ" panose="020B0604030504040204" pitchFamily="50" charset="-128"/>
              </a:rPr>
              <a:t>黄色回転灯点灯</a:t>
            </a:r>
            <a:endParaRPr kumimoji="0" lang="en-US" altLang="ja-JP" sz="2000" kern="0" noProof="0" dirty="0">
              <a:solidFill>
                <a:prstClr val="black"/>
              </a:solidFill>
              <a:latin typeface="+mn-ea"/>
              <a:ea typeface="+mn-ea"/>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dirty="0">
                <a:ln>
                  <a:noFill/>
                </a:ln>
                <a:solidFill>
                  <a:prstClr val="black"/>
                </a:solidFill>
                <a:effectLst/>
                <a:uLnTx/>
                <a:uFillTx/>
                <a:latin typeface="+mn-ea"/>
                <a:ea typeface="+mn-ea"/>
                <a:cs typeface="メイリオ" panose="020B0604030504040204" pitchFamily="50" charset="-128"/>
              </a:rPr>
              <a:t>ブザー音　連続</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sp>
        <p:nvSpPr>
          <p:cNvPr id="33" name="正方形/長方形 32"/>
          <p:cNvSpPr/>
          <p:nvPr/>
        </p:nvSpPr>
        <p:spPr>
          <a:xfrm>
            <a:off x="886538" y="5890169"/>
            <a:ext cx="2433219" cy="406401"/>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rPr>
              <a:t>車両</a:t>
            </a:r>
            <a:r>
              <a:rPr kumimoji="0" lang="ja-JP" altLang="en-US" sz="2000" kern="0" dirty="0">
                <a:solidFill>
                  <a:prstClr val="black"/>
                </a:solidFill>
                <a:latin typeface="+mn-ea"/>
                <a:ea typeface="+mn-ea"/>
                <a:cs typeface="メイリオ" panose="020B0604030504040204" pitchFamily="50" charset="-128"/>
              </a:rPr>
              <a:t>：制動制御</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grpSp>
        <p:nvGrpSpPr>
          <p:cNvPr id="32" name="グループ化 31">
            <a:extLst>
              <a:ext uri="{FF2B5EF4-FFF2-40B4-BE49-F238E27FC236}">
                <a16:creationId xmlns:a16="http://schemas.microsoft.com/office/drawing/2014/main" id="{630DE4D0-8BCC-459C-87D0-3E811149DD41}"/>
              </a:ext>
            </a:extLst>
          </p:cNvPr>
          <p:cNvGrpSpPr/>
          <p:nvPr/>
        </p:nvGrpSpPr>
        <p:grpSpPr>
          <a:xfrm>
            <a:off x="5564892" y="2986353"/>
            <a:ext cx="3302381" cy="1896381"/>
            <a:chOff x="5709891" y="2867562"/>
            <a:chExt cx="2448676" cy="1406144"/>
          </a:xfrm>
        </p:grpSpPr>
        <p:pic>
          <p:nvPicPr>
            <p:cNvPr id="34" name="Picture 2">
              <a:extLst>
                <a:ext uri="{FF2B5EF4-FFF2-40B4-BE49-F238E27FC236}">
                  <a16:creationId xmlns:a16="http://schemas.microsoft.com/office/drawing/2014/main" id="{E5AA3E8F-2EE9-4E08-B647-3E097A8E5C6F}"/>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4856" b="61707" l="33558" r="45561">
                          <a14:foregroundMark x1="35849" y1="60986" x2="35849" y2="60986"/>
                          <a14:foregroundMark x1="37869" y1="61106" x2="37869" y2="61106"/>
                          <a14:foregroundMark x1="43446" y1="61226" x2="43446" y2="61226"/>
                        </a14:backgroundRemoval>
                      </a14:imgEffect>
                    </a14:imgLayer>
                  </a14:imgProps>
                </a:ext>
                <a:ext uri="{28A0092B-C50C-407E-A947-70E740481C1C}">
                  <a14:useLocalDpi xmlns:a14="http://schemas.microsoft.com/office/drawing/2010/main" val="0"/>
                </a:ext>
              </a:extLst>
            </a:blip>
            <a:srcRect l="32062" t="34964" r="52931" b="39370"/>
            <a:stretch/>
          </p:blipFill>
          <p:spPr bwMode="auto">
            <a:xfrm>
              <a:off x="5868180" y="2902942"/>
              <a:ext cx="1118744" cy="1300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図 34">
              <a:extLst>
                <a:ext uri="{FF2B5EF4-FFF2-40B4-BE49-F238E27FC236}">
                  <a16:creationId xmlns:a16="http://schemas.microsoft.com/office/drawing/2014/main" id="{BE2E49B7-BA99-4180-83E9-F82BE9FBFD7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909" t="11111" b="8334"/>
            <a:stretch/>
          </p:blipFill>
          <p:spPr bwMode="auto">
            <a:xfrm>
              <a:off x="6743655" y="3795627"/>
              <a:ext cx="361866" cy="478079"/>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直線コネクタ 35">
              <a:extLst>
                <a:ext uri="{FF2B5EF4-FFF2-40B4-BE49-F238E27FC236}">
                  <a16:creationId xmlns:a16="http://schemas.microsoft.com/office/drawing/2014/main" id="{07C4B99A-889B-49F5-B9B3-74E535CDA23F}"/>
                </a:ext>
              </a:extLst>
            </p:cNvPr>
            <p:cNvCxnSpPr/>
            <p:nvPr/>
          </p:nvCxnSpPr>
          <p:spPr bwMode="auto">
            <a:xfrm flipV="1">
              <a:off x="6754386" y="2977477"/>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37" name="直線コネクタ 36">
              <a:extLst>
                <a:ext uri="{FF2B5EF4-FFF2-40B4-BE49-F238E27FC236}">
                  <a16:creationId xmlns:a16="http://schemas.microsoft.com/office/drawing/2014/main" id="{FD94098A-0EFA-4408-B8ED-6FD2DA6C1FFF}"/>
                </a:ext>
              </a:extLst>
            </p:cNvPr>
            <p:cNvCxnSpPr/>
            <p:nvPr/>
          </p:nvCxnSpPr>
          <p:spPr bwMode="auto">
            <a:xfrm flipV="1">
              <a:off x="6979490" y="2867562"/>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38" name="直線コネクタ 37">
              <a:extLst>
                <a:ext uri="{FF2B5EF4-FFF2-40B4-BE49-F238E27FC236}">
                  <a16:creationId xmlns:a16="http://schemas.microsoft.com/office/drawing/2014/main" id="{81B814F0-DCB8-48EE-8ADE-3CBF95849052}"/>
                </a:ext>
              </a:extLst>
            </p:cNvPr>
            <p:cNvCxnSpPr/>
            <p:nvPr/>
          </p:nvCxnSpPr>
          <p:spPr bwMode="auto">
            <a:xfrm>
              <a:off x="6754386"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3" name="直線コネクタ 42">
              <a:extLst>
                <a:ext uri="{FF2B5EF4-FFF2-40B4-BE49-F238E27FC236}">
                  <a16:creationId xmlns:a16="http://schemas.microsoft.com/office/drawing/2014/main" id="{0BBE937A-3A49-4D7C-8A16-B6B02155A5E0}"/>
                </a:ext>
              </a:extLst>
            </p:cNvPr>
            <p:cNvCxnSpPr/>
            <p:nvPr/>
          </p:nvCxnSpPr>
          <p:spPr bwMode="auto">
            <a:xfrm>
              <a:off x="6979490"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4" name="直線コネクタ 43">
              <a:extLst>
                <a:ext uri="{FF2B5EF4-FFF2-40B4-BE49-F238E27FC236}">
                  <a16:creationId xmlns:a16="http://schemas.microsoft.com/office/drawing/2014/main" id="{481DD77F-BAB2-43E4-AC98-5613283A078A}"/>
                </a:ext>
              </a:extLst>
            </p:cNvPr>
            <p:cNvCxnSpPr/>
            <p:nvPr/>
          </p:nvCxnSpPr>
          <p:spPr bwMode="auto">
            <a:xfrm flipH="1" flipV="1">
              <a:off x="6765427" y="3264938"/>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9" name="直線コネクタ 48">
              <a:extLst>
                <a:ext uri="{FF2B5EF4-FFF2-40B4-BE49-F238E27FC236}">
                  <a16:creationId xmlns:a16="http://schemas.microsoft.com/office/drawing/2014/main" id="{3B5BCC6A-D529-48EE-B1EA-2CD0C1ACABF4}"/>
                </a:ext>
              </a:extLst>
            </p:cNvPr>
            <p:cNvCxnSpPr/>
            <p:nvPr/>
          </p:nvCxnSpPr>
          <p:spPr bwMode="auto">
            <a:xfrm flipH="1" flipV="1">
              <a:off x="6973781" y="3362234"/>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62" name="直線コネクタ 61">
              <a:extLst>
                <a:ext uri="{FF2B5EF4-FFF2-40B4-BE49-F238E27FC236}">
                  <a16:creationId xmlns:a16="http://schemas.microsoft.com/office/drawing/2014/main" id="{F0DAD447-92FF-4305-8C7A-D881E6A07A7B}"/>
                </a:ext>
              </a:extLst>
            </p:cNvPr>
            <p:cNvCxnSpPr/>
            <p:nvPr/>
          </p:nvCxnSpPr>
          <p:spPr bwMode="auto">
            <a:xfrm>
              <a:off x="5709891"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63" name="直線コネクタ 62">
              <a:extLst>
                <a:ext uri="{FF2B5EF4-FFF2-40B4-BE49-F238E27FC236}">
                  <a16:creationId xmlns:a16="http://schemas.microsoft.com/office/drawing/2014/main" id="{707CA5F3-1175-402B-8A85-152CE8456246}"/>
                </a:ext>
              </a:extLst>
            </p:cNvPr>
            <p:cNvCxnSpPr/>
            <p:nvPr/>
          </p:nvCxnSpPr>
          <p:spPr bwMode="auto">
            <a:xfrm>
              <a:off x="5934995"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64" name="直線コネクタ 63">
              <a:extLst>
                <a:ext uri="{FF2B5EF4-FFF2-40B4-BE49-F238E27FC236}">
                  <a16:creationId xmlns:a16="http://schemas.microsoft.com/office/drawing/2014/main" id="{D052D77A-A2D5-4296-9787-696A67C4C289}"/>
                </a:ext>
              </a:extLst>
            </p:cNvPr>
            <p:cNvCxnSpPr/>
            <p:nvPr/>
          </p:nvCxnSpPr>
          <p:spPr bwMode="auto">
            <a:xfrm flipH="1" flipV="1">
              <a:off x="5748723" y="2885256"/>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65" name="直線コネクタ 64">
              <a:extLst>
                <a:ext uri="{FF2B5EF4-FFF2-40B4-BE49-F238E27FC236}">
                  <a16:creationId xmlns:a16="http://schemas.microsoft.com/office/drawing/2014/main" id="{C5A454E8-CB08-45A7-BC1B-464514A4EC83}"/>
                </a:ext>
              </a:extLst>
            </p:cNvPr>
            <p:cNvCxnSpPr/>
            <p:nvPr/>
          </p:nvCxnSpPr>
          <p:spPr bwMode="auto">
            <a:xfrm flipH="1" flipV="1">
              <a:off x="5957077" y="2982551"/>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66" name="直線コネクタ 65">
              <a:extLst>
                <a:ext uri="{FF2B5EF4-FFF2-40B4-BE49-F238E27FC236}">
                  <a16:creationId xmlns:a16="http://schemas.microsoft.com/office/drawing/2014/main" id="{D8B34A5E-F3A9-4297-AC2B-3EFF9823CD3A}"/>
                </a:ext>
              </a:extLst>
            </p:cNvPr>
            <p:cNvCxnSpPr/>
            <p:nvPr/>
          </p:nvCxnSpPr>
          <p:spPr bwMode="auto">
            <a:xfrm flipV="1">
              <a:off x="5749583" y="3371078"/>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67" name="直線コネクタ 66">
              <a:extLst>
                <a:ext uri="{FF2B5EF4-FFF2-40B4-BE49-F238E27FC236}">
                  <a16:creationId xmlns:a16="http://schemas.microsoft.com/office/drawing/2014/main" id="{05580D8C-FA7B-46B9-8C92-2ACD8D4D4A9F}"/>
                </a:ext>
              </a:extLst>
            </p:cNvPr>
            <p:cNvCxnSpPr/>
            <p:nvPr/>
          </p:nvCxnSpPr>
          <p:spPr bwMode="auto">
            <a:xfrm flipV="1">
              <a:off x="5974687" y="3261163"/>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pic>
          <p:nvPicPr>
            <p:cNvPr id="68" name="図 67">
              <a:extLst>
                <a:ext uri="{FF2B5EF4-FFF2-40B4-BE49-F238E27FC236}">
                  <a16:creationId xmlns:a16="http://schemas.microsoft.com/office/drawing/2014/main" id="{91DC95E5-2A5B-411B-BF39-7F3841BE5F3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909" t="11111" b="8334"/>
            <a:stretch/>
          </p:blipFill>
          <p:spPr bwMode="auto">
            <a:xfrm>
              <a:off x="7085327" y="3785592"/>
              <a:ext cx="361866" cy="478079"/>
            </a:xfrm>
            <a:prstGeom prst="rect">
              <a:avLst/>
            </a:prstGeom>
            <a:noFill/>
            <a:extLst>
              <a:ext uri="{909E8E84-426E-40DD-AFC4-6F175D3DCCD1}">
                <a14:hiddenFill xmlns:a14="http://schemas.microsoft.com/office/drawing/2010/main">
                  <a:solidFill>
                    <a:srgbClr val="FFFFFF"/>
                  </a:solidFill>
                </a14:hiddenFill>
              </a:ext>
            </a:extLst>
          </p:spPr>
        </p:pic>
        <p:pic>
          <p:nvPicPr>
            <p:cNvPr id="69" name="図 68">
              <a:extLst>
                <a:ext uri="{FF2B5EF4-FFF2-40B4-BE49-F238E27FC236}">
                  <a16:creationId xmlns:a16="http://schemas.microsoft.com/office/drawing/2014/main" id="{45DD7F23-7EEE-4084-8038-5B117D1B4E7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909" t="11111" b="8334"/>
            <a:stretch/>
          </p:blipFill>
          <p:spPr bwMode="auto">
            <a:xfrm>
              <a:off x="7447193" y="3795627"/>
              <a:ext cx="361866" cy="478079"/>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69">
              <a:extLst>
                <a:ext uri="{FF2B5EF4-FFF2-40B4-BE49-F238E27FC236}">
                  <a16:creationId xmlns:a16="http://schemas.microsoft.com/office/drawing/2014/main" id="{1E63CE4C-A45B-480F-9F65-3F3B7860844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909" t="11111" b="8334"/>
            <a:stretch/>
          </p:blipFill>
          <p:spPr bwMode="auto">
            <a:xfrm>
              <a:off x="7796701" y="3777933"/>
              <a:ext cx="361866" cy="4780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8914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467430" y="1484730"/>
            <a:ext cx="8209845" cy="1872260"/>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mn-ea"/>
                <a:ea typeface="+mn-ea"/>
                <a:cs typeface="メイリオ" panose="020B0604030504040204" pitchFamily="50" charset="-128"/>
              </a:rPr>
              <a:t>●車体が停止した後に駐車ブレーキがかかる。</a:t>
            </a:r>
          </a:p>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sz="2000" kern="0" dirty="0">
                <a:solidFill>
                  <a:prstClr val="black"/>
                </a:solidFill>
                <a:latin typeface="+mn-ea"/>
                <a:ea typeface="+mn-ea"/>
                <a:cs typeface="メイリオ" panose="020B0604030504040204" pitchFamily="50" charset="-128"/>
              </a:rPr>
              <a:t>●再度走行する際は、前後進レバーを中立「</a:t>
            </a:r>
            <a:r>
              <a:rPr kumimoji="0" lang="en-US" altLang="ja-JP" sz="2000" kern="0" dirty="0">
                <a:solidFill>
                  <a:prstClr val="black"/>
                </a:solidFill>
                <a:latin typeface="+mn-ea"/>
                <a:ea typeface="+mn-ea"/>
                <a:cs typeface="メイリオ" panose="020B0604030504040204" pitchFamily="50" charset="-128"/>
              </a:rPr>
              <a:t>N</a:t>
            </a:r>
            <a:r>
              <a:rPr kumimoji="0" lang="ja-JP" altLang="en-US" sz="2000" kern="0" dirty="0">
                <a:solidFill>
                  <a:prstClr val="black"/>
                </a:solidFill>
                <a:latin typeface="+mn-ea"/>
                <a:ea typeface="+mn-ea"/>
                <a:cs typeface="メイリオ" panose="020B0604030504040204" pitchFamily="50" charset="-128"/>
              </a:rPr>
              <a:t>」に戻し、駐車ブレーキを解除。</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sp>
        <p:nvSpPr>
          <p:cNvPr id="2" name="タイトル 1"/>
          <p:cNvSpPr>
            <a:spLocks noGrp="1"/>
          </p:cNvSpPr>
          <p:nvPr>
            <p:ph type="title" idx="4294967295"/>
          </p:nvPr>
        </p:nvSpPr>
        <p:spPr>
          <a:xfrm>
            <a:off x="467429" y="0"/>
            <a:ext cx="8065383" cy="620713"/>
          </a:xfrm>
        </p:spPr>
        <p:txBody>
          <a:bodyPr/>
          <a:lstStyle/>
          <a:p>
            <a:r>
              <a:rPr kumimoji="1" lang="ja-JP" altLang="en-US" dirty="0"/>
              <a:t>２．</a:t>
            </a:r>
            <a:r>
              <a:rPr lang="ja-JP" altLang="en-US" dirty="0">
                <a:solidFill>
                  <a:srgbClr val="000000"/>
                </a:solidFill>
                <a:latin typeface="Meiryo UI"/>
                <a:ea typeface="Meiryo UI"/>
              </a:rPr>
              <a:t>衝突被害軽減アシスト装置の概要</a:t>
            </a:r>
            <a:endParaRPr kumimoji="1" lang="ja-JP" altLang="en-US" dirty="0"/>
          </a:p>
        </p:txBody>
      </p:sp>
      <p:graphicFrame>
        <p:nvGraphicFramePr>
          <p:cNvPr id="11" name="Group 55"/>
          <p:cNvGraphicFramePr>
            <a:graphicFrameLocks noGrp="1"/>
          </p:cNvGraphicFramePr>
          <p:nvPr>
            <p:extLst>
              <p:ext uri="{D42A27DB-BD31-4B8C-83A1-F6EECF244321}">
                <p14:modId xmlns:p14="http://schemas.microsoft.com/office/powerpoint/2010/main" val="3428622654"/>
              </p:ext>
            </p:extLst>
          </p:nvPr>
        </p:nvGraphicFramePr>
        <p:xfrm>
          <a:off x="453401" y="836613"/>
          <a:ext cx="8223874" cy="504097"/>
        </p:xfrm>
        <a:graphic>
          <a:graphicData uri="http://schemas.openxmlformats.org/drawingml/2006/table">
            <a:tbl>
              <a:tblPr/>
              <a:tblGrid>
                <a:gridCol w="8223874">
                  <a:extLst>
                    <a:ext uri="{9D8B030D-6E8A-4147-A177-3AD203B41FA5}">
                      <a16:colId xmlns:a16="http://schemas.microsoft.com/office/drawing/2014/main" val="20000"/>
                    </a:ext>
                  </a:extLst>
                </a:gridCol>
              </a:tblGrid>
              <a:tr h="504097">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ja-JP" sz="2400" b="1" dirty="0">
                          <a:solidFill>
                            <a:schemeClr val="tx1">
                              <a:lumMod val="75000"/>
                              <a:lumOff val="25000"/>
                            </a:schemeClr>
                          </a:solidFill>
                          <a:latin typeface="+mn-ea"/>
                          <a:ea typeface="+mn-ea"/>
                          <a:cs typeface="Arial" pitchFamily="34" charset="0"/>
                        </a:rPr>
                        <a:t>LEVEL 1 </a:t>
                      </a:r>
                    </a:p>
                  </a:txBody>
                  <a:tcPr marL="180000" marR="0" marT="0" marB="0" anchor="ctr" horzOverflow="overflow">
                    <a:lnL w="76200" cap="flat" cmpd="sng" algn="ctr">
                      <a:solidFill>
                        <a:srgbClr val="FF6205"/>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703" t="66438" r="376" b="24975"/>
          <a:stretch/>
        </p:blipFill>
        <p:spPr bwMode="auto">
          <a:xfrm>
            <a:off x="611450" y="764630"/>
            <a:ext cx="3789100" cy="62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p:cNvSpPr/>
          <p:nvPr/>
        </p:nvSpPr>
        <p:spPr>
          <a:xfrm>
            <a:off x="1928714" y="5201319"/>
            <a:ext cx="1203086" cy="387981"/>
          </a:xfrm>
          <a:prstGeom prst="rect">
            <a:avLst/>
          </a:prstGeom>
          <a:solidFill>
            <a:schemeClr val="bg1"/>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mn-ea"/>
                <a:ea typeface="+mn-ea"/>
                <a:cs typeface="メイリオ" panose="020B0604030504040204" pitchFamily="50" charset="-128"/>
              </a:rPr>
              <a:t>モニタ</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pic>
        <p:nvPicPr>
          <p:cNvPr id="68" name="図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79" y="3076526"/>
            <a:ext cx="3485370" cy="2091222"/>
          </a:xfrm>
          <a:prstGeom prst="rect">
            <a:avLst/>
          </a:prstGeom>
        </p:spPr>
      </p:pic>
      <p:grpSp>
        <p:nvGrpSpPr>
          <p:cNvPr id="4" name="グループ化 3"/>
          <p:cNvGrpSpPr/>
          <p:nvPr/>
        </p:nvGrpSpPr>
        <p:grpSpPr>
          <a:xfrm>
            <a:off x="3275820" y="5184103"/>
            <a:ext cx="4032560" cy="1557357"/>
            <a:chOff x="2843760" y="5184103"/>
            <a:chExt cx="4032560" cy="1557357"/>
          </a:xfrm>
        </p:grpSpPr>
        <p:pic>
          <p:nvPicPr>
            <p:cNvPr id="3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717" t="77151" r="-4168" b="-2184"/>
            <a:stretch/>
          </p:blipFill>
          <p:spPr bwMode="auto">
            <a:xfrm>
              <a:off x="2843760" y="5323299"/>
              <a:ext cx="4032560" cy="141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正方形/長方形 30"/>
            <p:cNvSpPr/>
            <p:nvPr/>
          </p:nvSpPr>
          <p:spPr>
            <a:xfrm>
              <a:off x="4970150" y="5184103"/>
              <a:ext cx="1152786" cy="63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970150" y="5253981"/>
              <a:ext cx="1114060" cy="63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5281951" y="5757219"/>
              <a:ext cx="786147" cy="19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正方形/長方形 50"/>
          <p:cNvSpPr/>
          <p:nvPr/>
        </p:nvSpPr>
        <p:spPr>
          <a:xfrm>
            <a:off x="5364110" y="4869200"/>
            <a:ext cx="2433219" cy="812802"/>
          </a:xfrm>
          <a:prstGeom prst="rect">
            <a:avLst/>
          </a:prstGeom>
          <a:solidFill>
            <a:schemeClr val="bg1"/>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noProof="0" dirty="0">
                <a:solidFill>
                  <a:prstClr val="black"/>
                </a:solidFill>
                <a:latin typeface="+mn-ea"/>
                <a:ea typeface="+mn-ea"/>
                <a:cs typeface="メイリオ" panose="020B0604030504040204" pitchFamily="50" charset="-128"/>
              </a:rPr>
              <a:t>黄色回転灯点灯</a:t>
            </a:r>
            <a:endParaRPr kumimoji="0" lang="en-US" altLang="ja-JP" sz="2000" kern="0" noProof="0" dirty="0">
              <a:solidFill>
                <a:prstClr val="black"/>
              </a:solidFill>
              <a:latin typeface="+mn-ea"/>
              <a:ea typeface="+mn-ea"/>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dirty="0">
                <a:ln>
                  <a:noFill/>
                </a:ln>
                <a:solidFill>
                  <a:prstClr val="black"/>
                </a:solidFill>
                <a:effectLst/>
                <a:uLnTx/>
                <a:uFillTx/>
                <a:latin typeface="+mn-ea"/>
                <a:ea typeface="+mn-ea"/>
                <a:cs typeface="メイリオ" panose="020B0604030504040204" pitchFamily="50" charset="-128"/>
              </a:rPr>
              <a:t>ブザー音　連続</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sp>
        <p:nvSpPr>
          <p:cNvPr id="3" name="テキスト ボックス 2"/>
          <p:cNvSpPr txBox="1"/>
          <p:nvPr/>
        </p:nvSpPr>
        <p:spPr>
          <a:xfrm>
            <a:off x="4394642" y="948598"/>
            <a:ext cx="877163" cy="369332"/>
          </a:xfrm>
          <a:prstGeom prst="rect">
            <a:avLst/>
          </a:prstGeom>
          <a:noFill/>
        </p:spPr>
        <p:txBody>
          <a:bodyPr wrap="none" rtlCol="0">
            <a:spAutoFit/>
          </a:bodyPr>
          <a:lstStyle/>
          <a:p>
            <a:r>
              <a:rPr lang="ja-JP" altLang="en-US" b="1"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停止後</a:t>
            </a:r>
            <a:endParaRPr kumimoji="1" lang="ja-JP" altLang="en-US" b="1"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802835" y="5890169"/>
            <a:ext cx="2433219" cy="406401"/>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rPr>
              <a:t>車両</a:t>
            </a:r>
            <a:r>
              <a:rPr kumimoji="0" lang="ja-JP" altLang="en-US" sz="2000" kern="0" dirty="0">
                <a:solidFill>
                  <a:prstClr val="black"/>
                </a:solidFill>
                <a:latin typeface="+mn-ea"/>
                <a:ea typeface="+mn-ea"/>
                <a:cs typeface="メイリオ" panose="020B0604030504040204" pitchFamily="50" charset="-128"/>
              </a:rPr>
              <a:t>：制動制御</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grpSp>
        <p:nvGrpSpPr>
          <p:cNvPr id="36" name="グループ化 35">
            <a:extLst>
              <a:ext uri="{FF2B5EF4-FFF2-40B4-BE49-F238E27FC236}">
                <a16:creationId xmlns:a16="http://schemas.microsoft.com/office/drawing/2014/main" id="{5878B908-25EF-4234-A17B-5CC900074E9F}"/>
              </a:ext>
            </a:extLst>
          </p:cNvPr>
          <p:cNvGrpSpPr/>
          <p:nvPr/>
        </p:nvGrpSpPr>
        <p:grpSpPr>
          <a:xfrm>
            <a:off x="5564892" y="2986353"/>
            <a:ext cx="3302381" cy="1896381"/>
            <a:chOff x="5709891" y="2867562"/>
            <a:chExt cx="2448676" cy="1406144"/>
          </a:xfrm>
        </p:grpSpPr>
        <p:pic>
          <p:nvPicPr>
            <p:cNvPr id="37" name="Picture 2">
              <a:extLst>
                <a:ext uri="{FF2B5EF4-FFF2-40B4-BE49-F238E27FC236}">
                  <a16:creationId xmlns:a16="http://schemas.microsoft.com/office/drawing/2014/main" id="{4CF23B2C-0A87-42B8-B1B0-FD88C17958B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4856" b="61707" l="33558" r="45561">
                          <a14:foregroundMark x1="35849" y1="60986" x2="35849" y2="60986"/>
                          <a14:foregroundMark x1="37869" y1="61106" x2="37869" y2="61106"/>
                          <a14:foregroundMark x1="43446" y1="61226" x2="43446" y2="61226"/>
                        </a14:backgroundRemoval>
                      </a14:imgEffect>
                    </a14:imgLayer>
                  </a14:imgProps>
                </a:ext>
                <a:ext uri="{28A0092B-C50C-407E-A947-70E740481C1C}">
                  <a14:useLocalDpi xmlns:a14="http://schemas.microsoft.com/office/drawing/2010/main" val="0"/>
                </a:ext>
              </a:extLst>
            </a:blip>
            <a:srcRect l="32062" t="34964" r="52931" b="39370"/>
            <a:stretch/>
          </p:blipFill>
          <p:spPr bwMode="auto">
            <a:xfrm>
              <a:off x="5868180" y="2902942"/>
              <a:ext cx="1118744" cy="1300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図 37">
              <a:extLst>
                <a:ext uri="{FF2B5EF4-FFF2-40B4-BE49-F238E27FC236}">
                  <a16:creationId xmlns:a16="http://schemas.microsoft.com/office/drawing/2014/main" id="{C7CFFBC6-8528-4922-8650-E00CE01F8A4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909" t="11111" b="8334"/>
            <a:stretch/>
          </p:blipFill>
          <p:spPr bwMode="auto">
            <a:xfrm>
              <a:off x="6743655" y="3795627"/>
              <a:ext cx="361866" cy="478079"/>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直線コネクタ 38">
              <a:extLst>
                <a:ext uri="{FF2B5EF4-FFF2-40B4-BE49-F238E27FC236}">
                  <a16:creationId xmlns:a16="http://schemas.microsoft.com/office/drawing/2014/main" id="{D6AF64C3-34E5-413B-8480-57D8BB462FAA}"/>
                </a:ext>
              </a:extLst>
            </p:cNvPr>
            <p:cNvCxnSpPr/>
            <p:nvPr/>
          </p:nvCxnSpPr>
          <p:spPr bwMode="auto">
            <a:xfrm flipV="1">
              <a:off x="6754386" y="2977477"/>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0" name="直線コネクタ 39">
              <a:extLst>
                <a:ext uri="{FF2B5EF4-FFF2-40B4-BE49-F238E27FC236}">
                  <a16:creationId xmlns:a16="http://schemas.microsoft.com/office/drawing/2014/main" id="{CD887A9F-11B6-470D-B2DF-057674FFC192}"/>
                </a:ext>
              </a:extLst>
            </p:cNvPr>
            <p:cNvCxnSpPr/>
            <p:nvPr/>
          </p:nvCxnSpPr>
          <p:spPr bwMode="auto">
            <a:xfrm flipV="1">
              <a:off x="6979490" y="2867562"/>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1" name="直線コネクタ 40">
              <a:extLst>
                <a:ext uri="{FF2B5EF4-FFF2-40B4-BE49-F238E27FC236}">
                  <a16:creationId xmlns:a16="http://schemas.microsoft.com/office/drawing/2014/main" id="{46590A42-F9B2-4708-9D51-EB39BD890C61}"/>
                </a:ext>
              </a:extLst>
            </p:cNvPr>
            <p:cNvCxnSpPr/>
            <p:nvPr/>
          </p:nvCxnSpPr>
          <p:spPr bwMode="auto">
            <a:xfrm>
              <a:off x="6754386"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2" name="直線コネクタ 41">
              <a:extLst>
                <a:ext uri="{FF2B5EF4-FFF2-40B4-BE49-F238E27FC236}">
                  <a16:creationId xmlns:a16="http://schemas.microsoft.com/office/drawing/2014/main" id="{6FCDF6A8-501B-4344-BF7B-D3E530D37BCB}"/>
                </a:ext>
              </a:extLst>
            </p:cNvPr>
            <p:cNvCxnSpPr/>
            <p:nvPr/>
          </p:nvCxnSpPr>
          <p:spPr bwMode="auto">
            <a:xfrm>
              <a:off x="6979490"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3" name="直線コネクタ 42">
              <a:extLst>
                <a:ext uri="{FF2B5EF4-FFF2-40B4-BE49-F238E27FC236}">
                  <a16:creationId xmlns:a16="http://schemas.microsoft.com/office/drawing/2014/main" id="{7B60AB16-E920-4E89-9DC7-5823498D433B}"/>
                </a:ext>
              </a:extLst>
            </p:cNvPr>
            <p:cNvCxnSpPr/>
            <p:nvPr/>
          </p:nvCxnSpPr>
          <p:spPr bwMode="auto">
            <a:xfrm flipH="1" flipV="1">
              <a:off x="6765427" y="3264938"/>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4" name="直線コネクタ 43">
              <a:extLst>
                <a:ext uri="{FF2B5EF4-FFF2-40B4-BE49-F238E27FC236}">
                  <a16:creationId xmlns:a16="http://schemas.microsoft.com/office/drawing/2014/main" id="{8414C0E0-FDDE-4F3A-8B69-0F5145AEE72B}"/>
                </a:ext>
              </a:extLst>
            </p:cNvPr>
            <p:cNvCxnSpPr/>
            <p:nvPr/>
          </p:nvCxnSpPr>
          <p:spPr bwMode="auto">
            <a:xfrm flipH="1" flipV="1">
              <a:off x="6973781" y="3362234"/>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5" name="直線コネクタ 44">
              <a:extLst>
                <a:ext uri="{FF2B5EF4-FFF2-40B4-BE49-F238E27FC236}">
                  <a16:creationId xmlns:a16="http://schemas.microsoft.com/office/drawing/2014/main" id="{C34EB79D-2C91-46CE-822F-146CD6FB49E8}"/>
                </a:ext>
              </a:extLst>
            </p:cNvPr>
            <p:cNvCxnSpPr/>
            <p:nvPr/>
          </p:nvCxnSpPr>
          <p:spPr bwMode="auto">
            <a:xfrm>
              <a:off x="5709891"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6" name="直線コネクタ 45">
              <a:extLst>
                <a:ext uri="{FF2B5EF4-FFF2-40B4-BE49-F238E27FC236}">
                  <a16:creationId xmlns:a16="http://schemas.microsoft.com/office/drawing/2014/main" id="{34AC1B46-F95F-4CB0-9BBB-B4364EA163A4}"/>
                </a:ext>
              </a:extLst>
            </p:cNvPr>
            <p:cNvCxnSpPr/>
            <p:nvPr/>
          </p:nvCxnSpPr>
          <p:spPr bwMode="auto">
            <a:xfrm>
              <a:off x="5934995" y="3154375"/>
              <a:ext cx="171386" cy="0"/>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7" name="直線コネクタ 46">
              <a:extLst>
                <a:ext uri="{FF2B5EF4-FFF2-40B4-BE49-F238E27FC236}">
                  <a16:creationId xmlns:a16="http://schemas.microsoft.com/office/drawing/2014/main" id="{3B030D55-2245-4C22-9EB5-0DF81A383F17}"/>
                </a:ext>
              </a:extLst>
            </p:cNvPr>
            <p:cNvCxnSpPr/>
            <p:nvPr/>
          </p:nvCxnSpPr>
          <p:spPr bwMode="auto">
            <a:xfrm flipH="1" flipV="1">
              <a:off x="5748723" y="2885256"/>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8" name="直線コネクタ 47">
              <a:extLst>
                <a:ext uri="{FF2B5EF4-FFF2-40B4-BE49-F238E27FC236}">
                  <a16:creationId xmlns:a16="http://schemas.microsoft.com/office/drawing/2014/main" id="{D860CBA3-B52E-475E-8FE1-71D07D2A6202}"/>
                </a:ext>
              </a:extLst>
            </p:cNvPr>
            <p:cNvCxnSpPr/>
            <p:nvPr/>
          </p:nvCxnSpPr>
          <p:spPr bwMode="auto">
            <a:xfrm flipH="1" flipV="1">
              <a:off x="5957077" y="2982551"/>
              <a:ext cx="14930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49" name="直線コネクタ 48">
              <a:extLst>
                <a:ext uri="{FF2B5EF4-FFF2-40B4-BE49-F238E27FC236}">
                  <a16:creationId xmlns:a16="http://schemas.microsoft.com/office/drawing/2014/main" id="{65BA31CA-D7F3-4478-A108-904791ADF91D}"/>
                </a:ext>
              </a:extLst>
            </p:cNvPr>
            <p:cNvCxnSpPr/>
            <p:nvPr/>
          </p:nvCxnSpPr>
          <p:spPr bwMode="auto">
            <a:xfrm flipV="1">
              <a:off x="5749583" y="3371078"/>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50" name="直線コネクタ 49">
              <a:extLst>
                <a:ext uri="{FF2B5EF4-FFF2-40B4-BE49-F238E27FC236}">
                  <a16:creationId xmlns:a16="http://schemas.microsoft.com/office/drawing/2014/main" id="{0370A750-6BA2-4464-A282-93D107C81EE7}"/>
                </a:ext>
              </a:extLst>
            </p:cNvPr>
            <p:cNvCxnSpPr/>
            <p:nvPr/>
          </p:nvCxnSpPr>
          <p:spPr bwMode="auto">
            <a:xfrm flipV="1">
              <a:off x="5974687" y="3261163"/>
              <a:ext cx="134034" cy="70759"/>
            </a:xfrm>
            <a:prstGeom prst="line">
              <a:avLst/>
            </a:prstGeom>
            <a:solidFill>
              <a:schemeClr val="accent1"/>
            </a:solidFill>
            <a:ln w="22225" cap="flat" cmpd="sng" algn="ctr">
              <a:solidFill>
                <a:srgbClr val="FF66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pic>
          <p:nvPicPr>
            <p:cNvPr id="67" name="図 66">
              <a:extLst>
                <a:ext uri="{FF2B5EF4-FFF2-40B4-BE49-F238E27FC236}">
                  <a16:creationId xmlns:a16="http://schemas.microsoft.com/office/drawing/2014/main" id="{628599D8-0FBE-43AA-A14E-6CF629538AD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909" t="11111" b="8334"/>
            <a:stretch/>
          </p:blipFill>
          <p:spPr bwMode="auto">
            <a:xfrm>
              <a:off x="7085327" y="3785592"/>
              <a:ext cx="361866" cy="478079"/>
            </a:xfrm>
            <a:prstGeom prst="rect">
              <a:avLst/>
            </a:prstGeom>
            <a:noFill/>
            <a:extLst>
              <a:ext uri="{909E8E84-426E-40DD-AFC4-6F175D3DCCD1}">
                <a14:hiddenFill xmlns:a14="http://schemas.microsoft.com/office/drawing/2010/main">
                  <a:solidFill>
                    <a:srgbClr val="FFFFFF"/>
                  </a:solidFill>
                </a14:hiddenFill>
              </a:ext>
            </a:extLst>
          </p:spPr>
        </p:pic>
        <p:pic>
          <p:nvPicPr>
            <p:cNvPr id="69" name="図 68">
              <a:extLst>
                <a:ext uri="{FF2B5EF4-FFF2-40B4-BE49-F238E27FC236}">
                  <a16:creationId xmlns:a16="http://schemas.microsoft.com/office/drawing/2014/main" id="{0E8435F4-E351-4C1A-8A19-B24CAD58CCB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909" t="11111" b="8334"/>
            <a:stretch/>
          </p:blipFill>
          <p:spPr bwMode="auto">
            <a:xfrm>
              <a:off x="7447193" y="3795627"/>
              <a:ext cx="361866" cy="478079"/>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69">
              <a:extLst>
                <a:ext uri="{FF2B5EF4-FFF2-40B4-BE49-F238E27FC236}">
                  <a16:creationId xmlns:a16="http://schemas.microsoft.com/office/drawing/2014/main" id="{36E36464-DAB1-4277-9E1A-9302DF9CF92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909" t="11111" b="8334"/>
            <a:stretch/>
          </p:blipFill>
          <p:spPr bwMode="auto">
            <a:xfrm>
              <a:off x="7796701" y="3777933"/>
              <a:ext cx="361866" cy="4780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1429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hlinkClick r:id="rId4" action="ppaction://hlinkfile"/>
          </p:cNvPr>
          <p:cNvSpPr txBox="1"/>
          <p:nvPr/>
        </p:nvSpPr>
        <p:spPr>
          <a:xfrm>
            <a:off x="110549" y="26647"/>
            <a:ext cx="2837635" cy="461665"/>
          </a:xfrm>
          <a:prstGeom prst="rect">
            <a:avLst/>
          </a:prstGeom>
          <a:noFill/>
        </p:spPr>
        <p:txBody>
          <a:bodyPr wrap="none" rtlCol="0">
            <a:spAutoFit/>
          </a:bodyPr>
          <a:lstStyle/>
          <a:p>
            <a:pPr algn="ctr"/>
            <a:r>
              <a:rPr lang="ja-JP" altLang="en-US" sz="2400" dirty="0">
                <a:latin typeface="+mn-ea"/>
                <a:ea typeface="+mn-ea"/>
              </a:rPr>
              <a:t>参考動画（約</a:t>
            </a:r>
            <a:r>
              <a:rPr lang="en-US" altLang="ja-JP" sz="2400" dirty="0">
                <a:latin typeface="+mn-ea"/>
                <a:ea typeface="+mn-ea"/>
              </a:rPr>
              <a:t>2</a:t>
            </a:r>
            <a:r>
              <a:rPr lang="ja-JP" altLang="en-US" sz="2400" dirty="0">
                <a:latin typeface="+mn-ea"/>
                <a:ea typeface="+mn-ea"/>
              </a:rPr>
              <a:t>分）</a:t>
            </a:r>
            <a:endParaRPr kumimoji="1" lang="ja-JP" altLang="en-US" sz="2400" dirty="0">
              <a:latin typeface="+mn-ea"/>
              <a:ea typeface="+mn-ea"/>
            </a:endParaRPr>
          </a:p>
        </p:txBody>
      </p:sp>
      <p:pic>
        <p:nvPicPr>
          <p:cNvPr id="4" name="オンライン メディア 3" title="衝突被害軽減アシスト装置搭載 タイヤローラ ZC220P-6">
            <a:hlinkClick r:id="" action="ppaction://media"/>
            <a:extLst>
              <a:ext uri="{FF2B5EF4-FFF2-40B4-BE49-F238E27FC236}">
                <a16:creationId xmlns:a16="http://schemas.microsoft.com/office/drawing/2014/main" id="{B13FEC04-22B8-4BC1-A4B7-4791187B0D5E}"/>
              </a:ext>
            </a:extLst>
          </p:cNvPr>
          <p:cNvPicPr>
            <a:picLocks noRot="1" noChangeAspect="1"/>
          </p:cNvPicPr>
          <p:nvPr>
            <a:videoFile r:link="rId1"/>
          </p:nvPr>
        </p:nvPicPr>
        <p:blipFill>
          <a:blip r:embed="rId5"/>
          <a:stretch>
            <a:fillRect/>
          </a:stretch>
        </p:blipFill>
        <p:spPr>
          <a:xfrm>
            <a:off x="91378" y="908650"/>
            <a:ext cx="8961244" cy="5040700"/>
          </a:xfrm>
          <a:prstGeom prst="rect">
            <a:avLst/>
          </a:prstGeom>
        </p:spPr>
      </p:pic>
    </p:spTree>
    <p:extLst>
      <p:ext uri="{BB962C8B-B14F-4D97-AF65-F5344CB8AC3E}">
        <p14:creationId xmlns:p14="http://schemas.microsoft.com/office/powerpoint/2010/main" val="176389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179391" y="1352652"/>
            <a:ext cx="8964609"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hangingPunct="0">
              <a:defRPr/>
            </a:pPr>
            <a:r>
              <a:rPr lang="ja-JP" altLang="en-US" sz="2000" dirty="0">
                <a:latin typeface="Meiryo UI"/>
                <a:ea typeface="Meiryo UI"/>
              </a:rPr>
              <a:t>■解除スイッチの搭載</a:t>
            </a:r>
            <a:endParaRPr lang="en-US" altLang="ja-JP" sz="2000" dirty="0">
              <a:latin typeface="Meiryo UI"/>
              <a:ea typeface="Meiryo UI"/>
            </a:endParaRPr>
          </a:p>
          <a:p>
            <a:pPr eaLnBrk="0" hangingPunct="0">
              <a:defRPr/>
            </a:pPr>
            <a:endParaRPr lang="en-US" altLang="ja-JP" sz="800" dirty="0">
              <a:latin typeface="Meiryo UI"/>
              <a:ea typeface="Meiryo UI"/>
            </a:endParaRPr>
          </a:p>
          <a:p>
            <a:pPr eaLnBrk="0" hangingPunct="0">
              <a:defRPr/>
            </a:pPr>
            <a:r>
              <a:rPr lang="ja-JP" altLang="en-US" sz="1600" dirty="0">
                <a:latin typeface="Meiryo UI"/>
                <a:ea typeface="Meiryo UI"/>
              </a:rPr>
              <a:t>　└運搬車両への積み込み、壁などの障害物に向かって転圧施工が必要な場合など、意図的に物体に</a:t>
            </a:r>
            <a:endParaRPr lang="en-US" altLang="ja-JP" sz="1600" dirty="0">
              <a:latin typeface="Meiryo UI"/>
              <a:ea typeface="Meiryo UI"/>
            </a:endParaRPr>
          </a:p>
          <a:p>
            <a:pPr eaLnBrk="0" hangingPunct="0">
              <a:defRPr/>
            </a:pPr>
            <a:r>
              <a:rPr lang="ja-JP" altLang="en-US" sz="1600" dirty="0">
                <a:latin typeface="Meiryo UI"/>
                <a:ea typeface="Meiryo UI"/>
              </a:rPr>
              <a:t>　　近づく必要がある時に使用する。</a:t>
            </a:r>
            <a:endParaRPr lang="en-US" altLang="ja-JP" sz="1600" dirty="0">
              <a:latin typeface="Meiryo UI"/>
              <a:ea typeface="Meiryo UI"/>
            </a:endParaRPr>
          </a:p>
          <a:p>
            <a:pPr eaLnBrk="0" hangingPunct="0">
              <a:defRPr/>
            </a:pPr>
            <a:endParaRPr lang="en-US" altLang="ja-JP" sz="1600" dirty="0">
              <a:latin typeface="Meiryo UI"/>
              <a:ea typeface="Meiryo UI"/>
            </a:endParaRPr>
          </a:p>
          <a:p>
            <a:pPr eaLnBrk="0" hangingPunct="0">
              <a:defRPr/>
            </a:pPr>
            <a:r>
              <a:rPr lang="ja-JP" altLang="en-US" sz="1600" dirty="0">
                <a:latin typeface="Meiryo UI"/>
                <a:ea typeface="Meiryo UI"/>
              </a:rPr>
              <a:t>　└アシスト装置が解除中であることは、モニタで運転者へ、緑色回転灯の消灯で周囲に通知する。</a:t>
            </a:r>
            <a:endParaRPr lang="en-US" altLang="ja-JP" sz="1600" dirty="0">
              <a:latin typeface="Meiryo UI"/>
              <a:ea typeface="Meiryo UI"/>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450" y="4358663"/>
            <a:ext cx="2664370" cy="206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1943635" y="4991763"/>
            <a:ext cx="540075" cy="6296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Rectangle 7"/>
          <p:cNvSpPr>
            <a:spLocks noChangeArrowheads="1"/>
          </p:cNvSpPr>
          <p:nvPr/>
        </p:nvSpPr>
        <p:spPr bwMode="auto">
          <a:xfrm>
            <a:off x="1293181" y="3879023"/>
            <a:ext cx="13009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hangingPunct="0">
              <a:defRPr/>
            </a:pPr>
            <a:r>
              <a:rPr lang="ja-JP" altLang="en-US" sz="1400" dirty="0">
                <a:latin typeface="Meiryo UI"/>
                <a:ea typeface="Meiryo UI"/>
              </a:rPr>
              <a:t>解除スイッチ</a:t>
            </a:r>
            <a:endParaRPr lang="en-US" altLang="ja-JP" sz="1400" dirty="0">
              <a:latin typeface="Meiryo UI"/>
              <a:ea typeface="Meiryo UI"/>
            </a:endParaRPr>
          </a:p>
        </p:txBody>
      </p:sp>
      <p:cxnSp>
        <p:nvCxnSpPr>
          <p:cNvPr id="38" name="直線コネクタ 37"/>
          <p:cNvCxnSpPr>
            <a:cxnSpLocks/>
            <a:stCxn id="17" idx="0"/>
            <a:endCxn id="19" idx="2"/>
          </p:cNvCxnSpPr>
          <p:nvPr/>
        </p:nvCxnSpPr>
        <p:spPr>
          <a:xfrm flipH="1" flipV="1">
            <a:off x="1943635" y="4186800"/>
            <a:ext cx="270038" cy="8049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9" name="Group 55"/>
          <p:cNvGraphicFramePr>
            <a:graphicFrameLocks noGrp="1"/>
          </p:cNvGraphicFramePr>
          <p:nvPr>
            <p:extLst>
              <p:ext uri="{D42A27DB-BD31-4B8C-83A1-F6EECF244321}">
                <p14:modId xmlns:p14="http://schemas.microsoft.com/office/powerpoint/2010/main" val="3481345424"/>
              </p:ext>
            </p:extLst>
          </p:nvPr>
        </p:nvGraphicFramePr>
        <p:xfrm>
          <a:off x="453401" y="764630"/>
          <a:ext cx="8223874" cy="504097"/>
        </p:xfrm>
        <a:graphic>
          <a:graphicData uri="http://schemas.openxmlformats.org/drawingml/2006/table">
            <a:tbl>
              <a:tblPr/>
              <a:tblGrid>
                <a:gridCol w="8223874">
                  <a:extLst>
                    <a:ext uri="{9D8B030D-6E8A-4147-A177-3AD203B41FA5}">
                      <a16:colId xmlns:a16="http://schemas.microsoft.com/office/drawing/2014/main" val="20000"/>
                    </a:ext>
                  </a:extLst>
                </a:gridCol>
              </a:tblGrid>
              <a:tr h="504097">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2400" b="1" dirty="0">
                          <a:solidFill>
                            <a:schemeClr val="tx1">
                              <a:lumMod val="75000"/>
                              <a:lumOff val="25000"/>
                            </a:schemeClr>
                          </a:solidFill>
                          <a:latin typeface="+mn-ea"/>
                          <a:ea typeface="+mn-ea"/>
                          <a:cs typeface="Arial" pitchFamily="34" charset="0"/>
                        </a:rPr>
                        <a:t>その他</a:t>
                      </a:r>
                      <a:endParaRPr lang="en-US" altLang="ja-JP" sz="2400" b="1" dirty="0">
                        <a:solidFill>
                          <a:schemeClr val="tx1">
                            <a:lumMod val="75000"/>
                            <a:lumOff val="25000"/>
                          </a:schemeClr>
                        </a:solidFill>
                        <a:latin typeface="+mn-ea"/>
                        <a:ea typeface="+mn-ea"/>
                        <a:cs typeface="Arial" pitchFamily="34" charset="0"/>
                      </a:endParaRPr>
                    </a:p>
                  </a:txBody>
                  <a:tcPr marL="180000" marR="0" marT="0" marB="0" anchor="ctr" horzOverflow="overflow">
                    <a:lnL w="76200" cap="flat" cmpd="sng" algn="ctr">
                      <a:solidFill>
                        <a:srgbClr val="FF6205"/>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 name="タイトル 13"/>
          <p:cNvSpPr>
            <a:spLocks noGrp="1"/>
          </p:cNvSpPr>
          <p:nvPr>
            <p:ph type="title" idx="4294967295"/>
          </p:nvPr>
        </p:nvSpPr>
        <p:spPr>
          <a:xfrm>
            <a:off x="466723" y="0"/>
            <a:ext cx="8066089" cy="620713"/>
          </a:xfrm>
        </p:spPr>
        <p:txBody>
          <a:bodyPr/>
          <a:lstStyle/>
          <a:p>
            <a:r>
              <a:rPr kumimoji="1" lang="ja-JP" altLang="en-US" dirty="0"/>
              <a:t>２．</a:t>
            </a:r>
            <a:r>
              <a:rPr lang="ja-JP" altLang="en-US" dirty="0">
                <a:solidFill>
                  <a:srgbClr val="000000"/>
                </a:solidFill>
                <a:latin typeface="Meiryo UI"/>
                <a:ea typeface="Meiryo UI"/>
              </a:rPr>
              <a:t>衝突被害軽減アシスト装置の概要</a:t>
            </a:r>
            <a:endParaRPr kumimoji="1" lang="ja-JP" altLang="en-US" dirty="0"/>
          </a:p>
        </p:txBody>
      </p:sp>
      <p:grpSp>
        <p:nvGrpSpPr>
          <p:cNvPr id="20" name="グループ化 19">
            <a:extLst>
              <a:ext uri="{FF2B5EF4-FFF2-40B4-BE49-F238E27FC236}">
                <a16:creationId xmlns:a16="http://schemas.microsoft.com/office/drawing/2014/main" id="{57219211-2F64-4084-A5CF-BD97968B5AB5}"/>
              </a:ext>
            </a:extLst>
          </p:cNvPr>
          <p:cNvGrpSpPr/>
          <p:nvPr/>
        </p:nvGrpSpPr>
        <p:grpSpPr>
          <a:xfrm>
            <a:off x="4139940" y="4371725"/>
            <a:ext cx="3528490" cy="2069144"/>
            <a:chOff x="510214" y="2324212"/>
            <a:chExt cx="4007007" cy="2401551"/>
          </a:xfrm>
        </p:grpSpPr>
        <p:pic>
          <p:nvPicPr>
            <p:cNvPr id="21" name="Picture 3">
              <a:extLst>
                <a:ext uri="{FF2B5EF4-FFF2-40B4-BE49-F238E27FC236}">
                  <a16:creationId xmlns:a16="http://schemas.microsoft.com/office/drawing/2014/main" id="{BDAB46B6-F28B-438E-A928-C0C5F6EEB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14" y="2324212"/>
              <a:ext cx="4007007" cy="240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図 22">
              <a:extLst>
                <a:ext uri="{FF2B5EF4-FFF2-40B4-BE49-F238E27FC236}">
                  <a16:creationId xmlns:a16="http://schemas.microsoft.com/office/drawing/2014/main" id="{CD611C9D-3879-437B-8393-DFDA6C0A0AB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709326" y="2552230"/>
              <a:ext cx="758956" cy="578718"/>
            </a:xfrm>
            <a:prstGeom prst="rect">
              <a:avLst/>
            </a:prstGeom>
          </p:spPr>
        </p:pic>
        <p:pic>
          <p:nvPicPr>
            <p:cNvPr id="24" name="図 23" descr="物体 が含まれている画像&#10;&#10;自動的に生成された説明">
              <a:extLst>
                <a:ext uri="{FF2B5EF4-FFF2-40B4-BE49-F238E27FC236}">
                  <a16:creationId xmlns:a16="http://schemas.microsoft.com/office/drawing/2014/main" id="{33496B16-491E-453A-AEC4-FE5311C86AE0}"/>
                </a:ext>
              </a:extLst>
            </p:cNvPr>
            <p:cNvPicPr/>
            <p:nvPr/>
          </p:nvPicPr>
          <p:blipFill>
            <a:blip r:embed="rId5">
              <a:extLst>
                <a:ext uri="{28A0092B-C50C-407E-A947-70E740481C1C}">
                  <a14:useLocalDpi xmlns:a14="http://schemas.microsoft.com/office/drawing/2010/main" val="0"/>
                </a:ext>
              </a:extLst>
            </a:blip>
            <a:stretch>
              <a:fillRect/>
            </a:stretch>
          </p:blipFill>
          <p:spPr>
            <a:xfrm>
              <a:off x="3698709" y="3495695"/>
              <a:ext cx="780190" cy="194803"/>
            </a:xfrm>
            <a:prstGeom prst="rect">
              <a:avLst/>
            </a:prstGeom>
          </p:spPr>
        </p:pic>
        <p:pic>
          <p:nvPicPr>
            <p:cNvPr id="25" name="図 24" descr="物体 が含まれている画像&#10;&#10;自動的に生成された説明">
              <a:extLst>
                <a:ext uri="{FF2B5EF4-FFF2-40B4-BE49-F238E27FC236}">
                  <a16:creationId xmlns:a16="http://schemas.microsoft.com/office/drawing/2014/main" id="{C9FBD7C0-2D62-4D24-9A27-C1BB1E7A6699}"/>
                </a:ext>
              </a:extLst>
            </p:cNvPr>
            <p:cNvPicPr/>
            <p:nvPr/>
          </p:nvPicPr>
          <p:blipFill>
            <a:blip r:embed="rId6">
              <a:extLst>
                <a:ext uri="{28A0092B-C50C-407E-A947-70E740481C1C}">
                  <a14:useLocalDpi xmlns:a14="http://schemas.microsoft.com/office/drawing/2010/main" val="0"/>
                </a:ext>
              </a:extLst>
            </a:blip>
            <a:stretch>
              <a:fillRect/>
            </a:stretch>
          </p:blipFill>
          <p:spPr>
            <a:xfrm>
              <a:off x="3709327" y="3690495"/>
              <a:ext cx="780190" cy="194803"/>
            </a:xfrm>
            <a:prstGeom prst="rect">
              <a:avLst/>
            </a:prstGeom>
          </p:spPr>
        </p:pic>
        <p:pic>
          <p:nvPicPr>
            <p:cNvPr id="26" name="図 25">
              <a:extLst>
                <a:ext uri="{FF2B5EF4-FFF2-40B4-BE49-F238E27FC236}">
                  <a16:creationId xmlns:a16="http://schemas.microsoft.com/office/drawing/2014/main" id="{66629DEB-5482-4F3C-8331-230DA83B96AC}"/>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737557" y="3163123"/>
              <a:ext cx="361865" cy="361865"/>
            </a:xfrm>
            <a:prstGeom prst="rect">
              <a:avLst/>
            </a:prstGeom>
          </p:spPr>
        </p:pic>
        <p:pic>
          <p:nvPicPr>
            <p:cNvPr id="27" name="図 26">
              <a:extLst>
                <a:ext uri="{FF2B5EF4-FFF2-40B4-BE49-F238E27FC236}">
                  <a16:creationId xmlns:a16="http://schemas.microsoft.com/office/drawing/2014/main" id="{67025370-6E41-4520-BCCA-7B4539FC7DE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124721" y="3147581"/>
              <a:ext cx="361865" cy="361865"/>
            </a:xfrm>
            <a:prstGeom prst="rect">
              <a:avLst/>
            </a:prstGeom>
          </p:spPr>
        </p:pic>
        <p:sp>
          <p:nvSpPr>
            <p:cNvPr id="28" name="正方形/長方形 27">
              <a:extLst>
                <a:ext uri="{FF2B5EF4-FFF2-40B4-BE49-F238E27FC236}">
                  <a16:creationId xmlns:a16="http://schemas.microsoft.com/office/drawing/2014/main" id="{B641D6A3-C21D-4986-A8F1-AEDC7DC54B5F}"/>
                </a:ext>
              </a:extLst>
            </p:cNvPr>
            <p:cNvSpPr/>
            <p:nvPr/>
          </p:nvSpPr>
          <p:spPr>
            <a:xfrm>
              <a:off x="510214" y="2324212"/>
              <a:ext cx="4007007" cy="2401551"/>
            </a:xfrm>
            <a:prstGeom prst="rect">
              <a:avLst/>
            </a:prstGeom>
            <a:noFill/>
            <a:ln w="889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Rectangle 7">
            <a:extLst>
              <a:ext uri="{FF2B5EF4-FFF2-40B4-BE49-F238E27FC236}">
                <a16:creationId xmlns:a16="http://schemas.microsoft.com/office/drawing/2014/main" id="{17569F2D-98EA-46A3-AB95-4AC6E352F3F4}"/>
              </a:ext>
            </a:extLst>
          </p:cNvPr>
          <p:cNvSpPr>
            <a:spLocks noChangeArrowheads="1"/>
          </p:cNvSpPr>
          <p:nvPr/>
        </p:nvSpPr>
        <p:spPr bwMode="auto">
          <a:xfrm>
            <a:off x="5048254" y="3843355"/>
            <a:ext cx="13009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defRPr/>
            </a:pPr>
            <a:r>
              <a:rPr lang="ja-JP" altLang="en-US" sz="1400" dirty="0">
                <a:latin typeface="Meiryo UI"/>
                <a:ea typeface="Meiryo UI"/>
              </a:rPr>
              <a:t>モニタ表示</a:t>
            </a:r>
            <a:endParaRPr lang="en-US" altLang="ja-JP" sz="1400" dirty="0">
              <a:latin typeface="Meiryo UI"/>
              <a:ea typeface="Meiryo UI"/>
            </a:endParaRPr>
          </a:p>
        </p:txBody>
      </p:sp>
    </p:spTree>
    <p:extLst>
      <p:ext uri="{BB962C8B-B14F-4D97-AF65-F5344CB8AC3E}">
        <p14:creationId xmlns:p14="http://schemas.microsoft.com/office/powerpoint/2010/main" val="21315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9"/>
          <p:cNvSpPr txBox="1">
            <a:spLocks noChangeArrowheads="1"/>
          </p:cNvSpPr>
          <p:nvPr/>
        </p:nvSpPr>
        <p:spPr bwMode="auto">
          <a:xfrm>
            <a:off x="574675" y="4221163"/>
            <a:ext cx="838993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開発の経緯</a:t>
            </a:r>
            <a:endPar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２ </a:t>
            </a:r>
            <a:r>
              <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chemeClr val="bg1">
                    <a:lumMod val="95000"/>
                  </a:schemeClr>
                </a:solidFill>
                <a:latin typeface="Meiryo UI"/>
                <a:ea typeface="Meiryo UI"/>
              </a:rPr>
              <a:t>衝突被害軽減アシスト装置の概要</a:t>
            </a:r>
            <a:endParaRPr lang="en-US" altLang="ja-JP" sz="2200" dirty="0">
              <a:solidFill>
                <a:schemeClr val="bg1">
                  <a:lumMod val="95000"/>
                </a:schemeClr>
              </a:solidFill>
              <a:latin typeface="Meiryo UI"/>
              <a:ea typeface="Meiryo UI"/>
            </a:endParaRPr>
          </a:p>
          <a:p>
            <a:r>
              <a:rPr lang="ja-JP" altLang="en-US"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３ </a:t>
            </a:r>
            <a:r>
              <a:rPr lang="en-US" altLang="ja-JP"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200" dirty="0">
                <a:latin typeface="+mn-ea"/>
                <a:ea typeface="+mn-ea"/>
              </a:rPr>
              <a:t>周囲環境視認装置「</a:t>
            </a:r>
            <a:r>
              <a:rPr kumimoji="1" lang="en-US" altLang="ja-JP" sz="2200" kern="1200" dirty="0">
                <a:effectLst/>
                <a:latin typeface="+mn-ea"/>
                <a:ea typeface="+mn-ea"/>
                <a:cs typeface="+mn-cs"/>
              </a:rPr>
              <a:t>Aerial Angle®</a:t>
            </a:r>
            <a:r>
              <a:rPr kumimoji="1" lang="ja-JP" altLang="en-US" sz="2200" kern="1200" dirty="0">
                <a:effectLst/>
                <a:latin typeface="+mn-ea"/>
                <a:ea typeface="+mn-ea"/>
                <a:cs typeface="+mn-cs"/>
              </a:rPr>
              <a:t>」の概要</a:t>
            </a:r>
            <a:endParaRPr kumimoji="1" lang="en-US" altLang="ja-JP" sz="2200" kern="1200" dirty="0">
              <a:effectLst/>
              <a:latin typeface="+mn-ea"/>
              <a:ea typeface="+mn-ea"/>
              <a:cs typeface="+mn-cs"/>
            </a:endParaRPr>
          </a:p>
          <a:p>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４ </a:t>
            </a:r>
            <a:r>
              <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おわりに</a:t>
            </a:r>
            <a:endPar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47" name="Text Box 30"/>
          <p:cNvSpPr txBox="1">
            <a:spLocks noChangeArrowheads="1"/>
          </p:cNvSpPr>
          <p:nvPr/>
        </p:nvSpPr>
        <p:spPr bwMode="auto">
          <a:xfrm>
            <a:off x="566738" y="3600450"/>
            <a:ext cx="4432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rgbClr val="22110D"/>
                </a:solidFill>
                <a:latin typeface="Meiryo UI"/>
                <a:ea typeface="Meiryo UI"/>
              </a:rPr>
              <a:t>Contents</a:t>
            </a:r>
          </a:p>
        </p:txBody>
      </p:sp>
      <p:sp>
        <p:nvSpPr>
          <p:cNvPr id="5" name="サブタイトル 2">
            <a:extLst>
              <a:ext uri="{FF2B5EF4-FFF2-40B4-BE49-F238E27FC236}">
                <a16:creationId xmlns:a16="http://schemas.microsoft.com/office/drawing/2014/main" id="{7330D9AA-F695-4A4B-AE4F-7CEB7563020A}"/>
              </a:ext>
            </a:extLst>
          </p:cNvPr>
          <p:cNvSpPr>
            <a:spLocks noGrp="1"/>
          </p:cNvSpPr>
          <p:nvPr/>
        </p:nvSpPr>
        <p:spPr bwMode="auto">
          <a:xfrm>
            <a:off x="467430" y="1884645"/>
            <a:ext cx="820914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Arial" charset="0"/>
              <a:buNone/>
              <a:defRPr/>
            </a:pPr>
            <a:r>
              <a:rPr lang="ja-JP" altLang="en-US" sz="2800" b="1" dirty="0">
                <a:latin typeface="+mn-ea"/>
                <a:ea typeface="+mn-ea"/>
              </a:rPr>
              <a:t>路盤・舗装機械技術委員会　総会</a:t>
            </a:r>
            <a:endParaRPr lang="en-US" altLang="ja-JP" sz="2800" b="1" dirty="0">
              <a:latin typeface="+mn-ea"/>
              <a:ea typeface="+mn-ea"/>
            </a:endParaRPr>
          </a:p>
          <a:p>
            <a:pPr marL="342900" indent="-342900">
              <a:spcBef>
                <a:spcPct val="20000"/>
              </a:spcBef>
              <a:buFont typeface="Arial" charset="0"/>
              <a:buNone/>
              <a:defRPr/>
            </a:pPr>
            <a:r>
              <a:rPr lang="ja-JP" altLang="en-US" sz="2800" dirty="0">
                <a:latin typeface="+mn-ea"/>
                <a:ea typeface="+mn-ea"/>
              </a:rPr>
              <a:t>運転支援装置によるタイヤローラ安全性向上について</a:t>
            </a:r>
            <a:endParaRPr lang="en-US" altLang="ja-JP" sz="2800" dirty="0">
              <a:latin typeface="+mn-ea"/>
              <a:ea typeface="+mn-ea"/>
            </a:endParaRPr>
          </a:p>
        </p:txBody>
      </p:sp>
    </p:spTree>
    <p:extLst>
      <p:ext uri="{BB962C8B-B14F-4D97-AF65-F5344CB8AC3E}">
        <p14:creationId xmlns:p14="http://schemas.microsoft.com/office/powerpoint/2010/main" val="2877333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clrChange>
              <a:clrFrom>
                <a:srgbClr val="FFFFFF"/>
              </a:clrFrom>
              <a:clrTo>
                <a:srgbClr val="FFFFFF">
                  <a:alpha val="0"/>
                </a:srgbClr>
              </a:clrTo>
            </a:clrChange>
          </a:blip>
          <a:srcRect l="32651" t="26492" r="9432" b="17049"/>
          <a:stretch/>
        </p:blipFill>
        <p:spPr>
          <a:xfrm>
            <a:off x="1017990" y="1484312"/>
            <a:ext cx="6855932" cy="4897097"/>
          </a:xfrm>
          <a:prstGeom prst="rect">
            <a:avLst/>
          </a:prstGeom>
        </p:spPr>
      </p:pic>
      <p:cxnSp>
        <p:nvCxnSpPr>
          <p:cNvPr id="7" name="直線矢印コネクタ 6"/>
          <p:cNvCxnSpPr/>
          <p:nvPr/>
        </p:nvCxnSpPr>
        <p:spPr>
          <a:xfrm>
            <a:off x="1521634" y="1799692"/>
            <a:ext cx="521170" cy="1034285"/>
          </a:xfrm>
          <a:prstGeom prst="straightConnector1">
            <a:avLst/>
          </a:prstGeom>
          <a:noFill/>
          <a:ln w="25400" cap="flat" cmpd="sng" algn="ctr">
            <a:solidFill>
              <a:srgbClr val="FF0000"/>
            </a:solidFill>
            <a:prstDash val="solid"/>
            <a:tailEnd type="arrow"/>
          </a:ln>
          <a:effectLst>
            <a:glow rad="25400">
              <a:schemeClr val="tx1"/>
            </a:glow>
          </a:effectLst>
        </p:spPr>
      </p:cxnSp>
      <p:cxnSp>
        <p:nvCxnSpPr>
          <p:cNvPr id="8" name="直線矢印コネクタ 7"/>
          <p:cNvCxnSpPr/>
          <p:nvPr/>
        </p:nvCxnSpPr>
        <p:spPr>
          <a:xfrm flipV="1">
            <a:off x="2349521" y="4046486"/>
            <a:ext cx="1399711" cy="1463934"/>
          </a:xfrm>
          <a:prstGeom prst="straightConnector1">
            <a:avLst/>
          </a:prstGeom>
          <a:noFill/>
          <a:ln w="25400" cap="flat" cmpd="sng" algn="ctr">
            <a:solidFill>
              <a:srgbClr val="FF0000"/>
            </a:solidFill>
            <a:prstDash val="solid"/>
            <a:tailEnd type="arrow"/>
          </a:ln>
          <a:effectLst>
            <a:glow rad="25400">
              <a:schemeClr val="tx1"/>
            </a:glow>
          </a:effectLst>
        </p:spPr>
      </p:cxnSp>
      <p:cxnSp>
        <p:nvCxnSpPr>
          <p:cNvPr id="9" name="直線矢印コネクタ 8"/>
          <p:cNvCxnSpPr/>
          <p:nvPr/>
        </p:nvCxnSpPr>
        <p:spPr>
          <a:xfrm flipH="1" flipV="1">
            <a:off x="6660290" y="3789363"/>
            <a:ext cx="360050" cy="1699442"/>
          </a:xfrm>
          <a:prstGeom prst="straightConnector1">
            <a:avLst/>
          </a:prstGeom>
          <a:noFill/>
          <a:ln w="25400" cap="flat" cmpd="sng" algn="ctr">
            <a:solidFill>
              <a:srgbClr val="FF0000"/>
            </a:solidFill>
            <a:prstDash val="solid"/>
            <a:tailEnd type="arrow"/>
          </a:ln>
          <a:effectLst>
            <a:glow rad="25400">
              <a:schemeClr val="tx1"/>
            </a:glow>
          </a:effectLst>
        </p:spPr>
      </p:cxnSp>
      <p:cxnSp>
        <p:nvCxnSpPr>
          <p:cNvPr id="10" name="直線矢印コネクタ 9"/>
          <p:cNvCxnSpPr/>
          <p:nvPr/>
        </p:nvCxnSpPr>
        <p:spPr>
          <a:xfrm>
            <a:off x="3998639" y="1676695"/>
            <a:ext cx="789261" cy="1032205"/>
          </a:xfrm>
          <a:prstGeom prst="straightConnector1">
            <a:avLst/>
          </a:prstGeom>
          <a:noFill/>
          <a:ln w="25400" cap="flat" cmpd="sng" algn="ctr">
            <a:solidFill>
              <a:schemeClr val="accent1"/>
            </a:solidFill>
            <a:prstDash val="solid"/>
            <a:tailEnd type="arrow"/>
          </a:ln>
          <a:effectLst>
            <a:glow rad="25400">
              <a:schemeClr val="tx1"/>
            </a:glow>
          </a:effectLst>
        </p:spPr>
      </p:cxnSp>
      <p:cxnSp>
        <p:nvCxnSpPr>
          <p:cNvPr id="11" name="直線矢印コネクタ 10"/>
          <p:cNvCxnSpPr>
            <a:stCxn id="14" idx="1"/>
          </p:cNvCxnSpPr>
          <p:nvPr/>
        </p:nvCxnSpPr>
        <p:spPr>
          <a:xfrm flipH="1">
            <a:off x="5364110" y="1974543"/>
            <a:ext cx="1543272" cy="799484"/>
          </a:xfrm>
          <a:prstGeom prst="straightConnector1">
            <a:avLst/>
          </a:prstGeom>
          <a:noFill/>
          <a:ln w="25400" cap="flat" cmpd="sng" algn="ctr">
            <a:solidFill>
              <a:srgbClr val="FF0000"/>
            </a:solidFill>
            <a:prstDash val="solid"/>
            <a:tailEnd type="arrow"/>
          </a:ln>
          <a:effectLst>
            <a:glow rad="25400">
              <a:schemeClr val="tx1"/>
            </a:glow>
          </a:effectLst>
        </p:spPr>
      </p:cxnSp>
      <p:cxnSp>
        <p:nvCxnSpPr>
          <p:cNvPr id="12" name="直線矢印コネクタ 11"/>
          <p:cNvCxnSpPr/>
          <p:nvPr/>
        </p:nvCxnSpPr>
        <p:spPr>
          <a:xfrm flipH="1">
            <a:off x="6455438" y="2599176"/>
            <a:ext cx="708922" cy="613794"/>
          </a:xfrm>
          <a:prstGeom prst="straightConnector1">
            <a:avLst/>
          </a:prstGeom>
          <a:noFill/>
          <a:ln w="25400" cap="flat" cmpd="sng" algn="ctr">
            <a:solidFill>
              <a:srgbClr val="FFFF00"/>
            </a:solidFill>
            <a:prstDash val="solid"/>
            <a:tailEnd type="arrow"/>
          </a:ln>
          <a:effectLst>
            <a:glow rad="25400">
              <a:schemeClr val="tx1"/>
            </a:glow>
          </a:effectLst>
        </p:spPr>
      </p:cxnSp>
      <p:sp>
        <p:nvSpPr>
          <p:cNvPr id="13" name="テキスト ボックス 14"/>
          <p:cNvSpPr txBox="1"/>
          <p:nvPr/>
        </p:nvSpPr>
        <p:spPr>
          <a:xfrm>
            <a:off x="6907382" y="2424325"/>
            <a:ext cx="1460780" cy="349702"/>
          </a:xfrm>
          <a:prstGeom prst="rect">
            <a:avLst/>
          </a:prstGeom>
          <a:solidFill>
            <a:srgbClr val="FFFF99"/>
          </a:solidFill>
          <a:ln>
            <a:solidFill>
              <a:schemeClr val="tx1"/>
            </a:solidFill>
          </a:ln>
        </p:spPr>
        <p:txBody>
          <a:bodyPr wrap="square" lIns="72000" tIns="36000" rIns="72000" bIns="36000" rtlCol="0" anchor="ctr" anchorCtr="0">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コントローラ</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4"/>
          <p:cNvSpPr txBox="1"/>
          <p:nvPr/>
        </p:nvSpPr>
        <p:spPr>
          <a:xfrm>
            <a:off x="6907382" y="1799692"/>
            <a:ext cx="1460780" cy="349702"/>
          </a:xfrm>
          <a:prstGeom prst="rect">
            <a:avLst/>
          </a:prstGeom>
          <a:solidFill>
            <a:schemeClr val="accent6">
              <a:lumMod val="40000"/>
              <a:lumOff val="60000"/>
            </a:schemeClr>
          </a:solidFill>
          <a:ln>
            <a:solidFill>
              <a:schemeClr val="tx1"/>
            </a:solidFill>
          </a:ln>
        </p:spPr>
        <p:txBody>
          <a:bodyPr wrap="square" lIns="72000" tIns="36000" rIns="72000" bIns="36000" rtlCol="0" anchor="ctr" anchorCtr="0">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右カメラ</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504398" y="1467515"/>
            <a:ext cx="1211621" cy="349702"/>
          </a:xfrm>
          <a:prstGeom prst="rect">
            <a:avLst/>
          </a:prstGeom>
          <a:solidFill>
            <a:schemeClr val="accent1">
              <a:lumMod val="20000"/>
              <a:lumOff val="80000"/>
            </a:schemeClr>
          </a:solidFill>
          <a:ln>
            <a:solidFill>
              <a:schemeClr val="tx1"/>
            </a:solidFill>
          </a:ln>
        </p:spPr>
        <p:txBody>
          <a:bodyPr wrap="square" lIns="72000" tIns="36000" rIns="72000" bIns="36000" rtlCol="0" anchor="ctr" anchorCtr="0">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モニタ</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4"/>
          <p:cNvSpPr txBox="1"/>
          <p:nvPr/>
        </p:nvSpPr>
        <p:spPr>
          <a:xfrm>
            <a:off x="847848" y="1467515"/>
            <a:ext cx="1350748" cy="369332"/>
          </a:xfrm>
          <a:prstGeom prst="rect">
            <a:avLst/>
          </a:prstGeom>
          <a:solidFill>
            <a:schemeClr val="accent6">
              <a:lumMod val="40000"/>
              <a:lumOff val="60000"/>
            </a:schemeClr>
          </a:solidFill>
          <a:ln>
            <a:solidFill>
              <a:schemeClr val="tx1"/>
            </a:solidFill>
          </a:ln>
        </p:spPr>
        <p:txBody>
          <a:bodyPr wrap="square" rtlCol="0" anchor="ctr" anchorCtr="0">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前カメラ</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4"/>
          <p:cNvSpPr txBox="1"/>
          <p:nvPr/>
        </p:nvSpPr>
        <p:spPr>
          <a:xfrm>
            <a:off x="1259540" y="5383618"/>
            <a:ext cx="1368190" cy="349702"/>
          </a:xfrm>
          <a:prstGeom prst="rect">
            <a:avLst/>
          </a:prstGeom>
          <a:solidFill>
            <a:schemeClr val="accent6">
              <a:lumMod val="40000"/>
              <a:lumOff val="60000"/>
            </a:schemeClr>
          </a:solidFill>
          <a:ln>
            <a:solidFill>
              <a:schemeClr val="tx1"/>
            </a:solidFill>
          </a:ln>
        </p:spPr>
        <p:txBody>
          <a:bodyPr wrap="square" lIns="72000" tIns="36000" rIns="72000" bIns="36000" rtlCol="0" anchor="ctr" anchorCtr="0">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左カメラ</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4"/>
          <p:cNvSpPr txBox="1"/>
          <p:nvPr/>
        </p:nvSpPr>
        <p:spPr>
          <a:xfrm>
            <a:off x="6907382" y="5383618"/>
            <a:ext cx="1460780" cy="349702"/>
          </a:xfrm>
          <a:prstGeom prst="rect">
            <a:avLst/>
          </a:prstGeom>
          <a:solidFill>
            <a:schemeClr val="accent6">
              <a:lumMod val="40000"/>
              <a:lumOff val="60000"/>
            </a:schemeClr>
          </a:solidFill>
          <a:ln>
            <a:solidFill>
              <a:schemeClr val="tx1"/>
            </a:solidFill>
          </a:ln>
        </p:spPr>
        <p:txBody>
          <a:bodyPr wrap="square" lIns="72000" tIns="36000" rIns="72000" bIns="36000" rtlCol="0" anchor="ctr" anchorCtr="0">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後カメラ</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Group 55"/>
          <p:cNvGraphicFramePr>
            <a:graphicFrameLocks noGrp="1"/>
          </p:cNvGraphicFramePr>
          <p:nvPr>
            <p:extLst>
              <p:ext uri="{D42A27DB-BD31-4B8C-83A1-F6EECF244321}">
                <p14:modId xmlns:p14="http://schemas.microsoft.com/office/powerpoint/2010/main" val="1155916779"/>
              </p:ext>
            </p:extLst>
          </p:nvPr>
        </p:nvGraphicFramePr>
        <p:xfrm>
          <a:off x="453401" y="764630"/>
          <a:ext cx="8223874" cy="504097"/>
        </p:xfrm>
        <a:graphic>
          <a:graphicData uri="http://schemas.openxmlformats.org/drawingml/2006/table">
            <a:tbl>
              <a:tblPr/>
              <a:tblGrid>
                <a:gridCol w="8223874">
                  <a:extLst>
                    <a:ext uri="{9D8B030D-6E8A-4147-A177-3AD203B41FA5}">
                      <a16:colId xmlns:a16="http://schemas.microsoft.com/office/drawing/2014/main" val="20000"/>
                    </a:ext>
                  </a:extLst>
                </a:gridCol>
              </a:tblGrid>
              <a:tr h="504097">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2400" b="1" dirty="0">
                          <a:solidFill>
                            <a:schemeClr val="tx1">
                              <a:lumMod val="75000"/>
                              <a:lumOff val="25000"/>
                            </a:schemeClr>
                          </a:solidFill>
                          <a:latin typeface="+mn-ea"/>
                          <a:ea typeface="+mn-ea"/>
                          <a:cs typeface="Arial" pitchFamily="34" charset="0"/>
                        </a:rPr>
                        <a:t>車載レイアウト</a:t>
                      </a:r>
                      <a:endParaRPr lang="en-US" altLang="ja-JP" sz="2400" b="1" dirty="0">
                        <a:solidFill>
                          <a:schemeClr val="tx1">
                            <a:lumMod val="75000"/>
                            <a:lumOff val="25000"/>
                          </a:schemeClr>
                        </a:solidFill>
                        <a:latin typeface="+mn-ea"/>
                        <a:ea typeface="+mn-ea"/>
                        <a:cs typeface="Arial" pitchFamily="34" charset="0"/>
                      </a:endParaRPr>
                    </a:p>
                  </a:txBody>
                  <a:tcPr marL="180000" marR="0" marT="0" marB="0" anchor="ctr" horzOverflow="overflow">
                    <a:lnL w="76200" cap="flat" cmpd="sng" algn="ctr">
                      <a:solidFill>
                        <a:srgbClr val="FF6205"/>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タイトル 1"/>
          <p:cNvSpPr>
            <a:spLocks noGrp="1"/>
          </p:cNvSpPr>
          <p:nvPr>
            <p:ph type="title" idx="4294967295"/>
          </p:nvPr>
        </p:nvSpPr>
        <p:spPr>
          <a:xfrm>
            <a:off x="466725" y="0"/>
            <a:ext cx="8066088" cy="620713"/>
          </a:xfrm>
        </p:spPr>
        <p:txBody>
          <a:bodyPr/>
          <a:lstStyle/>
          <a:p>
            <a:r>
              <a:rPr kumimoji="1" lang="ja-JP" altLang="en-US" dirty="0"/>
              <a:t>３．周囲環境視認装置「</a:t>
            </a:r>
            <a:r>
              <a:rPr kumimoji="1" lang="en-US" altLang="ja-JP" sz="2000" kern="1200" dirty="0">
                <a:solidFill>
                  <a:schemeClr val="tx1">
                    <a:lumMod val="75000"/>
                    <a:lumOff val="25000"/>
                  </a:schemeClr>
                </a:solidFill>
                <a:effectLst/>
                <a:latin typeface="+mn-lt"/>
                <a:ea typeface="+mn-ea"/>
                <a:cs typeface="+mn-cs"/>
              </a:rPr>
              <a:t>Aerial Angle</a:t>
            </a:r>
            <a:r>
              <a:rPr kumimoji="1" lang="en-US" altLang="ja-JP" sz="1600" kern="1200" dirty="0">
                <a:solidFill>
                  <a:schemeClr val="tx1">
                    <a:lumMod val="75000"/>
                    <a:lumOff val="25000"/>
                  </a:schemeClr>
                </a:solidFill>
                <a:effectLst/>
                <a:latin typeface="+mn-lt"/>
                <a:ea typeface="+mn-ea"/>
                <a:cs typeface="+mn-cs"/>
              </a:rPr>
              <a:t>®</a:t>
            </a:r>
            <a:r>
              <a:rPr kumimoji="1" lang="ja-JP" altLang="en-US" kern="1200" dirty="0">
                <a:solidFill>
                  <a:schemeClr val="tx1">
                    <a:lumMod val="75000"/>
                    <a:lumOff val="25000"/>
                  </a:schemeClr>
                </a:solidFill>
                <a:effectLst/>
                <a:latin typeface="+mn-lt"/>
                <a:ea typeface="+mn-ea"/>
                <a:cs typeface="+mn-cs"/>
              </a:rPr>
              <a:t>」の概要</a:t>
            </a:r>
            <a:endParaRPr kumimoji="1" lang="ja-JP" altLang="en-US" dirty="0"/>
          </a:p>
        </p:txBody>
      </p:sp>
    </p:spTree>
    <p:extLst>
      <p:ext uri="{BB962C8B-B14F-4D97-AF65-F5344CB8AC3E}">
        <p14:creationId xmlns:p14="http://schemas.microsoft.com/office/powerpoint/2010/main" val="3870475748"/>
      </p:ext>
    </p:extLst>
  </p:cSld>
  <p:clrMapOvr>
    <a:masterClrMapping/>
  </p:clrMapOvr>
  <p:transition spd="slow" advTm="348"/>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2" y="3861483"/>
            <a:ext cx="3336525" cy="205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240" y="4330357"/>
            <a:ext cx="4758922" cy="208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7"/>
          <p:cNvSpPr>
            <a:spLocks noChangeArrowheads="1"/>
          </p:cNvSpPr>
          <p:nvPr/>
        </p:nvSpPr>
        <p:spPr bwMode="auto">
          <a:xfrm>
            <a:off x="-35287" y="1460083"/>
            <a:ext cx="92526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hangingPunct="0">
              <a:defRPr/>
            </a:pPr>
            <a:r>
              <a:rPr lang="ja-JP" altLang="en-US" dirty="0">
                <a:solidFill>
                  <a:prstClr val="black"/>
                </a:solidFill>
                <a:latin typeface="Meiryo UI"/>
                <a:ea typeface="Meiryo UI"/>
              </a:rPr>
              <a:t>■車体の近傍から遠方まで周囲映像を運転席からモニタで確認。機械周辺の状況確認をサポート。</a:t>
            </a:r>
            <a:endParaRPr lang="en-US" altLang="ja-JP" dirty="0">
              <a:solidFill>
                <a:prstClr val="black"/>
              </a:solidFill>
              <a:latin typeface="Meiryo UI"/>
              <a:ea typeface="Meiryo UI"/>
            </a:endParaRPr>
          </a:p>
          <a:p>
            <a:pPr eaLnBrk="0" hangingPunct="0">
              <a:defRPr/>
            </a:pPr>
            <a:endParaRPr lang="en-US" altLang="ja-JP" sz="800"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■モニタ縦置きにすることで、前後進して使用される車体前後のより遠方の映像を視認可能。</a:t>
            </a:r>
            <a:endParaRPr lang="en-US" altLang="ja-JP" dirty="0">
              <a:solidFill>
                <a:prstClr val="black"/>
              </a:solidFill>
              <a:latin typeface="Meiryo UI"/>
              <a:ea typeface="Meiryo UI"/>
            </a:endParaRPr>
          </a:p>
          <a:p>
            <a:pPr eaLnBrk="0" hangingPunct="0">
              <a:defRPr/>
            </a:pPr>
            <a:endParaRPr lang="ja-JP" altLang="en-US" sz="800"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■車体周囲</a:t>
            </a:r>
            <a:r>
              <a:rPr lang="en-US" altLang="ja-JP" dirty="0">
                <a:solidFill>
                  <a:prstClr val="black"/>
                </a:solidFill>
                <a:latin typeface="Meiryo UI"/>
                <a:ea typeface="Meiryo UI"/>
              </a:rPr>
              <a:t>1m </a:t>
            </a:r>
            <a:r>
              <a:rPr lang="ja-JP" altLang="en-US" dirty="0">
                <a:solidFill>
                  <a:prstClr val="black"/>
                </a:solidFill>
                <a:latin typeface="Meiryo UI"/>
                <a:ea typeface="Meiryo UI"/>
              </a:rPr>
              <a:t>および</a:t>
            </a:r>
            <a:r>
              <a:rPr lang="en-US" altLang="ja-JP" dirty="0">
                <a:solidFill>
                  <a:prstClr val="black"/>
                </a:solidFill>
                <a:latin typeface="Meiryo UI"/>
                <a:ea typeface="Meiryo UI"/>
              </a:rPr>
              <a:t>2m </a:t>
            </a:r>
            <a:r>
              <a:rPr lang="ja-JP" altLang="en-US" dirty="0">
                <a:solidFill>
                  <a:prstClr val="black"/>
                </a:solidFill>
                <a:latin typeface="Meiryo UI"/>
                <a:ea typeface="Meiryo UI"/>
              </a:rPr>
              <a:t>の位置にラインを表示することで、車体からの距離の目安となる。</a:t>
            </a:r>
            <a:endParaRPr lang="en-US" altLang="ja-JP" dirty="0">
              <a:solidFill>
                <a:prstClr val="black"/>
              </a:solidFill>
              <a:latin typeface="Meiryo UI"/>
              <a:ea typeface="Meiryo UI"/>
            </a:endParaRPr>
          </a:p>
          <a:p>
            <a:pPr eaLnBrk="0" hangingPunct="0">
              <a:defRPr/>
            </a:pPr>
            <a:endParaRPr lang="en-US" altLang="ja-JP" sz="800"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■映像は切替スイッチにて、任意に切替が可能。</a:t>
            </a:r>
            <a:endParaRPr lang="en-US" altLang="ja-JP" dirty="0">
              <a:solidFill>
                <a:prstClr val="black"/>
              </a:solidFill>
              <a:latin typeface="Meiryo UI"/>
              <a:ea typeface="Meiryo UI"/>
            </a:endParaRPr>
          </a:p>
          <a:p>
            <a:pPr eaLnBrk="0" hangingPunct="0">
              <a:defRPr/>
            </a:pPr>
            <a:endParaRPr lang="en-US" altLang="ja-JP" sz="800"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■車体の死角となる部分の視認性を確保し、衝突被害軽減アシスト装置と併用が可能であり、</a:t>
            </a:r>
            <a:endParaRPr lang="en-US" altLang="ja-JP"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　　　　　　　　　　　　　　　　　　　　　　　　　　　　　　　　　　　　　　　　より一層の安全性向上に寄与。</a:t>
            </a:r>
            <a:endParaRPr lang="en-US" altLang="ja-JP" dirty="0">
              <a:solidFill>
                <a:prstClr val="black"/>
              </a:solidFill>
              <a:latin typeface="Meiryo UI"/>
              <a:ea typeface="Meiryo UI"/>
            </a:endParaRPr>
          </a:p>
        </p:txBody>
      </p:sp>
      <p:sp>
        <p:nvSpPr>
          <p:cNvPr id="14" name="テキスト ボックス 13"/>
          <p:cNvSpPr txBox="1"/>
          <p:nvPr/>
        </p:nvSpPr>
        <p:spPr>
          <a:xfrm>
            <a:off x="4186273" y="6258190"/>
            <a:ext cx="792087" cy="261610"/>
          </a:xfrm>
          <a:prstGeom prst="rect">
            <a:avLst/>
          </a:prstGeom>
          <a:solidFill>
            <a:sysClr val="window" lastClr="FFFFFF"/>
          </a:solidFill>
        </p:spPr>
        <p:txBody>
          <a:bodyPr wrap="square" rtlCol="0">
            <a:spAutoFit/>
          </a:bodyPr>
          <a:lstStyle/>
          <a:p>
            <a:pPr algn="ctr" fontAlgn="auto">
              <a:spcBef>
                <a:spcPts val="0"/>
              </a:spcBef>
              <a:spcAft>
                <a:spcPts val="0"/>
              </a:spcAft>
              <a:defRPr/>
            </a:pPr>
            <a:r>
              <a:rPr kumimoji="0" lang="ja-JP" altLang="en-US" sz="1100" kern="0" dirty="0">
                <a:solidFill>
                  <a:prstClr val="black"/>
                </a:solidFill>
                <a:latin typeface="Meiryo UI"/>
                <a:ea typeface="Meiryo UI"/>
                <a:cs typeface="メイリオ" panose="020B0604030504040204" pitchFamily="50" charset="-128"/>
              </a:rPr>
              <a:t>周囲　</a:t>
            </a:r>
          </a:p>
        </p:txBody>
      </p:sp>
      <p:sp>
        <p:nvSpPr>
          <p:cNvPr id="15" name="テキスト ボックス 14"/>
          <p:cNvSpPr txBox="1"/>
          <p:nvPr/>
        </p:nvSpPr>
        <p:spPr>
          <a:xfrm>
            <a:off x="5301626" y="6252690"/>
            <a:ext cx="1170280" cy="261610"/>
          </a:xfrm>
          <a:prstGeom prst="rect">
            <a:avLst/>
          </a:prstGeom>
          <a:solidFill>
            <a:sysClr val="window" lastClr="FFFFFF"/>
          </a:solidFill>
        </p:spPr>
        <p:txBody>
          <a:bodyPr wrap="square" rtlCol="0">
            <a:spAutoFit/>
          </a:bodyPr>
          <a:lstStyle/>
          <a:p>
            <a:pPr algn="ctr" fontAlgn="auto">
              <a:spcBef>
                <a:spcPts val="0"/>
              </a:spcBef>
              <a:spcAft>
                <a:spcPts val="0"/>
              </a:spcAft>
              <a:defRPr/>
            </a:pPr>
            <a:r>
              <a:rPr kumimoji="0" lang="ja-JP" altLang="en-US" sz="1100" kern="0" dirty="0">
                <a:solidFill>
                  <a:prstClr val="black"/>
                </a:solidFill>
                <a:latin typeface="Meiryo UI"/>
                <a:ea typeface="Meiryo UI"/>
                <a:cs typeface="メイリオ" panose="020B0604030504040204" pitchFamily="50" charset="-128"/>
              </a:rPr>
              <a:t>後方周囲</a:t>
            </a:r>
            <a:r>
              <a:rPr kumimoji="0" lang="en-US" altLang="ja-JP" sz="1100" kern="0" dirty="0">
                <a:solidFill>
                  <a:prstClr val="black"/>
                </a:solidFill>
                <a:latin typeface="Meiryo UI"/>
                <a:ea typeface="Meiryo UI"/>
                <a:cs typeface="メイリオ" panose="020B0604030504040204" pitchFamily="50" charset="-128"/>
              </a:rPr>
              <a:t>+</a:t>
            </a:r>
            <a:r>
              <a:rPr kumimoji="0" lang="ja-JP" altLang="en-US" sz="1100" kern="0" dirty="0">
                <a:solidFill>
                  <a:prstClr val="black"/>
                </a:solidFill>
                <a:latin typeface="Meiryo UI"/>
                <a:ea typeface="Meiryo UI"/>
                <a:cs typeface="メイリオ" panose="020B0604030504040204" pitchFamily="50" charset="-128"/>
              </a:rPr>
              <a:t>後方　</a:t>
            </a:r>
          </a:p>
        </p:txBody>
      </p:sp>
      <p:sp>
        <p:nvSpPr>
          <p:cNvPr id="16" name="テキスト ボックス 15"/>
          <p:cNvSpPr txBox="1"/>
          <p:nvPr/>
        </p:nvSpPr>
        <p:spPr>
          <a:xfrm>
            <a:off x="6516270" y="6252690"/>
            <a:ext cx="1170280" cy="261610"/>
          </a:xfrm>
          <a:prstGeom prst="rect">
            <a:avLst/>
          </a:prstGeom>
          <a:solidFill>
            <a:sysClr val="window" lastClr="FFFFFF"/>
          </a:solidFill>
        </p:spPr>
        <p:txBody>
          <a:bodyPr wrap="square" rtlCol="0">
            <a:spAutoFit/>
          </a:bodyPr>
          <a:lstStyle/>
          <a:p>
            <a:pPr algn="ctr" fontAlgn="auto">
              <a:spcBef>
                <a:spcPts val="0"/>
              </a:spcBef>
              <a:spcAft>
                <a:spcPts val="0"/>
              </a:spcAft>
              <a:defRPr/>
            </a:pPr>
            <a:r>
              <a:rPr kumimoji="0" lang="ja-JP" altLang="en-US" sz="1100" kern="0" dirty="0">
                <a:solidFill>
                  <a:prstClr val="black"/>
                </a:solidFill>
                <a:latin typeface="Meiryo UI"/>
                <a:ea typeface="Meiryo UI"/>
                <a:cs typeface="メイリオ" panose="020B0604030504040204" pitchFamily="50" charset="-128"/>
              </a:rPr>
              <a:t>前方</a:t>
            </a:r>
            <a:r>
              <a:rPr kumimoji="0" lang="en-US" altLang="ja-JP" sz="1100" kern="0" dirty="0">
                <a:solidFill>
                  <a:prstClr val="black"/>
                </a:solidFill>
                <a:latin typeface="Meiryo UI"/>
                <a:ea typeface="Meiryo UI"/>
                <a:cs typeface="メイリオ" panose="020B0604030504040204" pitchFamily="50" charset="-128"/>
              </a:rPr>
              <a:t>+</a:t>
            </a:r>
            <a:r>
              <a:rPr kumimoji="0" lang="ja-JP" altLang="en-US" sz="1100" kern="0" dirty="0">
                <a:solidFill>
                  <a:prstClr val="black"/>
                </a:solidFill>
                <a:latin typeface="Meiryo UI"/>
                <a:ea typeface="Meiryo UI"/>
                <a:cs typeface="メイリオ" panose="020B0604030504040204" pitchFamily="50" charset="-128"/>
              </a:rPr>
              <a:t>前方周囲　</a:t>
            </a:r>
          </a:p>
        </p:txBody>
      </p:sp>
      <p:sp>
        <p:nvSpPr>
          <p:cNvPr id="17" name="テキスト ボックス 16"/>
          <p:cNvSpPr txBox="1"/>
          <p:nvPr/>
        </p:nvSpPr>
        <p:spPr>
          <a:xfrm>
            <a:off x="7823715" y="6258787"/>
            <a:ext cx="948680" cy="261610"/>
          </a:xfrm>
          <a:prstGeom prst="rect">
            <a:avLst/>
          </a:prstGeom>
          <a:solidFill>
            <a:sysClr val="window" lastClr="FFFFFF"/>
          </a:solidFill>
        </p:spPr>
        <p:txBody>
          <a:bodyPr wrap="square" rtlCol="0">
            <a:spAutoFit/>
          </a:bodyPr>
          <a:lstStyle/>
          <a:p>
            <a:pPr algn="ctr" fontAlgn="auto">
              <a:spcBef>
                <a:spcPts val="0"/>
              </a:spcBef>
              <a:spcAft>
                <a:spcPts val="0"/>
              </a:spcAft>
              <a:defRPr/>
            </a:pPr>
            <a:r>
              <a:rPr kumimoji="0" lang="ja-JP" altLang="en-US" sz="1100" kern="0" dirty="0">
                <a:solidFill>
                  <a:prstClr val="black"/>
                </a:solidFill>
                <a:latin typeface="Meiryo UI"/>
                <a:ea typeface="Meiryo UI"/>
                <a:cs typeface="メイリオ" panose="020B0604030504040204" pitchFamily="50" charset="-128"/>
              </a:rPr>
              <a:t>前方</a:t>
            </a:r>
            <a:r>
              <a:rPr kumimoji="0" lang="en-US" altLang="ja-JP" sz="1100" kern="0" dirty="0">
                <a:solidFill>
                  <a:prstClr val="black"/>
                </a:solidFill>
                <a:latin typeface="Meiryo UI"/>
                <a:ea typeface="Meiryo UI"/>
                <a:cs typeface="メイリオ" panose="020B0604030504040204" pitchFamily="50" charset="-128"/>
              </a:rPr>
              <a:t>+</a:t>
            </a:r>
            <a:r>
              <a:rPr kumimoji="0" lang="ja-JP" altLang="en-US" sz="1100" kern="0" dirty="0">
                <a:solidFill>
                  <a:prstClr val="black"/>
                </a:solidFill>
                <a:latin typeface="Meiryo UI"/>
                <a:ea typeface="Meiryo UI"/>
                <a:cs typeface="メイリオ" panose="020B0604030504040204" pitchFamily="50" charset="-128"/>
              </a:rPr>
              <a:t>後方</a:t>
            </a:r>
          </a:p>
        </p:txBody>
      </p:sp>
      <p:sp>
        <p:nvSpPr>
          <p:cNvPr id="19" name="正方形/長方形 18"/>
          <p:cNvSpPr/>
          <p:nvPr/>
        </p:nvSpPr>
        <p:spPr>
          <a:xfrm>
            <a:off x="2511656" y="5279495"/>
            <a:ext cx="416587" cy="1913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20" name="直線コネクタ 19"/>
          <p:cNvCxnSpPr>
            <a:stCxn id="22" idx="0"/>
            <a:endCxn id="19" idx="2"/>
          </p:cNvCxnSpPr>
          <p:nvPr/>
        </p:nvCxnSpPr>
        <p:spPr>
          <a:xfrm flipV="1">
            <a:off x="2719673" y="5470851"/>
            <a:ext cx="277" cy="6125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215603" y="6083413"/>
            <a:ext cx="1008140" cy="461665"/>
          </a:xfrm>
          <a:prstGeom prst="rect">
            <a:avLst/>
          </a:prstGeom>
          <a:noFill/>
          <a:ln w="12700">
            <a:noFill/>
          </a:ln>
        </p:spPr>
        <p:txBody>
          <a:bodyPr wrap="square" rtlCol="0">
            <a:spAutoFit/>
          </a:bodyPr>
          <a:lstStyle/>
          <a:p>
            <a:pPr algn="ctr" fontAlgn="auto">
              <a:spcBef>
                <a:spcPts val="0"/>
              </a:spcBef>
              <a:spcAft>
                <a:spcPts val="0"/>
              </a:spcAft>
              <a:defRPr/>
            </a:pPr>
            <a:r>
              <a:rPr kumimoji="0" lang="ja-JP" altLang="en-US" sz="1200" kern="0" dirty="0">
                <a:solidFill>
                  <a:prstClr val="black"/>
                </a:solidFill>
                <a:latin typeface="Meiryo UI"/>
                <a:ea typeface="Meiryo UI"/>
                <a:cs typeface="メイリオ" panose="020B0604030504040204" pitchFamily="50" charset="-128"/>
              </a:rPr>
              <a:t>映像</a:t>
            </a:r>
            <a:endParaRPr kumimoji="0" lang="en-US" altLang="ja-JP" sz="1200" kern="0" dirty="0">
              <a:solidFill>
                <a:prstClr val="black"/>
              </a:solidFill>
              <a:latin typeface="Meiryo UI"/>
              <a:ea typeface="Meiryo UI"/>
              <a:cs typeface="メイリオ" panose="020B0604030504040204" pitchFamily="50" charset="-128"/>
            </a:endParaRPr>
          </a:p>
          <a:p>
            <a:pPr algn="ctr" fontAlgn="auto">
              <a:spcBef>
                <a:spcPts val="0"/>
              </a:spcBef>
              <a:spcAft>
                <a:spcPts val="0"/>
              </a:spcAft>
              <a:defRPr/>
            </a:pPr>
            <a:r>
              <a:rPr kumimoji="0" lang="ja-JP" altLang="en-US" sz="1200" kern="0" dirty="0">
                <a:solidFill>
                  <a:prstClr val="black"/>
                </a:solidFill>
                <a:latin typeface="Meiryo UI"/>
                <a:ea typeface="Meiryo UI"/>
                <a:cs typeface="メイリオ" panose="020B0604030504040204" pitchFamily="50" charset="-128"/>
              </a:rPr>
              <a:t>切替スイッチ</a:t>
            </a:r>
          </a:p>
        </p:txBody>
      </p:sp>
      <p:sp>
        <p:nvSpPr>
          <p:cNvPr id="4" name="正方形/長方形 3"/>
          <p:cNvSpPr/>
          <p:nvPr/>
        </p:nvSpPr>
        <p:spPr>
          <a:xfrm>
            <a:off x="4067930" y="4296864"/>
            <a:ext cx="4968690" cy="222856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タイトル 2"/>
          <p:cNvSpPr>
            <a:spLocks noGrp="1"/>
          </p:cNvSpPr>
          <p:nvPr>
            <p:ph type="title" idx="4294967295"/>
          </p:nvPr>
        </p:nvSpPr>
        <p:spPr>
          <a:xfrm>
            <a:off x="466725" y="0"/>
            <a:ext cx="8066088" cy="620713"/>
          </a:xfrm>
        </p:spPr>
        <p:txBody>
          <a:bodyPr/>
          <a:lstStyle/>
          <a:p>
            <a:r>
              <a:rPr kumimoji="1" lang="ja-JP" altLang="en-US" dirty="0"/>
              <a:t>３．周囲環境視認装置「</a:t>
            </a:r>
            <a:r>
              <a:rPr kumimoji="1" lang="en-US" altLang="ja-JP" sz="2000" kern="1200" dirty="0">
                <a:solidFill>
                  <a:schemeClr val="tx1">
                    <a:lumMod val="75000"/>
                    <a:lumOff val="25000"/>
                  </a:schemeClr>
                </a:solidFill>
                <a:effectLst/>
                <a:latin typeface="+mn-lt"/>
                <a:ea typeface="+mn-ea"/>
                <a:cs typeface="+mn-cs"/>
              </a:rPr>
              <a:t>Aerial Angle</a:t>
            </a:r>
            <a:r>
              <a:rPr kumimoji="1" lang="en-US" altLang="ja-JP" sz="1600" kern="1200" dirty="0">
                <a:solidFill>
                  <a:schemeClr val="tx1">
                    <a:lumMod val="75000"/>
                    <a:lumOff val="25000"/>
                  </a:schemeClr>
                </a:solidFill>
                <a:effectLst/>
                <a:latin typeface="+mn-lt"/>
                <a:ea typeface="+mn-ea"/>
                <a:cs typeface="+mn-cs"/>
              </a:rPr>
              <a:t>®</a:t>
            </a:r>
            <a:r>
              <a:rPr kumimoji="1" lang="ja-JP" altLang="en-US" sz="1600" kern="1200" dirty="0">
                <a:solidFill>
                  <a:schemeClr val="tx1">
                    <a:lumMod val="75000"/>
                    <a:lumOff val="25000"/>
                  </a:schemeClr>
                </a:solidFill>
                <a:effectLst/>
                <a:latin typeface="+mn-lt"/>
                <a:ea typeface="+mn-ea"/>
                <a:cs typeface="+mn-cs"/>
              </a:rPr>
              <a:t>」の概要</a:t>
            </a:r>
            <a:endParaRPr kumimoji="1" lang="ja-JP" altLang="en-US" dirty="0"/>
          </a:p>
        </p:txBody>
      </p:sp>
      <p:graphicFrame>
        <p:nvGraphicFramePr>
          <p:cNvPr id="18" name="Group 55">
            <a:extLst>
              <a:ext uri="{FF2B5EF4-FFF2-40B4-BE49-F238E27FC236}">
                <a16:creationId xmlns:a16="http://schemas.microsoft.com/office/drawing/2014/main" id="{EC19C2CC-1F80-4A9E-B6FB-EBFFD1680F14}"/>
              </a:ext>
            </a:extLst>
          </p:cNvPr>
          <p:cNvGraphicFramePr>
            <a:graphicFrameLocks noGrp="1"/>
          </p:cNvGraphicFramePr>
          <p:nvPr>
            <p:extLst>
              <p:ext uri="{D42A27DB-BD31-4B8C-83A1-F6EECF244321}">
                <p14:modId xmlns:p14="http://schemas.microsoft.com/office/powerpoint/2010/main" val="168904309"/>
              </p:ext>
            </p:extLst>
          </p:nvPr>
        </p:nvGraphicFramePr>
        <p:xfrm>
          <a:off x="453401" y="764630"/>
          <a:ext cx="8223874" cy="504097"/>
        </p:xfrm>
        <a:graphic>
          <a:graphicData uri="http://schemas.openxmlformats.org/drawingml/2006/table">
            <a:tbl>
              <a:tblPr/>
              <a:tblGrid>
                <a:gridCol w="8223874">
                  <a:extLst>
                    <a:ext uri="{9D8B030D-6E8A-4147-A177-3AD203B41FA5}">
                      <a16:colId xmlns:a16="http://schemas.microsoft.com/office/drawing/2014/main" val="20000"/>
                    </a:ext>
                  </a:extLst>
                </a:gridCol>
              </a:tblGrid>
              <a:tr h="504097">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2400" b="1" dirty="0">
                          <a:solidFill>
                            <a:schemeClr val="tx1">
                              <a:lumMod val="75000"/>
                              <a:lumOff val="25000"/>
                            </a:schemeClr>
                          </a:solidFill>
                          <a:latin typeface="+mn-ea"/>
                          <a:ea typeface="+mn-ea"/>
                          <a:cs typeface="Arial" pitchFamily="34" charset="0"/>
                        </a:rPr>
                        <a:t>機能概要</a:t>
                      </a:r>
                      <a:endParaRPr lang="en-US" altLang="ja-JP" sz="2400" b="1" dirty="0">
                        <a:solidFill>
                          <a:schemeClr val="tx1">
                            <a:lumMod val="75000"/>
                            <a:lumOff val="25000"/>
                          </a:schemeClr>
                        </a:solidFill>
                        <a:latin typeface="+mn-ea"/>
                        <a:ea typeface="+mn-ea"/>
                        <a:cs typeface="Arial" pitchFamily="34" charset="0"/>
                      </a:endParaRPr>
                    </a:p>
                  </a:txBody>
                  <a:tcPr marL="180000" marR="0" marT="0" marB="0" anchor="ctr" horzOverflow="overflow">
                    <a:lnL w="76200" cap="flat" cmpd="sng" algn="ctr">
                      <a:solidFill>
                        <a:srgbClr val="FF6205"/>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94889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hlinkClick r:id="rId4" action="ppaction://hlinkfile"/>
            <a:extLst>
              <a:ext uri="{FF2B5EF4-FFF2-40B4-BE49-F238E27FC236}">
                <a16:creationId xmlns:a16="http://schemas.microsoft.com/office/drawing/2014/main" id="{827F29ED-46E1-43E5-A40F-1BEBE6D7FD1E}"/>
              </a:ext>
            </a:extLst>
          </p:cNvPr>
          <p:cNvSpPr txBox="1"/>
          <p:nvPr/>
        </p:nvSpPr>
        <p:spPr>
          <a:xfrm>
            <a:off x="110549" y="26647"/>
            <a:ext cx="2837635" cy="461665"/>
          </a:xfrm>
          <a:prstGeom prst="rect">
            <a:avLst/>
          </a:prstGeom>
          <a:noFill/>
        </p:spPr>
        <p:txBody>
          <a:bodyPr wrap="none" rtlCol="0">
            <a:spAutoFit/>
          </a:bodyPr>
          <a:lstStyle/>
          <a:p>
            <a:pPr algn="ctr"/>
            <a:r>
              <a:rPr lang="ja-JP" altLang="en-US" sz="2400" dirty="0">
                <a:latin typeface="+mn-ea"/>
                <a:ea typeface="+mn-ea"/>
              </a:rPr>
              <a:t>参考動画（約</a:t>
            </a:r>
            <a:r>
              <a:rPr lang="en-US" altLang="ja-JP" sz="2400" dirty="0">
                <a:latin typeface="+mn-ea"/>
                <a:ea typeface="+mn-ea"/>
              </a:rPr>
              <a:t>2</a:t>
            </a:r>
            <a:r>
              <a:rPr lang="ja-JP" altLang="en-US" sz="2400" dirty="0">
                <a:latin typeface="+mn-ea"/>
                <a:ea typeface="+mn-ea"/>
              </a:rPr>
              <a:t>分）</a:t>
            </a:r>
            <a:endParaRPr kumimoji="1" lang="ja-JP" altLang="en-US" sz="2400" dirty="0">
              <a:latin typeface="+mn-ea"/>
              <a:ea typeface="+mn-ea"/>
            </a:endParaRPr>
          </a:p>
        </p:txBody>
      </p:sp>
      <p:pic>
        <p:nvPicPr>
          <p:cNvPr id="3" name="オンライン メディア 2" title="Aerial Angle®搭載 タイヤローラ ZC220P-6">
            <a:hlinkClick r:id="" action="ppaction://media"/>
            <a:extLst>
              <a:ext uri="{FF2B5EF4-FFF2-40B4-BE49-F238E27FC236}">
                <a16:creationId xmlns:a16="http://schemas.microsoft.com/office/drawing/2014/main" id="{BFF60B41-CB46-4DB0-BAD4-42EF7D85CCC7}"/>
              </a:ext>
            </a:extLst>
          </p:cNvPr>
          <p:cNvPicPr>
            <a:picLocks noRot="1" noChangeAspect="1"/>
          </p:cNvPicPr>
          <p:nvPr>
            <a:videoFile r:link="rId1"/>
          </p:nvPr>
        </p:nvPicPr>
        <p:blipFill>
          <a:blip r:embed="rId5"/>
          <a:stretch>
            <a:fillRect/>
          </a:stretch>
        </p:blipFill>
        <p:spPr>
          <a:xfrm>
            <a:off x="219396" y="980660"/>
            <a:ext cx="8833226" cy="4968690"/>
          </a:xfrm>
          <a:prstGeom prst="rect">
            <a:avLst/>
          </a:prstGeom>
        </p:spPr>
      </p:pic>
    </p:spTree>
    <p:extLst>
      <p:ext uri="{BB962C8B-B14F-4D97-AF65-F5344CB8AC3E}">
        <p14:creationId xmlns:p14="http://schemas.microsoft.com/office/powerpoint/2010/main" val="159620889"/>
      </p:ext>
    </p:extLst>
  </p:cSld>
  <p:clrMapOvr>
    <a:masterClrMapping/>
  </p:clrMapOvr>
  <p:transition spd="slow" advTm="3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9"/>
          <p:cNvSpPr txBox="1">
            <a:spLocks noChangeArrowheads="1"/>
          </p:cNvSpPr>
          <p:nvPr/>
        </p:nvSpPr>
        <p:spPr bwMode="auto">
          <a:xfrm>
            <a:off x="574675" y="4221163"/>
            <a:ext cx="838993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 開発の経緯</a:t>
            </a:r>
            <a:endParaRPr lang="en-US" altLang="ja-JP"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２ </a:t>
            </a:r>
            <a:r>
              <a:rPr lang="en-US" altLang="ja-JP"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rgbClr val="000000"/>
                </a:solidFill>
                <a:latin typeface="Meiryo UI"/>
                <a:ea typeface="Meiryo UI"/>
              </a:rPr>
              <a:t>衝突被害軽減アシスト装置の概要</a:t>
            </a:r>
            <a:endParaRPr lang="en-US" altLang="ja-JP" sz="2200" dirty="0">
              <a:solidFill>
                <a:srgbClr val="000000"/>
              </a:solidFill>
              <a:latin typeface="Meiryo UI"/>
              <a:ea typeface="Meiryo UI"/>
            </a:endParaRPr>
          </a:p>
          <a:p>
            <a:r>
              <a:rPr lang="ja-JP" altLang="en-US"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３ </a:t>
            </a:r>
            <a:r>
              <a:rPr lang="en-US" altLang="ja-JP"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200" dirty="0">
                <a:latin typeface="+mn-ea"/>
                <a:ea typeface="+mn-ea"/>
              </a:rPr>
              <a:t>周囲環境視認装置「</a:t>
            </a:r>
            <a:r>
              <a:rPr kumimoji="1" lang="en-US" altLang="ja-JP" sz="2200" kern="1200" dirty="0">
                <a:effectLst/>
                <a:latin typeface="+mn-ea"/>
                <a:ea typeface="+mn-ea"/>
                <a:cs typeface="+mn-cs"/>
              </a:rPr>
              <a:t>Aerial Angle®</a:t>
            </a:r>
            <a:r>
              <a:rPr kumimoji="1" lang="ja-JP" altLang="en-US" sz="2200" kern="1200" dirty="0">
                <a:effectLst/>
                <a:latin typeface="+mn-ea"/>
                <a:ea typeface="+mn-ea"/>
                <a:cs typeface="+mn-cs"/>
              </a:rPr>
              <a:t>」の概要</a:t>
            </a:r>
            <a:endParaRPr kumimoji="1" lang="en-US" altLang="ja-JP" sz="2200" kern="1200" dirty="0">
              <a:effectLst/>
              <a:latin typeface="+mn-ea"/>
              <a:ea typeface="+mn-ea"/>
              <a:cs typeface="+mn-cs"/>
            </a:endParaRPr>
          </a:p>
          <a:p>
            <a:r>
              <a:rPr lang="ja-JP" altLang="en-US"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４ </a:t>
            </a:r>
            <a:r>
              <a:rPr lang="en-US" altLang="ja-JP"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おわりに</a:t>
            </a:r>
            <a:endParaRPr lang="en-US" altLang="ja-JP"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47" name="Text Box 30"/>
          <p:cNvSpPr txBox="1">
            <a:spLocks noChangeArrowheads="1"/>
          </p:cNvSpPr>
          <p:nvPr/>
        </p:nvSpPr>
        <p:spPr bwMode="auto">
          <a:xfrm>
            <a:off x="566738" y="3600450"/>
            <a:ext cx="4432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rgbClr val="22110D"/>
                </a:solidFill>
                <a:latin typeface="Meiryo UI"/>
                <a:ea typeface="Meiryo UI"/>
              </a:rPr>
              <a:t>Contents</a:t>
            </a:r>
          </a:p>
        </p:txBody>
      </p:sp>
      <p:sp>
        <p:nvSpPr>
          <p:cNvPr id="5" name="サブタイトル 2">
            <a:extLst>
              <a:ext uri="{FF2B5EF4-FFF2-40B4-BE49-F238E27FC236}">
                <a16:creationId xmlns:a16="http://schemas.microsoft.com/office/drawing/2014/main" id="{7330D9AA-F695-4A4B-AE4F-7CEB7563020A}"/>
              </a:ext>
            </a:extLst>
          </p:cNvPr>
          <p:cNvSpPr>
            <a:spLocks noGrp="1"/>
          </p:cNvSpPr>
          <p:nvPr/>
        </p:nvSpPr>
        <p:spPr bwMode="auto">
          <a:xfrm>
            <a:off x="467430" y="1884645"/>
            <a:ext cx="820914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Arial" charset="0"/>
              <a:buNone/>
              <a:defRPr/>
            </a:pPr>
            <a:r>
              <a:rPr lang="ja-JP" altLang="en-US" sz="2800" b="1" dirty="0">
                <a:latin typeface="+mn-ea"/>
                <a:ea typeface="+mn-ea"/>
              </a:rPr>
              <a:t>路盤・舗装機械技術委員会　総会</a:t>
            </a:r>
            <a:endParaRPr lang="en-US" altLang="ja-JP" sz="2800" b="1" dirty="0">
              <a:latin typeface="+mn-ea"/>
              <a:ea typeface="+mn-ea"/>
            </a:endParaRPr>
          </a:p>
          <a:p>
            <a:pPr marL="342900" indent="-342900">
              <a:spcBef>
                <a:spcPct val="20000"/>
              </a:spcBef>
              <a:buFont typeface="Arial" charset="0"/>
              <a:buNone/>
              <a:defRPr/>
            </a:pPr>
            <a:r>
              <a:rPr lang="ja-JP" altLang="en-US" sz="2800" dirty="0">
                <a:latin typeface="+mn-ea"/>
                <a:ea typeface="+mn-ea"/>
              </a:rPr>
              <a:t>運転支援装置によるタイヤローラ安全性向上について</a:t>
            </a:r>
            <a:endParaRPr lang="en-US" altLang="ja-JP" sz="2800" dirty="0">
              <a:latin typeface="+mn-ea"/>
              <a:ea typeface="+mn-ea"/>
            </a:endParaRPr>
          </a:p>
        </p:txBody>
      </p:sp>
    </p:spTree>
    <p:extLst>
      <p:ext uri="{BB962C8B-B14F-4D97-AF65-F5344CB8AC3E}">
        <p14:creationId xmlns:p14="http://schemas.microsoft.com/office/powerpoint/2010/main" val="4165711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9"/>
          <p:cNvSpPr txBox="1">
            <a:spLocks noChangeArrowheads="1"/>
          </p:cNvSpPr>
          <p:nvPr/>
        </p:nvSpPr>
        <p:spPr bwMode="auto">
          <a:xfrm>
            <a:off x="574675" y="4221163"/>
            <a:ext cx="838993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開発の経緯</a:t>
            </a:r>
            <a:endPar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２ </a:t>
            </a:r>
            <a:r>
              <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chemeClr val="bg1">
                    <a:lumMod val="95000"/>
                  </a:schemeClr>
                </a:solidFill>
                <a:latin typeface="Meiryo UI"/>
                <a:ea typeface="Meiryo UI"/>
              </a:rPr>
              <a:t>衝突被害軽減アシスト装置の概要</a:t>
            </a:r>
            <a:endParaRPr lang="en-US" altLang="ja-JP" sz="2200" dirty="0">
              <a:solidFill>
                <a:schemeClr val="bg1">
                  <a:lumMod val="95000"/>
                </a:schemeClr>
              </a:solidFill>
              <a:latin typeface="Meiryo UI"/>
              <a:ea typeface="Meiryo UI"/>
            </a:endParaRPr>
          </a:p>
          <a:p>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３ </a:t>
            </a:r>
            <a:r>
              <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200" dirty="0">
                <a:solidFill>
                  <a:schemeClr val="bg1">
                    <a:lumMod val="95000"/>
                  </a:schemeClr>
                </a:solidFill>
                <a:latin typeface="+mn-ea"/>
                <a:ea typeface="+mn-ea"/>
              </a:rPr>
              <a:t>周囲環境視認装置「</a:t>
            </a:r>
            <a:r>
              <a:rPr kumimoji="1" lang="en-US" altLang="ja-JP" sz="2200" kern="1200" dirty="0">
                <a:solidFill>
                  <a:schemeClr val="bg1">
                    <a:lumMod val="95000"/>
                  </a:schemeClr>
                </a:solidFill>
                <a:effectLst/>
                <a:latin typeface="+mn-ea"/>
                <a:ea typeface="+mn-ea"/>
                <a:cs typeface="+mn-cs"/>
              </a:rPr>
              <a:t>Aerial Angle®</a:t>
            </a:r>
            <a:r>
              <a:rPr kumimoji="1" lang="ja-JP" altLang="en-US" sz="2200" kern="1200" dirty="0">
                <a:solidFill>
                  <a:schemeClr val="bg1">
                    <a:lumMod val="95000"/>
                  </a:schemeClr>
                </a:solidFill>
                <a:effectLst/>
                <a:latin typeface="+mn-ea"/>
                <a:ea typeface="+mn-ea"/>
                <a:cs typeface="+mn-cs"/>
              </a:rPr>
              <a:t>」の概要</a:t>
            </a:r>
            <a:endParaRPr kumimoji="1" lang="en-US" altLang="ja-JP" sz="2200" kern="1200" dirty="0">
              <a:solidFill>
                <a:schemeClr val="bg1">
                  <a:lumMod val="95000"/>
                </a:schemeClr>
              </a:solidFill>
              <a:effectLst/>
              <a:latin typeface="+mn-ea"/>
              <a:ea typeface="+mn-ea"/>
              <a:cs typeface="+mn-cs"/>
            </a:endParaRPr>
          </a:p>
          <a:p>
            <a:r>
              <a:rPr lang="ja-JP" altLang="en-US" sz="2200" dirty="0">
                <a:latin typeface="Meiryo UI" panose="020B0604030504040204" pitchFamily="50" charset="-128"/>
                <a:ea typeface="Meiryo UI" panose="020B0604030504040204" pitchFamily="50" charset="-128"/>
                <a:cs typeface="Meiryo UI" panose="020B0604030504040204" pitchFamily="50" charset="-128"/>
              </a:rPr>
              <a:t>４ </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おわりに</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47" name="Text Box 30"/>
          <p:cNvSpPr txBox="1">
            <a:spLocks noChangeArrowheads="1"/>
          </p:cNvSpPr>
          <p:nvPr/>
        </p:nvSpPr>
        <p:spPr bwMode="auto">
          <a:xfrm>
            <a:off x="566738" y="3600450"/>
            <a:ext cx="4432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rgbClr val="22110D"/>
                </a:solidFill>
                <a:latin typeface="Meiryo UI"/>
                <a:ea typeface="Meiryo UI"/>
              </a:rPr>
              <a:t>Contents</a:t>
            </a:r>
          </a:p>
        </p:txBody>
      </p:sp>
      <p:sp>
        <p:nvSpPr>
          <p:cNvPr id="5" name="サブタイトル 2">
            <a:extLst>
              <a:ext uri="{FF2B5EF4-FFF2-40B4-BE49-F238E27FC236}">
                <a16:creationId xmlns:a16="http://schemas.microsoft.com/office/drawing/2014/main" id="{7330D9AA-F695-4A4B-AE4F-7CEB7563020A}"/>
              </a:ext>
            </a:extLst>
          </p:cNvPr>
          <p:cNvSpPr>
            <a:spLocks noGrp="1"/>
          </p:cNvSpPr>
          <p:nvPr/>
        </p:nvSpPr>
        <p:spPr bwMode="auto">
          <a:xfrm>
            <a:off x="467430" y="1884645"/>
            <a:ext cx="820914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Arial" charset="0"/>
              <a:buNone/>
              <a:defRPr/>
            </a:pPr>
            <a:r>
              <a:rPr lang="ja-JP" altLang="en-US" sz="2800" b="1" dirty="0">
                <a:latin typeface="+mn-ea"/>
                <a:ea typeface="+mn-ea"/>
              </a:rPr>
              <a:t>路盤・舗装機械技術委員会　総会</a:t>
            </a:r>
            <a:endParaRPr lang="en-US" altLang="ja-JP" sz="2800" b="1" dirty="0">
              <a:latin typeface="+mn-ea"/>
              <a:ea typeface="+mn-ea"/>
            </a:endParaRPr>
          </a:p>
          <a:p>
            <a:pPr marL="342900" indent="-342900">
              <a:spcBef>
                <a:spcPct val="20000"/>
              </a:spcBef>
              <a:buFont typeface="Arial" charset="0"/>
              <a:buNone/>
              <a:defRPr/>
            </a:pPr>
            <a:r>
              <a:rPr lang="ja-JP" altLang="en-US" sz="2800" dirty="0">
                <a:latin typeface="+mn-ea"/>
                <a:ea typeface="+mn-ea"/>
              </a:rPr>
              <a:t>運転支援装置によるタイヤローラ安全性向上について</a:t>
            </a:r>
            <a:endParaRPr lang="en-US" altLang="ja-JP" sz="2800" dirty="0">
              <a:latin typeface="+mn-ea"/>
              <a:ea typeface="+mn-ea"/>
            </a:endParaRPr>
          </a:p>
        </p:txBody>
      </p:sp>
    </p:spTree>
    <p:extLst>
      <p:ext uri="{BB962C8B-B14F-4D97-AF65-F5344CB8AC3E}">
        <p14:creationId xmlns:p14="http://schemas.microsoft.com/office/powerpoint/2010/main" val="2049036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a:extLst>
              <a:ext uri="{FF2B5EF4-FFF2-40B4-BE49-F238E27FC236}">
                <a16:creationId xmlns:a16="http://schemas.microsoft.com/office/drawing/2014/main" id="{0C7BBAB4-5A59-4CF9-953D-F542BBCBEAC0}"/>
              </a:ext>
            </a:extLst>
          </p:cNvPr>
          <p:cNvSpPr txBox="1">
            <a:spLocks/>
          </p:cNvSpPr>
          <p:nvPr/>
        </p:nvSpPr>
        <p:spPr bwMode="auto">
          <a:xfrm>
            <a:off x="466725" y="0"/>
            <a:ext cx="80660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000" kern="1200">
                <a:solidFill>
                  <a:schemeClr val="tx1"/>
                </a:solidFill>
                <a:latin typeface="+mj-lt"/>
                <a:ea typeface="+mj-ea"/>
                <a:cs typeface="+mj-cs"/>
              </a:defRPr>
            </a:lvl1pPr>
            <a:lvl2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000">
                <a:solidFill>
                  <a:schemeClr val="tx1"/>
                </a:solidFill>
                <a:latin typeface="HGP創英角ｺﾞｼｯｸUB" pitchFamily="50" charset="-128"/>
                <a:ea typeface="HGP創英角ｺﾞｼｯｸUB"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t>４．おわりに</a:t>
            </a:r>
          </a:p>
        </p:txBody>
      </p:sp>
      <p:sp>
        <p:nvSpPr>
          <p:cNvPr id="6" name="Rectangle 7">
            <a:extLst>
              <a:ext uri="{FF2B5EF4-FFF2-40B4-BE49-F238E27FC236}">
                <a16:creationId xmlns:a16="http://schemas.microsoft.com/office/drawing/2014/main" id="{38CD3E44-A71B-4256-BD41-AE136B9F3596}"/>
              </a:ext>
            </a:extLst>
          </p:cNvPr>
          <p:cNvSpPr>
            <a:spLocks noChangeArrowheads="1"/>
          </p:cNvSpPr>
          <p:nvPr/>
        </p:nvSpPr>
        <p:spPr bwMode="auto">
          <a:xfrm>
            <a:off x="18923" y="1183614"/>
            <a:ext cx="912507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hangingPunct="0">
              <a:defRPr/>
            </a:pPr>
            <a:r>
              <a:rPr lang="ja-JP" altLang="en-US" dirty="0">
                <a:solidFill>
                  <a:prstClr val="black"/>
                </a:solidFill>
                <a:latin typeface="Meiryo UI"/>
                <a:ea typeface="Meiryo UI"/>
              </a:rPr>
              <a:t> ・建設施工における安全性の向上は、作業人員の確保、ひいてはインフラ設備の維持や安定的な</a:t>
            </a:r>
            <a:endParaRPr lang="en-US" altLang="ja-JP"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　供給に繋がる重要な取り組みである。</a:t>
            </a:r>
            <a:endParaRPr lang="en-US" altLang="ja-JP"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　本装置を搭載したタイヤローラ上市後、使用者からは、施工時の環境に伴う物体の誤検知による</a:t>
            </a:r>
            <a:endParaRPr lang="en-US" altLang="ja-JP"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　不必要な制動が少ない点、物体を検知しての制動も必要以上に急制動しない点、運転席からの</a:t>
            </a:r>
            <a:endParaRPr lang="en-US" altLang="ja-JP"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　車体周囲環境が把握できる点を特に評価頂いており、開発基本方針は概ね市場ニーズを反映</a:t>
            </a:r>
            <a:endParaRPr lang="en-US" altLang="ja-JP"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　できているものと考えている。</a:t>
            </a:r>
            <a:endParaRPr lang="en-US" altLang="ja-JP"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　近年、安全性向上を目的とした運転支援装置は、自動車業界も含めさまざまな技術開発が</a:t>
            </a:r>
            <a:endParaRPr lang="en-US" altLang="ja-JP"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　進んでおり、今後もそれらの先行する技術を様々な機種に積極的に取り込み、更なる安全性の</a:t>
            </a:r>
            <a:endParaRPr lang="en-US" altLang="ja-JP"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　向上や現場で求められている機能を盛り込みながら、より使いやすく、より広く受け入れられる機械</a:t>
            </a:r>
            <a:endParaRPr lang="en-US" altLang="ja-JP"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　へと改良、新規開発する必要がある。</a:t>
            </a:r>
            <a:endParaRPr lang="en-US" altLang="ja-JP"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　引き続き、新たな開発にチャレンジし、締固め機械が使用される建設施工における災害発生の</a:t>
            </a:r>
            <a:endParaRPr lang="en-US" altLang="ja-JP" dirty="0">
              <a:solidFill>
                <a:prstClr val="black"/>
              </a:solidFill>
              <a:latin typeface="Meiryo UI"/>
              <a:ea typeface="Meiryo UI"/>
            </a:endParaRPr>
          </a:p>
          <a:p>
            <a:pPr eaLnBrk="0" hangingPunct="0">
              <a:defRPr/>
            </a:pPr>
            <a:r>
              <a:rPr lang="ja-JP" altLang="en-US" dirty="0">
                <a:solidFill>
                  <a:prstClr val="black"/>
                </a:solidFill>
                <a:latin typeface="Meiryo UI"/>
                <a:ea typeface="Meiryo UI"/>
              </a:rPr>
              <a:t>　削減に寄与していく所存である。</a:t>
            </a:r>
            <a:endParaRPr lang="en-US" altLang="ja-JP" dirty="0">
              <a:solidFill>
                <a:prstClr val="black"/>
              </a:solidFill>
              <a:latin typeface="Meiryo UI"/>
              <a:ea typeface="Meiryo UI"/>
            </a:endParaRPr>
          </a:p>
          <a:p>
            <a:pPr eaLnBrk="0" hangingPunct="0">
              <a:defRPr/>
            </a:pPr>
            <a:endParaRPr lang="en-US" altLang="ja-JP" dirty="0">
              <a:solidFill>
                <a:prstClr val="black"/>
              </a:solidFill>
              <a:latin typeface="Meiryo UI"/>
              <a:ea typeface="Meiryo UI"/>
            </a:endParaRPr>
          </a:p>
          <a:p>
            <a:pPr eaLnBrk="0" hangingPunct="0">
              <a:defRPr/>
            </a:pPr>
            <a:endParaRPr lang="en-US" altLang="ja-JP" dirty="0">
              <a:solidFill>
                <a:prstClr val="black"/>
              </a:solidFill>
              <a:latin typeface="Meiryo UI"/>
              <a:ea typeface="Meiryo UI"/>
            </a:endParaRPr>
          </a:p>
          <a:p>
            <a:pPr eaLnBrk="0" hangingPunct="0">
              <a:defRPr/>
            </a:pPr>
            <a:endParaRPr lang="en-US" altLang="ja-JP" dirty="0">
              <a:solidFill>
                <a:prstClr val="black"/>
              </a:solidFill>
              <a:latin typeface="Meiryo UI"/>
              <a:ea typeface="Meiryo UI"/>
            </a:endParaRPr>
          </a:p>
        </p:txBody>
      </p:sp>
    </p:spTree>
    <p:extLst>
      <p:ext uri="{BB962C8B-B14F-4D97-AF65-F5344CB8AC3E}">
        <p14:creationId xmlns:p14="http://schemas.microsoft.com/office/powerpoint/2010/main" val="3330758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29"/>
          <p:cNvSpPr txBox="1">
            <a:spLocks noChangeArrowheads="1"/>
          </p:cNvSpPr>
          <p:nvPr/>
        </p:nvSpPr>
        <p:spPr bwMode="auto">
          <a:xfrm>
            <a:off x="7092350" y="5733320"/>
            <a:ext cx="1522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3200" dirty="0">
                <a:latin typeface="+mn-ea"/>
                <a:ea typeface="+mn-ea"/>
              </a:rPr>
              <a:t>END</a:t>
            </a:r>
            <a:endParaRPr lang="ja-JP" altLang="en-US" sz="3200" dirty="0">
              <a:latin typeface="+mn-ea"/>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9"/>
          <p:cNvSpPr txBox="1">
            <a:spLocks noChangeArrowheads="1"/>
          </p:cNvSpPr>
          <p:nvPr/>
        </p:nvSpPr>
        <p:spPr bwMode="auto">
          <a:xfrm>
            <a:off x="574675" y="4221163"/>
            <a:ext cx="838993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 開発の経緯</a:t>
            </a:r>
            <a:endParaRPr lang="en-US" altLang="ja-JP"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２ </a:t>
            </a:r>
            <a:r>
              <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chemeClr val="bg1">
                    <a:lumMod val="95000"/>
                  </a:schemeClr>
                </a:solidFill>
                <a:latin typeface="Meiryo UI"/>
                <a:ea typeface="Meiryo UI"/>
              </a:rPr>
              <a:t>衝突被害軽減アシスト装置の概要</a:t>
            </a:r>
            <a:endParaRPr lang="en-US" altLang="ja-JP" sz="2200" dirty="0">
              <a:solidFill>
                <a:schemeClr val="bg1">
                  <a:lumMod val="95000"/>
                </a:schemeClr>
              </a:solidFill>
              <a:latin typeface="Meiryo UI"/>
              <a:ea typeface="Meiryo UI"/>
            </a:endParaRPr>
          </a:p>
          <a:p>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３ </a:t>
            </a:r>
            <a:r>
              <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200" dirty="0">
                <a:solidFill>
                  <a:schemeClr val="bg1">
                    <a:lumMod val="95000"/>
                  </a:schemeClr>
                </a:solidFill>
                <a:latin typeface="+mn-ea"/>
                <a:ea typeface="+mn-ea"/>
              </a:rPr>
              <a:t>周囲環境視認装置「</a:t>
            </a:r>
            <a:r>
              <a:rPr kumimoji="1" lang="en-US" altLang="ja-JP" sz="2200" kern="1200" dirty="0">
                <a:solidFill>
                  <a:schemeClr val="bg1">
                    <a:lumMod val="95000"/>
                  </a:schemeClr>
                </a:solidFill>
                <a:effectLst/>
                <a:latin typeface="+mn-ea"/>
                <a:ea typeface="+mn-ea"/>
                <a:cs typeface="+mn-cs"/>
              </a:rPr>
              <a:t>Aerial Angle®</a:t>
            </a:r>
            <a:r>
              <a:rPr kumimoji="1" lang="ja-JP" altLang="en-US" sz="2200" kern="1200" dirty="0">
                <a:solidFill>
                  <a:schemeClr val="bg1">
                    <a:lumMod val="95000"/>
                  </a:schemeClr>
                </a:solidFill>
                <a:effectLst/>
                <a:latin typeface="+mn-ea"/>
                <a:ea typeface="+mn-ea"/>
                <a:cs typeface="+mn-cs"/>
              </a:rPr>
              <a:t>」の概要</a:t>
            </a:r>
            <a:endParaRPr kumimoji="1" lang="en-US" altLang="ja-JP" sz="2200" kern="1200" dirty="0">
              <a:solidFill>
                <a:schemeClr val="bg1">
                  <a:lumMod val="95000"/>
                </a:schemeClr>
              </a:solidFill>
              <a:effectLst/>
              <a:latin typeface="+mn-ea"/>
              <a:ea typeface="+mn-ea"/>
              <a:cs typeface="+mn-cs"/>
            </a:endParaRPr>
          </a:p>
          <a:p>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４ </a:t>
            </a:r>
            <a:r>
              <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おわりに</a:t>
            </a:r>
            <a:endPar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47" name="Text Box 30"/>
          <p:cNvSpPr txBox="1">
            <a:spLocks noChangeArrowheads="1"/>
          </p:cNvSpPr>
          <p:nvPr/>
        </p:nvSpPr>
        <p:spPr bwMode="auto">
          <a:xfrm>
            <a:off x="566738" y="3600450"/>
            <a:ext cx="4432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rgbClr val="22110D"/>
                </a:solidFill>
                <a:latin typeface="Meiryo UI"/>
                <a:ea typeface="Meiryo UI"/>
              </a:rPr>
              <a:t>Contents</a:t>
            </a:r>
          </a:p>
        </p:txBody>
      </p:sp>
      <p:sp>
        <p:nvSpPr>
          <p:cNvPr id="5" name="サブタイトル 2">
            <a:extLst>
              <a:ext uri="{FF2B5EF4-FFF2-40B4-BE49-F238E27FC236}">
                <a16:creationId xmlns:a16="http://schemas.microsoft.com/office/drawing/2014/main" id="{7330D9AA-F695-4A4B-AE4F-7CEB7563020A}"/>
              </a:ext>
            </a:extLst>
          </p:cNvPr>
          <p:cNvSpPr>
            <a:spLocks noGrp="1"/>
          </p:cNvSpPr>
          <p:nvPr/>
        </p:nvSpPr>
        <p:spPr bwMode="auto">
          <a:xfrm>
            <a:off x="467430" y="1884645"/>
            <a:ext cx="820914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Arial" charset="0"/>
              <a:buNone/>
              <a:defRPr/>
            </a:pPr>
            <a:r>
              <a:rPr lang="ja-JP" altLang="en-US" sz="2800" b="1" dirty="0">
                <a:latin typeface="+mn-ea"/>
                <a:ea typeface="+mn-ea"/>
              </a:rPr>
              <a:t>路盤・舗装機械技術委員会　総会</a:t>
            </a:r>
            <a:endParaRPr lang="en-US" altLang="ja-JP" sz="2800" b="1" dirty="0">
              <a:latin typeface="+mn-ea"/>
              <a:ea typeface="+mn-ea"/>
            </a:endParaRPr>
          </a:p>
          <a:p>
            <a:pPr marL="342900" indent="-342900">
              <a:spcBef>
                <a:spcPct val="20000"/>
              </a:spcBef>
              <a:buFont typeface="Arial" charset="0"/>
              <a:buNone/>
              <a:defRPr/>
            </a:pPr>
            <a:r>
              <a:rPr lang="ja-JP" altLang="en-US" sz="2800" dirty="0">
                <a:latin typeface="+mn-ea"/>
                <a:ea typeface="+mn-ea"/>
              </a:rPr>
              <a:t>運転支援装置によるタイヤローラ安全性向上について</a:t>
            </a:r>
            <a:endParaRPr lang="en-US" altLang="ja-JP" sz="2800" dirty="0">
              <a:latin typeface="+mn-ea"/>
              <a:ea typeface="+mn-ea"/>
            </a:endParaRPr>
          </a:p>
        </p:txBody>
      </p:sp>
    </p:spTree>
    <p:extLst>
      <p:ext uri="{BB962C8B-B14F-4D97-AF65-F5344CB8AC3E}">
        <p14:creationId xmlns:p14="http://schemas.microsoft.com/office/powerpoint/2010/main" val="35250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3410" y="1349455"/>
            <a:ext cx="8210549" cy="400110"/>
          </a:xfrm>
          <a:prstGeom prst="rect">
            <a:avLst/>
          </a:prstGeom>
          <a:noFill/>
        </p:spPr>
        <p:txBody>
          <a:bodyPr wrap="square" rtlCol="0">
            <a:spAutoFit/>
          </a:bodyPr>
          <a:lstStyle/>
          <a:p>
            <a:pPr>
              <a:spcBef>
                <a:spcPts val="1800"/>
              </a:spcBef>
            </a:pPr>
            <a:r>
              <a:rPr lang="ja-JP" altLang="en-US" sz="2000" dirty="0">
                <a:solidFill>
                  <a:srgbClr val="000000"/>
                </a:solidFill>
                <a:latin typeface="Meiryo UI"/>
                <a:ea typeface="Meiryo UI"/>
                <a:cs typeface="Meiryo UI" pitchFamily="50" charset="-128"/>
              </a:rPr>
              <a:t>舗装工事は締固め機械の周囲に作業員が多く、接触事故の割合が高い。</a:t>
            </a:r>
            <a:endParaRPr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025" y="1816523"/>
            <a:ext cx="2954654" cy="2215991"/>
          </a:xfrm>
          <a:prstGeom prst="rect">
            <a:avLst/>
          </a:prstGeom>
          <a:ln>
            <a:solidFill>
              <a:schemeClr val="tx1"/>
            </a:solidFill>
          </a:ln>
        </p:spPr>
      </p:pic>
      <p:sp>
        <p:nvSpPr>
          <p:cNvPr id="3" name="タイトル 2"/>
          <p:cNvSpPr>
            <a:spLocks noGrp="1"/>
          </p:cNvSpPr>
          <p:nvPr>
            <p:ph type="title" idx="4294967295"/>
          </p:nvPr>
        </p:nvSpPr>
        <p:spPr>
          <a:xfrm>
            <a:off x="452181" y="0"/>
            <a:ext cx="7504289" cy="620713"/>
          </a:xfrm>
        </p:spPr>
        <p:txBody>
          <a:bodyPr/>
          <a:lstStyle/>
          <a:p>
            <a:r>
              <a:rPr lang="ja-JP" altLang="en-US" dirty="0">
                <a:solidFill>
                  <a:schemeClr val="tx1">
                    <a:lumMod val="75000"/>
                    <a:lumOff val="25000"/>
                  </a:schemeClr>
                </a:solidFill>
              </a:rPr>
              <a:t>１．開発の経緯</a:t>
            </a:r>
            <a:endParaRPr kumimoji="1" lang="ja-JP" altLang="en-US" dirty="0">
              <a:solidFill>
                <a:schemeClr val="tx1">
                  <a:lumMod val="75000"/>
                  <a:lumOff val="25000"/>
                </a:schemeClr>
              </a:solidFill>
            </a:endParaRPr>
          </a:p>
        </p:txBody>
      </p:sp>
      <p:graphicFrame>
        <p:nvGraphicFramePr>
          <p:cNvPr id="6" name="Group 55"/>
          <p:cNvGraphicFramePr>
            <a:graphicFrameLocks noGrp="1"/>
          </p:cNvGraphicFramePr>
          <p:nvPr>
            <p:extLst>
              <p:ext uri="{D42A27DB-BD31-4B8C-83A1-F6EECF244321}">
                <p14:modId xmlns:p14="http://schemas.microsoft.com/office/powerpoint/2010/main" val="2084026854"/>
              </p:ext>
            </p:extLst>
          </p:nvPr>
        </p:nvGraphicFramePr>
        <p:xfrm>
          <a:off x="453401" y="764630"/>
          <a:ext cx="8223874" cy="504097"/>
        </p:xfrm>
        <a:graphic>
          <a:graphicData uri="http://schemas.openxmlformats.org/drawingml/2006/table">
            <a:tbl>
              <a:tblPr/>
              <a:tblGrid>
                <a:gridCol w="8223874">
                  <a:extLst>
                    <a:ext uri="{9D8B030D-6E8A-4147-A177-3AD203B41FA5}">
                      <a16:colId xmlns:a16="http://schemas.microsoft.com/office/drawing/2014/main" val="20000"/>
                    </a:ext>
                  </a:extLst>
                </a:gridCol>
              </a:tblGrid>
              <a:tr h="504097">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lumMod val="75000"/>
                              <a:lumOff val="25000"/>
                            </a:schemeClr>
                          </a:solidFill>
                          <a:effectLst/>
                          <a:uLnTx/>
                          <a:uFillTx/>
                          <a:latin typeface="+mn-ea"/>
                          <a:ea typeface="+mn-ea"/>
                          <a:cs typeface="メイリオ" pitchFamily="50" charset="-128"/>
                        </a:rPr>
                        <a:t>背景</a:t>
                      </a: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mn-ea"/>
                        <a:ea typeface="+mn-ea"/>
                        <a:cs typeface="メイリオ" pitchFamily="50" charset="-128"/>
                      </a:endParaRPr>
                    </a:p>
                  </a:txBody>
                  <a:tcPr marL="180000" marR="0" marT="0" marB="0" anchor="ctr" horzOverflow="overflow">
                    <a:lnL w="76200" cap="flat" cmpd="sng" algn="ctr">
                      <a:solidFill>
                        <a:srgbClr val="FF6205"/>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テキスト ボックス 3"/>
          <p:cNvSpPr txBox="1"/>
          <p:nvPr/>
        </p:nvSpPr>
        <p:spPr>
          <a:xfrm>
            <a:off x="6696371" y="3538349"/>
            <a:ext cx="2357503" cy="600164"/>
          </a:xfrm>
          <a:prstGeom prst="rect">
            <a:avLst/>
          </a:prstGeom>
          <a:noFill/>
        </p:spPr>
        <p:txBody>
          <a:bodyPr wrap="square" lIns="36000" rIns="36000" rtlCol="0">
            <a:spAutoFit/>
          </a:bodyPr>
          <a:lstStyle/>
          <a:p>
            <a:r>
              <a:rPr lang="ja-JP" altLang="en-US" sz="1100" dirty="0">
                <a:solidFill>
                  <a:srgbClr val="000000">
                    <a:lumMod val="75000"/>
                    <a:lumOff val="25000"/>
                  </a:srgbClr>
                </a:solidFill>
                <a:latin typeface="Meiryo UI"/>
                <a:ea typeface="Meiryo UI"/>
              </a:rPr>
              <a:t>（一社）日本建設機械化協会</a:t>
            </a:r>
            <a:endParaRPr lang="en-US" altLang="ja-JP" sz="1100" dirty="0">
              <a:solidFill>
                <a:srgbClr val="000000">
                  <a:lumMod val="75000"/>
                  <a:lumOff val="25000"/>
                </a:srgbClr>
              </a:solidFill>
              <a:latin typeface="Meiryo UI"/>
              <a:ea typeface="Meiryo UI"/>
            </a:endParaRPr>
          </a:p>
          <a:p>
            <a:r>
              <a:rPr lang="en-US" altLang="ja-JP" sz="1100" dirty="0">
                <a:solidFill>
                  <a:srgbClr val="000000">
                    <a:lumMod val="75000"/>
                    <a:lumOff val="25000"/>
                  </a:srgbClr>
                </a:solidFill>
                <a:latin typeface="Meiryo UI"/>
                <a:ea typeface="Meiryo UI"/>
              </a:rPr>
              <a:t> </a:t>
            </a:r>
            <a:r>
              <a:rPr lang="ja-JP" altLang="en-US" sz="1100" dirty="0">
                <a:solidFill>
                  <a:srgbClr val="000000">
                    <a:lumMod val="75000"/>
                    <a:lumOff val="25000"/>
                  </a:srgbClr>
                </a:solidFill>
                <a:latin typeface="Meiryo UI"/>
                <a:ea typeface="Meiryo UI"/>
              </a:rPr>
              <a:t>「建設機械の事故・災害事例」より、</a:t>
            </a:r>
            <a:endParaRPr lang="en-US" altLang="ja-JP" sz="1100" dirty="0">
              <a:solidFill>
                <a:srgbClr val="000000">
                  <a:lumMod val="75000"/>
                  <a:lumOff val="25000"/>
                </a:srgbClr>
              </a:solidFill>
              <a:latin typeface="Meiryo UI"/>
              <a:ea typeface="Meiryo UI"/>
            </a:endParaRPr>
          </a:p>
          <a:p>
            <a:r>
              <a:rPr lang="en-US" altLang="ja-JP" sz="1100" dirty="0">
                <a:solidFill>
                  <a:srgbClr val="000000">
                    <a:lumMod val="75000"/>
                    <a:lumOff val="25000"/>
                  </a:srgbClr>
                </a:solidFill>
                <a:latin typeface="Meiryo UI"/>
                <a:ea typeface="Meiryo UI"/>
              </a:rPr>
              <a:t>2009</a:t>
            </a:r>
            <a:r>
              <a:rPr lang="ja-JP" altLang="en-US" sz="1100" dirty="0">
                <a:solidFill>
                  <a:srgbClr val="000000">
                    <a:lumMod val="75000"/>
                    <a:lumOff val="25000"/>
                  </a:srgbClr>
                </a:solidFill>
                <a:latin typeface="Meiryo UI"/>
                <a:ea typeface="Meiryo UI"/>
              </a:rPr>
              <a:t>年～</a:t>
            </a:r>
            <a:r>
              <a:rPr lang="en-US" altLang="ja-JP" sz="1100" dirty="0">
                <a:solidFill>
                  <a:srgbClr val="000000">
                    <a:lumMod val="75000"/>
                    <a:lumOff val="25000"/>
                  </a:srgbClr>
                </a:solidFill>
                <a:latin typeface="Meiryo UI"/>
                <a:ea typeface="Meiryo UI"/>
              </a:rPr>
              <a:t>2014</a:t>
            </a:r>
            <a:r>
              <a:rPr lang="ja-JP" altLang="en-US" sz="1100" dirty="0">
                <a:solidFill>
                  <a:srgbClr val="000000">
                    <a:lumMod val="75000"/>
                    <a:lumOff val="25000"/>
                  </a:srgbClr>
                </a:solidFill>
                <a:latin typeface="Meiryo UI"/>
                <a:ea typeface="Meiryo UI"/>
              </a:rPr>
              <a:t>年　締固め機械を抽出</a:t>
            </a:r>
            <a:endParaRPr lang="en-US" altLang="ja-JP" sz="1100" dirty="0">
              <a:solidFill>
                <a:srgbClr val="000000">
                  <a:lumMod val="75000"/>
                  <a:lumOff val="25000"/>
                </a:srgbClr>
              </a:solidFill>
              <a:latin typeface="Meiryo UI"/>
              <a:ea typeface="Meiryo UI"/>
            </a:endParaRPr>
          </a:p>
        </p:txBody>
      </p:sp>
      <p:grpSp>
        <p:nvGrpSpPr>
          <p:cNvPr id="9" name="グループ化 8">
            <a:extLst>
              <a:ext uri="{FF2B5EF4-FFF2-40B4-BE49-F238E27FC236}">
                <a16:creationId xmlns:a16="http://schemas.microsoft.com/office/drawing/2014/main" id="{BFBBEA8D-9C49-4A05-BBE4-C91C74F32C54}"/>
              </a:ext>
            </a:extLst>
          </p:cNvPr>
          <p:cNvGrpSpPr/>
          <p:nvPr/>
        </p:nvGrpSpPr>
        <p:grpSpPr>
          <a:xfrm>
            <a:off x="4051571" y="1797133"/>
            <a:ext cx="2543200" cy="2464903"/>
            <a:chOff x="4051571" y="1855189"/>
            <a:chExt cx="2543200" cy="2464903"/>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1571" y="1855189"/>
              <a:ext cx="2543200" cy="246490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パイ 6"/>
            <p:cNvSpPr/>
            <p:nvPr/>
          </p:nvSpPr>
          <p:spPr>
            <a:xfrm>
              <a:off x="4464422" y="2322300"/>
              <a:ext cx="1819098" cy="1874269"/>
            </a:xfrm>
            <a:prstGeom prst="pie">
              <a:avLst>
                <a:gd name="adj1" fmla="val 16211128"/>
                <a:gd name="adj2" fmla="val 11646786"/>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000">
                <a:solidFill>
                  <a:srgbClr val="000000"/>
                </a:solidFill>
              </a:endParaRPr>
            </a:p>
          </p:txBody>
        </p:sp>
      </p:grpSp>
      <p:sp>
        <p:nvSpPr>
          <p:cNvPr id="8" name="テキスト ボックス 7"/>
          <p:cNvSpPr txBox="1"/>
          <p:nvPr/>
        </p:nvSpPr>
        <p:spPr>
          <a:xfrm>
            <a:off x="6228230" y="1993914"/>
            <a:ext cx="2128216" cy="338554"/>
          </a:xfrm>
          <a:prstGeom prst="rect">
            <a:avLst/>
          </a:prstGeom>
          <a:solidFill>
            <a:srgbClr val="FFFF66"/>
          </a:solidFill>
        </p:spPr>
        <p:txBody>
          <a:bodyPr wrap="square" rtlCol="0">
            <a:spAutoFit/>
          </a:bodyPr>
          <a:lstStyle/>
          <a:p>
            <a:pPr algn="ctr"/>
            <a:r>
              <a:rPr lang="ja-JP" altLang="en-US" sz="1600" b="1" dirty="0">
                <a:solidFill>
                  <a:srgbClr val="FF5050"/>
                </a:solidFill>
                <a:latin typeface="Meiryo UI"/>
                <a:ea typeface="Meiryo UI"/>
              </a:rPr>
              <a:t>機械と人の接触 </a:t>
            </a:r>
            <a:r>
              <a:rPr lang="en-US" altLang="ja-JP" sz="1600" b="1" dirty="0">
                <a:solidFill>
                  <a:srgbClr val="FF5050"/>
                </a:solidFill>
                <a:latin typeface="Meiryo UI"/>
                <a:ea typeface="Meiryo UI"/>
              </a:rPr>
              <a:t>79%</a:t>
            </a:r>
            <a:endParaRPr lang="ja-JP" altLang="en-US" sz="1600" b="1" dirty="0">
              <a:solidFill>
                <a:srgbClr val="FF5050"/>
              </a:solidFill>
              <a:latin typeface="Meiryo UI"/>
              <a:ea typeface="Meiryo UI"/>
            </a:endParaRPr>
          </a:p>
        </p:txBody>
      </p:sp>
      <p:sp>
        <p:nvSpPr>
          <p:cNvPr id="11" name="テキスト ボックス 10"/>
          <p:cNvSpPr txBox="1"/>
          <p:nvPr/>
        </p:nvSpPr>
        <p:spPr>
          <a:xfrm>
            <a:off x="914080" y="4084336"/>
            <a:ext cx="2438543" cy="261610"/>
          </a:xfrm>
          <a:prstGeom prst="rect">
            <a:avLst/>
          </a:prstGeom>
          <a:noFill/>
        </p:spPr>
        <p:txBody>
          <a:bodyPr wrap="square" lIns="36000" rIns="36000" rtlCol="0">
            <a:spAutoFit/>
          </a:bodyPr>
          <a:lstStyle/>
          <a:p>
            <a:pPr algn="ctr"/>
            <a:r>
              <a:rPr lang="ja-JP" altLang="en-US" sz="1100" dirty="0">
                <a:solidFill>
                  <a:srgbClr val="000000">
                    <a:lumMod val="75000"/>
                    <a:lumOff val="25000"/>
                  </a:srgbClr>
                </a:solidFill>
                <a:latin typeface="Meiryo UI"/>
                <a:ea typeface="Meiryo UI"/>
              </a:rPr>
              <a:t>参考写真：山形県尾花沢県道工事</a:t>
            </a:r>
            <a:endParaRPr lang="en-US" altLang="ja-JP" sz="1100" dirty="0">
              <a:solidFill>
                <a:srgbClr val="000000">
                  <a:lumMod val="75000"/>
                  <a:lumOff val="25000"/>
                </a:srgbClr>
              </a:solidFill>
              <a:latin typeface="Meiryo UI"/>
              <a:ea typeface="Meiryo UI"/>
            </a:endParaRPr>
          </a:p>
        </p:txBody>
      </p:sp>
      <p:sp>
        <p:nvSpPr>
          <p:cNvPr id="12" name="テキスト ボックス 11"/>
          <p:cNvSpPr txBox="1"/>
          <p:nvPr/>
        </p:nvSpPr>
        <p:spPr>
          <a:xfrm>
            <a:off x="256686" y="4397768"/>
            <a:ext cx="8608505" cy="2392175"/>
          </a:xfrm>
          <a:prstGeom prst="rect">
            <a:avLst/>
          </a:prstGeom>
          <a:solidFill>
            <a:srgbClr val="002060"/>
          </a:solidFill>
        </p:spPr>
        <p:txBody>
          <a:bodyPr wrap="square" lIns="108000" tIns="72000" bIns="72000" rtlCol="0">
            <a:spAutoFit/>
          </a:bodyPr>
          <a:lstStyle/>
          <a:p>
            <a:pPr>
              <a:spcBef>
                <a:spcPts val="1200"/>
              </a:spcBef>
            </a:pPr>
            <a:r>
              <a:rPr lang="en-US" altLang="ja-JP" sz="1600" b="1" dirty="0">
                <a:solidFill>
                  <a:srgbClr val="FFFFFF"/>
                </a:solidFill>
                <a:latin typeface="メイリオ" panose="020B0604030504040204" pitchFamily="50" charset="-128"/>
                <a:ea typeface="メイリオ" panose="020B0604030504040204" pitchFamily="50" charset="-128"/>
                <a:cs typeface="Meiryo UI" pitchFamily="50" charset="-128"/>
              </a:rPr>
              <a:t>【</a:t>
            </a:r>
            <a:r>
              <a:rPr lang="ja-JP" altLang="en-US" sz="1600" b="1" dirty="0">
                <a:solidFill>
                  <a:srgbClr val="FFFFFF"/>
                </a:solidFill>
                <a:latin typeface="メイリオ" panose="020B0604030504040204" pitchFamily="50" charset="-128"/>
                <a:ea typeface="メイリオ" panose="020B0604030504040204" pitchFamily="50" charset="-128"/>
                <a:cs typeface="Meiryo UI" pitchFamily="50" charset="-128"/>
              </a:rPr>
              <a:t>求められる項目</a:t>
            </a:r>
            <a:r>
              <a:rPr lang="en-US" altLang="ja-JP" sz="1600" b="1" dirty="0">
                <a:solidFill>
                  <a:srgbClr val="FFFFFF"/>
                </a:solidFill>
                <a:latin typeface="メイリオ" panose="020B0604030504040204" pitchFamily="50" charset="-128"/>
                <a:ea typeface="メイリオ" panose="020B0604030504040204" pitchFamily="50" charset="-128"/>
                <a:cs typeface="Meiryo UI" pitchFamily="50" charset="-128"/>
              </a:rPr>
              <a:t>】</a:t>
            </a:r>
          </a:p>
          <a:p>
            <a:pPr>
              <a:spcBef>
                <a:spcPts val="1200"/>
              </a:spcBef>
            </a:pPr>
            <a:r>
              <a:rPr lang="ja-JP" altLang="en-US" sz="1600" dirty="0">
                <a:solidFill>
                  <a:srgbClr val="FFFFFF"/>
                </a:solidFill>
                <a:latin typeface="メイリオ" panose="020B0604030504040204" pitchFamily="50" charset="-128"/>
                <a:ea typeface="メイリオ" panose="020B0604030504040204" pitchFamily="50" charset="-128"/>
                <a:cs typeface="Meiryo UI" pitchFamily="50" charset="-128"/>
              </a:rPr>
              <a:t>■自動でブレーキ作動まで行い、衝突を回避または被害軽減を図る装置</a:t>
            </a:r>
            <a:endParaRPr lang="en-US" altLang="ja-JP" sz="1600" dirty="0">
              <a:solidFill>
                <a:srgbClr val="FFFFFF"/>
              </a:solidFill>
              <a:latin typeface="メイリオ" panose="020B0604030504040204" pitchFamily="50" charset="-128"/>
              <a:ea typeface="メイリオ" panose="020B0604030504040204" pitchFamily="50" charset="-128"/>
              <a:cs typeface="Meiryo UI" pitchFamily="50" charset="-128"/>
            </a:endParaRPr>
          </a:p>
          <a:p>
            <a:pPr>
              <a:spcBef>
                <a:spcPts val="1200"/>
              </a:spcBef>
            </a:pPr>
            <a:r>
              <a:rPr lang="ja-JP" altLang="en-US" sz="1600" dirty="0">
                <a:solidFill>
                  <a:srgbClr val="FFFFFF"/>
                </a:solidFill>
                <a:latin typeface="メイリオ" panose="020B0604030504040204" pitchFamily="50" charset="-128"/>
                <a:ea typeface="メイリオ" panose="020B0604030504040204" pitchFamily="50" charset="-128"/>
                <a:cs typeface="Meiryo UI" pitchFamily="50" charset="-128"/>
              </a:rPr>
              <a:t>■不必要に作動して頻繁に停止することのない装置</a:t>
            </a:r>
            <a:endParaRPr lang="en-US" altLang="ja-JP" sz="1600" dirty="0">
              <a:solidFill>
                <a:srgbClr val="FFFFFF"/>
              </a:solidFill>
              <a:latin typeface="メイリオ" panose="020B0604030504040204" pitchFamily="50" charset="-128"/>
              <a:ea typeface="メイリオ" panose="020B0604030504040204" pitchFamily="50" charset="-128"/>
              <a:cs typeface="Meiryo UI" pitchFamily="50" charset="-128"/>
            </a:endParaRPr>
          </a:p>
          <a:p>
            <a:pPr>
              <a:spcBef>
                <a:spcPts val="1200"/>
              </a:spcBef>
            </a:pPr>
            <a:r>
              <a:rPr lang="ja-JP" altLang="en-US" sz="1600" dirty="0">
                <a:solidFill>
                  <a:srgbClr val="FFFFFF"/>
                </a:solidFill>
                <a:latin typeface="メイリオ" panose="020B0604030504040204" pitchFamily="50" charset="-128"/>
                <a:ea typeface="メイリオ" panose="020B0604030504040204" pitchFamily="50" charset="-128"/>
                <a:cs typeface="Meiryo UI" pitchFamily="50" charset="-128"/>
              </a:rPr>
              <a:t>■施工面を傷めることのない停止装置</a:t>
            </a:r>
            <a:endParaRPr lang="en-US" altLang="ja-JP" sz="1600" dirty="0">
              <a:solidFill>
                <a:srgbClr val="FFFFFF"/>
              </a:solidFill>
              <a:latin typeface="メイリオ" panose="020B0604030504040204" pitchFamily="50" charset="-128"/>
              <a:ea typeface="メイリオ" panose="020B0604030504040204" pitchFamily="50" charset="-128"/>
              <a:cs typeface="Meiryo UI" pitchFamily="50" charset="-128"/>
            </a:endParaRPr>
          </a:p>
          <a:p>
            <a:pPr>
              <a:spcBef>
                <a:spcPts val="1200"/>
              </a:spcBef>
            </a:pPr>
            <a:r>
              <a:rPr lang="ja-JP" altLang="en-US" sz="1600" dirty="0">
                <a:solidFill>
                  <a:srgbClr val="FFFFFF"/>
                </a:solidFill>
                <a:latin typeface="メイリオ" panose="020B0604030504040204" pitchFamily="50" charset="-128"/>
                <a:ea typeface="メイリオ" panose="020B0604030504040204" pitchFamily="50" charset="-128"/>
                <a:cs typeface="Meiryo UI" pitchFamily="50" charset="-128"/>
              </a:rPr>
              <a:t>■装置の制御状態を運転者や周囲者に通知する機能を有する装置</a:t>
            </a:r>
            <a:endParaRPr lang="en-US" altLang="ja-JP" sz="1600" dirty="0">
              <a:solidFill>
                <a:srgbClr val="FFFFFF"/>
              </a:solidFill>
              <a:latin typeface="メイリオ" panose="020B0604030504040204" pitchFamily="50" charset="-128"/>
              <a:ea typeface="メイリオ" panose="020B0604030504040204" pitchFamily="50" charset="-128"/>
              <a:cs typeface="Meiryo UI" pitchFamily="50" charset="-128"/>
            </a:endParaRPr>
          </a:p>
          <a:p>
            <a:pPr>
              <a:spcBef>
                <a:spcPts val="1200"/>
              </a:spcBef>
            </a:pPr>
            <a:r>
              <a:rPr lang="ja-JP" altLang="en-US" sz="1600" dirty="0">
                <a:solidFill>
                  <a:srgbClr val="FFFFFF"/>
                </a:solidFill>
                <a:latin typeface="メイリオ" panose="020B0604030504040204" pitchFamily="50" charset="-128"/>
                <a:ea typeface="メイリオ" panose="020B0604030504040204" pitchFamily="50" charset="-128"/>
                <a:cs typeface="Meiryo UI" pitchFamily="50" charset="-128"/>
              </a:rPr>
              <a:t>■車体周囲環境視認機能を有する装置</a:t>
            </a:r>
            <a:endParaRPr lang="en-US" altLang="ja-JP" sz="1600" dirty="0">
              <a:solidFill>
                <a:srgbClr val="FFFFFF"/>
              </a:solidFill>
              <a:latin typeface="メイリオ" panose="020B0604030504040204" pitchFamily="50" charset="-128"/>
              <a:ea typeface="メイリオ" panose="020B0604030504040204" pitchFamily="50" charset="-128"/>
              <a:cs typeface="Meiryo UI" pitchFamily="50" charset="-128"/>
            </a:endParaRPr>
          </a:p>
        </p:txBody>
      </p:sp>
    </p:spTree>
    <p:extLst>
      <p:ext uri="{BB962C8B-B14F-4D97-AF65-F5344CB8AC3E}">
        <p14:creationId xmlns:p14="http://schemas.microsoft.com/office/powerpoint/2010/main" val="4556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5"/>
          <p:cNvGraphicFramePr>
            <a:graphicFrameLocks noGrp="1"/>
          </p:cNvGraphicFramePr>
          <p:nvPr>
            <p:extLst>
              <p:ext uri="{D42A27DB-BD31-4B8C-83A1-F6EECF244321}">
                <p14:modId xmlns:p14="http://schemas.microsoft.com/office/powerpoint/2010/main" val="34196157"/>
              </p:ext>
            </p:extLst>
          </p:nvPr>
        </p:nvGraphicFramePr>
        <p:xfrm>
          <a:off x="193372" y="2060810"/>
          <a:ext cx="8757256" cy="2590800"/>
        </p:xfrm>
        <a:graphic>
          <a:graphicData uri="http://schemas.openxmlformats.org/drawingml/2006/table">
            <a:tbl>
              <a:tblPr/>
              <a:tblGrid>
                <a:gridCol w="8757256">
                  <a:extLst>
                    <a:ext uri="{9D8B030D-6E8A-4147-A177-3AD203B41FA5}">
                      <a16:colId xmlns:a16="http://schemas.microsoft.com/office/drawing/2014/main" val="20000"/>
                    </a:ext>
                  </a:extLst>
                </a:gridCol>
              </a:tblGrid>
              <a:tr h="407861">
                <a:tc>
                  <a:txBody>
                    <a:bodyPr/>
                    <a:lstStyle/>
                    <a:p>
                      <a:pPr lvl="0"/>
                      <a:endParaRPr kumimoji="1" lang="en-US" altLang="ja-JP" sz="2000" kern="1200" dirty="0">
                        <a:solidFill>
                          <a:schemeClr val="tx1">
                            <a:lumMod val="75000"/>
                            <a:lumOff val="25000"/>
                          </a:schemeClr>
                        </a:solidFill>
                        <a:effectLst/>
                        <a:latin typeface="+mn-lt"/>
                        <a:ea typeface="+mn-ea"/>
                        <a:cs typeface="+mn-cs"/>
                      </a:endParaRPr>
                    </a:p>
                    <a:p>
                      <a:pPr lvl="0"/>
                      <a:r>
                        <a:rPr kumimoji="1" lang="ja-JP" altLang="en-US" sz="2000" kern="1200" dirty="0">
                          <a:solidFill>
                            <a:schemeClr val="tx1">
                              <a:lumMod val="75000"/>
                              <a:lumOff val="25000"/>
                            </a:schemeClr>
                          </a:solidFill>
                          <a:effectLst/>
                          <a:latin typeface="+mn-lt"/>
                          <a:ea typeface="+mn-ea"/>
                          <a:cs typeface="+mn-cs"/>
                        </a:rPr>
                        <a:t>■不必要な作動および必要以上の急制動を防ぎ、安全性と作業性の両立を図る。</a:t>
                      </a:r>
                      <a:endParaRPr kumimoji="1" lang="en-US" altLang="ja-JP" sz="2000" kern="1200" dirty="0">
                        <a:solidFill>
                          <a:schemeClr val="tx1">
                            <a:lumMod val="75000"/>
                            <a:lumOff val="25000"/>
                          </a:schemeClr>
                        </a:solidFill>
                        <a:effectLst/>
                        <a:latin typeface="+mn-lt"/>
                        <a:ea typeface="+mn-ea"/>
                        <a:cs typeface="+mn-cs"/>
                      </a:endParaRPr>
                    </a:p>
                    <a:p>
                      <a:pPr lvl="0"/>
                      <a:endParaRPr kumimoji="1" lang="en-US" altLang="ja-JP" sz="1000" kern="1200" dirty="0">
                        <a:solidFill>
                          <a:schemeClr val="tx1">
                            <a:lumMod val="75000"/>
                            <a:lumOff val="2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tx1">
                              <a:lumMod val="75000"/>
                              <a:lumOff val="25000"/>
                            </a:schemeClr>
                          </a:solidFill>
                          <a:effectLst/>
                          <a:latin typeface="+mn-lt"/>
                          <a:ea typeface="+mn-ea"/>
                          <a:cs typeface="+mn-cs"/>
                        </a:rPr>
                        <a:t>■通知機能を搭載し、運転者が安心して使用できる運転支援装置とする。</a:t>
                      </a:r>
                      <a:endParaRPr kumimoji="1" lang="en-US" altLang="ja-JP" sz="2000" kern="1200" dirty="0">
                        <a:solidFill>
                          <a:schemeClr val="tx1">
                            <a:lumMod val="75000"/>
                            <a:lumOff val="2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kern="1200" dirty="0">
                        <a:solidFill>
                          <a:schemeClr val="tx1">
                            <a:lumMod val="75000"/>
                            <a:lumOff val="2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tx1">
                              <a:lumMod val="75000"/>
                              <a:lumOff val="25000"/>
                            </a:schemeClr>
                          </a:solidFill>
                          <a:effectLst/>
                          <a:latin typeface="+mn-lt"/>
                          <a:ea typeface="+mn-ea"/>
                          <a:cs typeface="+mn-cs"/>
                        </a:rPr>
                        <a:t>■本装置を追加したことにより発生する新たなリスクについて十分考慮する。</a:t>
                      </a:r>
                      <a:endParaRPr kumimoji="1" lang="en-US" altLang="ja-JP" sz="2000" kern="1200" dirty="0">
                        <a:solidFill>
                          <a:schemeClr val="tx1">
                            <a:lumMod val="75000"/>
                            <a:lumOff val="2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lumMod val="75000"/>
                            <a:lumOff val="2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tx1">
                              <a:lumMod val="75000"/>
                              <a:lumOff val="25000"/>
                            </a:schemeClr>
                          </a:solidFill>
                          <a:effectLst/>
                          <a:latin typeface="+mn-lt"/>
                          <a:ea typeface="+mn-ea"/>
                          <a:cs typeface="+mn-cs"/>
                        </a:rPr>
                        <a:t>■日立建機油圧ショベルなどで既に装備している周囲環境視認装置</a:t>
                      </a:r>
                      <a:endParaRPr kumimoji="1" lang="en-US" altLang="ja-JP" sz="2000" kern="1200" dirty="0">
                        <a:solidFill>
                          <a:schemeClr val="tx1">
                            <a:lumMod val="75000"/>
                            <a:lumOff val="2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tx1">
                              <a:lumMod val="75000"/>
                              <a:lumOff val="25000"/>
                            </a:schemeClr>
                          </a:solidFill>
                          <a:effectLst/>
                          <a:latin typeface="+mn-lt"/>
                          <a:ea typeface="+mn-ea"/>
                          <a:cs typeface="+mn-cs"/>
                        </a:rPr>
                        <a:t>　　「</a:t>
                      </a:r>
                      <a:r>
                        <a:rPr kumimoji="1" lang="en-US" altLang="ja-JP" sz="2000" kern="1200" dirty="0">
                          <a:solidFill>
                            <a:schemeClr val="tx1">
                              <a:lumMod val="75000"/>
                              <a:lumOff val="25000"/>
                            </a:schemeClr>
                          </a:solidFill>
                          <a:effectLst/>
                          <a:latin typeface="+mn-lt"/>
                          <a:ea typeface="+mn-ea"/>
                          <a:cs typeface="+mn-cs"/>
                        </a:rPr>
                        <a:t>Aerial Angle®</a:t>
                      </a:r>
                      <a:r>
                        <a:rPr kumimoji="1" lang="ja-JP" altLang="en-US" sz="2000" kern="1200" dirty="0">
                          <a:solidFill>
                            <a:schemeClr val="tx1">
                              <a:lumMod val="75000"/>
                              <a:lumOff val="25000"/>
                            </a:schemeClr>
                          </a:solidFill>
                          <a:effectLst/>
                          <a:latin typeface="+mn-lt"/>
                          <a:ea typeface="+mn-ea"/>
                          <a:cs typeface="+mn-cs"/>
                        </a:rPr>
                        <a:t>」のタイヤローラへの流用を図る。</a:t>
                      </a:r>
                      <a:endParaRPr kumimoji="1" lang="en-US" altLang="ja-JP" sz="2000" kern="1200" dirty="0">
                        <a:solidFill>
                          <a:schemeClr val="tx1">
                            <a:lumMod val="75000"/>
                            <a:lumOff val="25000"/>
                          </a:schemeClr>
                        </a:solidFill>
                        <a:effectLst/>
                        <a:latin typeface="+mn-lt"/>
                        <a:ea typeface="+mn-ea"/>
                        <a:cs typeface="+mn-cs"/>
                      </a:endParaRPr>
                    </a:p>
                    <a:p>
                      <a:pPr lvl="0"/>
                      <a:endParaRPr kumimoji="1" lang="ja-JP" altLang="ja-JP" sz="2000" kern="1200" dirty="0">
                        <a:solidFill>
                          <a:schemeClr val="tx1">
                            <a:lumMod val="75000"/>
                            <a:lumOff val="25000"/>
                          </a:schemeClr>
                        </a:solidFill>
                        <a:effectLst/>
                        <a:latin typeface="+mn-lt"/>
                        <a:ea typeface="+mn-ea"/>
                        <a:cs typeface="+mn-cs"/>
                      </a:endParaRPr>
                    </a:p>
                  </a:txBody>
                  <a:tcPr marL="180000"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タイトル 1"/>
          <p:cNvSpPr>
            <a:spLocks noGrp="1"/>
          </p:cNvSpPr>
          <p:nvPr>
            <p:ph type="title" idx="4294967295"/>
          </p:nvPr>
        </p:nvSpPr>
        <p:spPr>
          <a:xfrm>
            <a:off x="452181" y="0"/>
            <a:ext cx="8080632" cy="620713"/>
          </a:xfrm>
        </p:spPr>
        <p:txBody>
          <a:bodyPr/>
          <a:lstStyle/>
          <a:p>
            <a:r>
              <a:rPr kumimoji="1" lang="ja-JP" altLang="en-US" dirty="0">
                <a:solidFill>
                  <a:schemeClr val="tx1">
                    <a:lumMod val="75000"/>
                    <a:lumOff val="25000"/>
                  </a:schemeClr>
                </a:solidFill>
              </a:rPr>
              <a:t>１．開発の経緯</a:t>
            </a:r>
          </a:p>
        </p:txBody>
      </p:sp>
      <p:graphicFrame>
        <p:nvGraphicFramePr>
          <p:cNvPr id="14" name="Group 55"/>
          <p:cNvGraphicFramePr>
            <a:graphicFrameLocks noGrp="1"/>
          </p:cNvGraphicFramePr>
          <p:nvPr>
            <p:extLst>
              <p:ext uri="{D42A27DB-BD31-4B8C-83A1-F6EECF244321}">
                <p14:modId xmlns:p14="http://schemas.microsoft.com/office/powerpoint/2010/main" val="552700235"/>
              </p:ext>
            </p:extLst>
          </p:nvPr>
        </p:nvGraphicFramePr>
        <p:xfrm>
          <a:off x="394672" y="908650"/>
          <a:ext cx="8223874" cy="504097"/>
        </p:xfrm>
        <a:graphic>
          <a:graphicData uri="http://schemas.openxmlformats.org/drawingml/2006/table">
            <a:tbl>
              <a:tblPr/>
              <a:tblGrid>
                <a:gridCol w="8223874">
                  <a:extLst>
                    <a:ext uri="{9D8B030D-6E8A-4147-A177-3AD203B41FA5}">
                      <a16:colId xmlns:a16="http://schemas.microsoft.com/office/drawing/2014/main" val="20000"/>
                    </a:ext>
                  </a:extLst>
                </a:gridCol>
              </a:tblGrid>
              <a:tr h="504097">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2400" b="1" dirty="0">
                          <a:solidFill>
                            <a:schemeClr val="tx1">
                              <a:lumMod val="75000"/>
                              <a:lumOff val="25000"/>
                            </a:schemeClr>
                          </a:solidFill>
                          <a:latin typeface="+mn-ea"/>
                          <a:ea typeface="+mn-ea"/>
                          <a:cs typeface="Arial" pitchFamily="34" charset="0"/>
                        </a:rPr>
                        <a:t>開発方針</a:t>
                      </a:r>
                      <a:endParaRPr lang="en-US" altLang="ja-JP" sz="2400" b="1" dirty="0">
                        <a:solidFill>
                          <a:schemeClr val="tx1">
                            <a:lumMod val="75000"/>
                            <a:lumOff val="25000"/>
                          </a:schemeClr>
                        </a:solidFill>
                        <a:latin typeface="+mn-ea"/>
                        <a:ea typeface="+mn-ea"/>
                        <a:cs typeface="Arial" pitchFamily="34" charset="0"/>
                      </a:endParaRPr>
                    </a:p>
                  </a:txBody>
                  <a:tcPr marL="180000" marR="0" marT="0" marB="0" anchor="ctr" horzOverflow="overflow">
                    <a:lnL w="76200" cap="flat" cmpd="sng" algn="ctr">
                      <a:solidFill>
                        <a:srgbClr val="FF6205"/>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 name="Group 55">
            <a:extLst>
              <a:ext uri="{FF2B5EF4-FFF2-40B4-BE49-F238E27FC236}">
                <a16:creationId xmlns:a16="http://schemas.microsoft.com/office/drawing/2014/main" id="{164757CA-AC26-4329-B334-86A3F961EA4D}"/>
              </a:ext>
            </a:extLst>
          </p:cNvPr>
          <p:cNvGraphicFramePr>
            <a:graphicFrameLocks noGrp="1"/>
          </p:cNvGraphicFramePr>
          <p:nvPr>
            <p:extLst>
              <p:ext uri="{D42A27DB-BD31-4B8C-83A1-F6EECF244321}">
                <p14:modId xmlns:p14="http://schemas.microsoft.com/office/powerpoint/2010/main" val="3685647742"/>
              </p:ext>
            </p:extLst>
          </p:nvPr>
        </p:nvGraphicFramePr>
        <p:xfrm>
          <a:off x="546260" y="1628750"/>
          <a:ext cx="8072286" cy="407861"/>
        </p:xfrm>
        <a:graphic>
          <a:graphicData uri="http://schemas.openxmlformats.org/drawingml/2006/table">
            <a:tbl>
              <a:tblPr/>
              <a:tblGrid>
                <a:gridCol w="8072286">
                  <a:extLst>
                    <a:ext uri="{9D8B030D-6E8A-4147-A177-3AD203B41FA5}">
                      <a16:colId xmlns:a16="http://schemas.microsoft.com/office/drawing/2014/main" val="20000"/>
                    </a:ext>
                  </a:extLst>
                </a:gridCol>
              </a:tblGrid>
              <a:tr h="407861">
                <a:tc>
                  <a:txBody>
                    <a:bodyPr/>
                    <a:lstStyle/>
                    <a:p>
                      <a:pPr lvl="0"/>
                      <a:r>
                        <a:rPr kumimoji="1" lang="ja-JP" altLang="en-US" sz="2000" kern="1200" dirty="0">
                          <a:solidFill>
                            <a:schemeClr val="tx1">
                              <a:lumMod val="75000"/>
                              <a:lumOff val="25000"/>
                            </a:schemeClr>
                          </a:solidFill>
                          <a:effectLst/>
                          <a:latin typeface="+mn-lt"/>
                          <a:ea typeface="+mn-ea"/>
                          <a:cs typeface="+mn-cs"/>
                        </a:rPr>
                        <a:t>調査した要求項目を基に、以下を開発の基本方針として進めることとした。</a:t>
                      </a:r>
                      <a:endParaRPr kumimoji="1" lang="ja-JP" altLang="ja-JP" sz="2000" kern="1200" dirty="0">
                        <a:solidFill>
                          <a:schemeClr val="tx1">
                            <a:lumMod val="75000"/>
                            <a:lumOff val="25000"/>
                          </a:schemeClr>
                        </a:solidFill>
                        <a:effectLst/>
                        <a:latin typeface="+mn-lt"/>
                        <a:ea typeface="+mn-ea"/>
                        <a:cs typeface="+mn-cs"/>
                      </a:endParaRPr>
                    </a:p>
                  </a:txBody>
                  <a:tcPr marL="180000"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032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9"/>
          <p:cNvSpPr txBox="1">
            <a:spLocks noChangeArrowheads="1"/>
          </p:cNvSpPr>
          <p:nvPr/>
        </p:nvSpPr>
        <p:spPr bwMode="auto">
          <a:xfrm>
            <a:off x="574675" y="4221163"/>
            <a:ext cx="838993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開発の経緯</a:t>
            </a:r>
            <a:endPar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２ </a:t>
            </a:r>
            <a:r>
              <a:rPr lang="en-US" altLang="ja-JP" sz="2200" dirty="0">
                <a:solidFill>
                  <a:srgbClr val="22110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rgbClr val="000000"/>
                </a:solidFill>
                <a:latin typeface="Meiryo UI"/>
                <a:ea typeface="Meiryo UI"/>
              </a:rPr>
              <a:t>衝突被害軽減アシスト装置の概要</a:t>
            </a:r>
            <a:endParaRPr lang="en-US" altLang="ja-JP" sz="2200" dirty="0">
              <a:solidFill>
                <a:srgbClr val="000000"/>
              </a:solidFill>
              <a:latin typeface="Meiryo UI"/>
              <a:ea typeface="Meiryo UI"/>
            </a:endParaRPr>
          </a:p>
          <a:p>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３ </a:t>
            </a:r>
            <a:r>
              <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200" dirty="0">
                <a:solidFill>
                  <a:schemeClr val="bg1">
                    <a:lumMod val="95000"/>
                  </a:schemeClr>
                </a:solidFill>
                <a:latin typeface="+mn-ea"/>
                <a:ea typeface="+mn-ea"/>
              </a:rPr>
              <a:t>周囲環境視認装置「</a:t>
            </a:r>
            <a:r>
              <a:rPr kumimoji="1" lang="en-US" altLang="ja-JP" sz="2200" kern="1200" dirty="0">
                <a:solidFill>
                  <a:schemeClr val="bg1">
                    <a:lumMod val="95000"/>
                  </a:schemeClr>
                </a:solidFill>
                <a:effectLst/>
                <a:latin typeface="+mn-ea"/>
                <a:ea typeface="+mn-ea"/>
                <a:cs typeface="+mn-cs"/>
              </a:rPr>
              <a:t>Aerial Angle®</a:t>
            </a:r>
            <a:r>
              <a:rPr kumimoji="1" lang="ja-JP" altLang="en-US" sz="2200" kern="1200" dirty="0">
                <a:solidFill>
                  <a:schemeClr val="bg1">
                    <a:lumMod val="95000"/>
                  </a:schemeClr>
                </a:solidFill>
                <a:effectLst/>
                <a:latin typeface="+mn-ea"/>
                <a:ea typeface="+mn-ea"/>
                <a:cs typeface="+mn-cs"/>
              </a:rPr>
              <a:t>」の概要</a:t>
            </a:r>
            <a:endParaRPr kumimoji="1" lang="en-US" altLang="ja-JP" sz="2200" kern="1200" dirty="0">
              <a:solidFill>
                <a:schemeClr val="bg1">
                  <a:lumMod val="95000"/>
                </a:schemeClr>
              </a:solidFill>
              <a:effectLst/>
              <a:latin typeface="+mn-ea"/>
              <a:ea typeface="+mn-ea"/>
              <a:cs typeface="+mn-cs"/>
            </a:endParaRPr>
          </a:p>
          <a:p>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４ </a:t>
            </a:r>
            <a:r>
              <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おわりに</a:t>
            </a:r>
            <a:endParaRPr lang="en-US" altLang="ja-JP" sz="2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47" name="Text Box 30"/>
          <p:cNvSpPr txBox="1">
            <a:spLocks noChangeArrowheads="1"/>
          </p:cNvSpPr>
          <p:nvPr/>
        </p:nvSpPr>
        <p:spPr bwMode="auto">
          <a:xfrm>
            <a:off x="566738" y="3600450"/>
            <a:ext cx="4432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rgbClr val="22110D"/>
                </a:solidFill>
                <a:latin typeface="Meiryo UI"/>
                <a:ea typeface="Meiryo UI"/>
              </a:rPr>
              <a:t>Contents</a:t>
            </a:r>
          </a:p>
        </p:txBody>
      </p:sp>
      <p:sp>
        <p:nvSpPr>
          <p:cNvPr id="5" name="サブタイトル 2">
            <a:extLst>
              <a:ext uri="{FF2B5EF4-FFF2-40B4-BE49-F238E27FC236}">
                <a16:creationId xmlns:a16="http://schemas.microsoft.com/office/drawing/2014/main" id="{7330D9AA-F695-4A4B-AE4F-7CEB7563020A}"/>
              </a:ext>
            </a:extLst>
          </p:cNvPr>
          <p:cNvSpPr>
            <a:spLocks noGrp="1"/>
          </p:cNvSpPr>
          <p:nvPr/>
        </p:nvSpPr>
        <p:spPr bwMode="auto">
          <a:xfrm>
            <a:off x="467430" y="1884645"/>
            <a:ext cx="820914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20000"/>
              </a:spcBef>
              <a:buFont typeface="Arial" charset="0"/>
              <a:buNone/>
              <a:defRPr/>
            </a:pPr>
            <a:r>
              <a:rPr lang="ja-JP" altLang="en-US" sz="2800" b="1" dirty="0">
                <a:latin typeface="+mn-ea"/>
                <a:ea typeface="+mn-ea"/>
              </a:rPr>
              <a:t>路盤・舗装機械技術委員会　総会</a:t>
            </a:r>
            <a:endParaRPr lang="en-US" altLang="ja-JP" sz="2800" b="1" dirty="0">
              <a:latin typeface="+mn-ea"/>
              <a:ea typeface="+mn-ea"/>
            </a:endParaRPr>
          </a:p>
          <a:p>
            <a:pPr marL="342900" indent="-342900">
              <a:spcBef>
                <a:spcPct val="20000"/>
              </a:spcBef>
              <a:buFont typeface="Arial" charset="0"/>
              <a:buNone/>
              <a:defRPr/>
            </a:pPr>
            <a:r>
              <a:rPr lang="ja-JP" altLang="en-US" sz="2800" dirty="0">
                <a:latin typeface="+mn-ea"/>
                <a:ea typeface="+mn-ea"/>
              </a:rPr>
              <a:t>運転支援装置によるタイヤローラ安全性向上について</a:t>
            </a:r>
            <a:endParaRPr lang="en-US" altLang="ja-JP" sz="2800" dirty="0">
              <a:latin typeface="+mn-ea"/>
              <a:ea typeface="+mn-ea"/>
            </a:endParaRPr>
          </a:p>
        </p:txBody>
      </p:sp>
    </p:spTree>
    <p:extLst>
      <p:ext uri="{BB962C8B-B14F-4D97-AF65-F5344CB8AC3E}">
        <p14:creationId xmlns:p14="http://schemas.microsoft.com/office/powerpoint/2010/main" val="192429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490" y="1772013"/>
            <a:ext cx="7208098" cy="4897437"/>
          </a:xfrm>
          <a:prstGeom prst="rect">
            <a:avLst/>
          </a:prstGeom>
        </p:spPr>
      </p:pic>
      <p:cxnSp>
        <p:nvCxnSpPr>
          <p:cNvPr id="3" name="直線矢印コネクタ 2"/>
          <p:cNvCxnSpPr/>
          <p:nvPr/>
        </p:nvCxnSpPr>
        <p:spPr>
          <a:xfrm flipV="1">
            <a:off x="4138553" y="4436801"/>
            <a:ext cx="1633786" cy="1744000"/>
          </a:xfrm>
          <a:prstGeom prst="straightConnector1">
            <a:avLst/>
          </a:prstGeom>
          <a:noFill/>
          <a:ln w="25400" cap="flat" cmpd="sng" algn="ctr">
            <a:solidFill>
              <a:srgbClr val="FF0000"/>
            </a:solidFill>
            <a:prstDash val="solid"/>
            <a:tailEnd type="triangle" w="med" len="lg"/>
          </a:ln>
          <a:effectLst>
            <a:glow rad="25400">
              <a:srgbClr val="000000"/>
            </a:glow>
          </a:effectLst>
        </p:spPr>
      </p:cxnSp>
      <p:cxnSp>
        <p:nvCxnSpPr>
          <p:cNvPr id="4" name="直線矢印コネクタ 3"/>
          <p:cNvCxnSpPr/>
          <p:nvPr/>
        </p:nvCxnSpPr>
        <p:spPr>
          <a:xfrm>
            <a:off x="2675909" y="1951053"/>
            <a:ext cx="1823294" cy="1033840"/>
          </a:xfrm>
          <a:prstGeom prst="straightConnector1">
            <a:avLst/>
          </a:prstGeom>
          <a:noFill/>
          <a:ln w="25400" cap="flat" cmpd="sng" algn="ctr">
            <a:solidFill>
              <a:srgbClr val="FF0000"/>
            </a:solidFill>
            <a:prstDash val="solid"/>
            <a:tailEnd type="triangle" w="med" len="lg"/>
          </a:ln>
          <a:effectLst>
            <a:glow rad="25400">
              <a:srgbClr val="000000"/>
            </a:glow>
          </a:effectLst>
        </p:spPr>
      </p:cxnSp>
      <p:sp>
        <p:nvSpPr>
          <p:cNvPr id="5" name="テキスト ボックス 14"/>
          <p:cNvSpPr txBox="1"/>
          <p:nvPr/>
        </p:nvSpPr>
        <p:spPr>
          <a:xfrm>
            <a:off x="1475570" y="1522273"/>
            <a:ext cx="1368190" cy="830997"/>
          </a:xfrm>
          <a:prstGeom prst="rect">
            <a:avLst/>
          </a:prstGeom>
          <a:solidFill>
            <a:schemeClr val="bg1"/>
          </a:solidFill>
          <a:ln>
            <a:solidFill>
              <a:srgbClr val="000000"/>
            </a:solidFill>
            <a:prstDash val="dash"/>
          </a:ln>
        </p:spPr>
        <p:txBody>
          <a:bodyPr wrap="square" lIns="0" tIns="0" rIns="0" bIns="0" rtlCol="0" anchor="ctr" anchorCtr="0">
            <a:spAutoFit/>
          </a:bodyPr>
          <a:lstStyle>
            <a:defPPr>
              <a:defRPr lang="ja-JP"/>
            </a:defPPr>
            <a:lvl1pPr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800" noProof="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前方ブザー付</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回転灯</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（オプション）</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矢印コネクタ 5"/>
          <p:cNvCxnSpPr/>
          <p:nvPr/>
        </p:nvCxnSpPr>
        <p:spPr>
          <a:xfrm>
            <a:off x="3860432" y="1676001"/>
            <a:ext cx="918516" cy="1077541"/>
          </a:xfrm>
          <a:prstGeom prst="straightConnector1">
            <a:avLst/>
          </a:prstGeom>
          <a:noFill/>
          <a:ln w="25400" cap="flat" cmpd="sng" algn="ctr">
            <a:solidFill>
              <a:srgbClr val="0070C0"/>
            </a:solidFill>
            <a:prstDash val="solid"/>
            <a:tailEnd type="triangle" w="med" len="lg"/>
          </a:ln>
          <a:effectLst>
            <a:glow rad="25400">
              <a:srgbClr val="000000"/>
            </a:glow>
          </a:effectLst>
        </p:spPr>
      </p:cxnSp>
      <p:cxnSp>
        <p:nvCxnSpPr>
          <p:cNvPr id="7" name="直線矢印コネクタ 6"/>
          <p:cNvCxnSpPr/>
          <p:nvPr/>
        </p:nvCxnSpPr>
        <p:spPr>
          <a:xfrm flipH="1">
            <a:off x="6955752" y="3284640"/>
            <a:ext cx="496648" cy="144020"/>
          </a:xfrm>
          <a:prstGeom prst="straightConnector1">
            <a:avLst/>
          </a:prstGeom>
          <a:noFill/>
          <a:ln w="25400" cap="flat" cmpd="sng" algn="ctr">
            <a:solidFill>
              <a:srgbClr val="00B050"/>
            </a:solidFill>
            <a:prstDash val="solid"/>
            <a:tailEnd type="triangle" w="med" len="lg"/>
          </a:ln>
          <a:effectLst>
            <a:glow rad="25400">
              <a:srgbClr val="000000"/>
            </a:glow>
          </a:effectLst>
        </p:spPr>
      </p:cxnSp>
      <p:cxnSp>
        <p:nvCxnSpPr>
          <p:cNvPr id="8" name="直線矢印コネクタ 7"/>
          <p:cNvCxnSpPr/>
          <p:nvPr/>
        </p:nvCxnSpPr>
        <p:spPr>
          <a:xfrm>
            <a:off x="5195869" y="1772013"/>
            <a:ext cx="310461" cy="1227273"/>
          </a:xfrm>
          <a:prstGeom prst="straightConnector1">
            <a:avLst/>
          </a:prstGeom>
          <a:noFill/>
          <a:ln w="25400" cap="flat" cmpd="sng" algn="ctr">
            <a:solidFill>
              <a:srgbClr val="7030A0"/>
            </a:solidFill>
            <a:prstDash val="solid"/>
            <a:tailEnd type="triangle" w="med" len="lg"/>
          </a:ln>
          <a:effectLst>
            <a:glow rad="25400">
              <a:srgbClr val="000000"/>
            </a:glow>
          </a:effectLst>
        </p:spPr>
      </p:cxnSp>
      <p:cxnSp>
        <p:nvCxnSpPr>
          <p:cNvPr id="9" name="直線矢印コネクタ 8"/>
          <p:cNvCxnSpPr/>
          <p:nvPr/>
        </p:nvCxnSpPr>
        <p:spPr>
          <a:xfrm flipV="1">
            <a:off x="1523749" y="3788710"/>
            <a:ext cx="288040" cy="2088291"/>
          </a:xfrm>
          <a:prstGeom prst="straightConnector1">
            <a:avLst/>
          </a:prstGeom>
          <a:noFill/>
          <a:ln w="25400" cap="flat" cmpd="sng" algn="ctr">
            <a:solidFill>
              <a:srgbClr val="00B050"/>
            </a:solidFill>
            <a:prstDash val="solid"/>
            <a:tailEnd type="triangle" w="med" len="lg"/>
          </a:ln>
          <a:effectLst>
            <a:glow rad="25400">
              <a:srgbClr val="000000"/>
            </a:glow>
          </a:effectLst>
        </p:spPr>
      </p:cxnSp>
      <p:cxnSp>
        <p:nvCxnSpPr>
          <p:cNvPr id="10" name="直線矢印コネクタ 9"/>
          <p:cNvCxnSpPr>
            <a:cxnSpLocks/>
          </p:cNvCxnSpPr>
          <p:nvPr/>
        </p:nvCxnSpPr>
        <p:spPr>
          <a:xfrm flipH="1">
            <a:off x="6252988" y="1951053"/>
            <a:ext cx="294838" cy="984226"/>
          </a:xfrm>
          <a:prstGeom prst="straightConnector1">
            <a:avLst/>
          </a:prstGeom>
          <a:noFill/>
          <a:ln w="25400" cap="flat" cmpd="sng" algn="ctr">
            <a:solidFill>
              <a:srgbClr val="FFFF00"/>
            </a:solidFill>
            <a:prstDash val="solid"/>
            <a:tailEnd type="triangle" w="med" len="lg"/>
          </a:ln>
          <a:effectLst>
            <a:glow rad="25400">
              <a:srgbClr val="000000"/>
            </a:glow>
          </a:effectLst>
        </p:spPr>
      </p:cxnSp>
      <p:sp>
        <p:nvSpPr>
          <p:cNvPr id="11" name="テキスト ボックス 27"/>
          <p:cNvSpPr txBox="1"/>
          <p:nvPr/>
        </p:nvSpPr>
        <p:spPr>
          <a:xfrm>
            <a:off x="6187176" y="1481300"/>
            <a:ext cx="1399204" cy="553998"/>
          </a:xfrm>
          <a:prstGeom prst="rect">
            <a:avLst/>
          </a:prstGeom>
          <a:solidFill>
            <a:srgbClr val="FFFF99"/>
          </a:solidFill>
          <a:ln>
            <a:solidFill>
              <a:srgbClr val="000000"/>
            </a:solidFill>
          </a:ln>
        </p:spPr>
        <p:txBody>
          <a:bodyPr wrap="square" lIns="0" tIns="0" rIns="0" bIns="0" rtlCol="0" anchor="ctr" anchorCtr="0">
            <a:spAutoFit/>
          </a:bodyPr>
          <a:lstStyle>
            <a:defPPr>
              <a:defRPr lang="ja-JP"/>
            </a:defPPr>
            <a:lvl1pPr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⑤</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シートベルト</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リマインダ</a:t>
            </a:r>
          </a:p>
        </p:txBody>
      </p:sp>
      <p:sp>
        <p:nvSpPr>
          <p:cNvPr id="12" name="テキスト ボックス 14"/>
          <p:cNvSpPr txBox="1"/>
          <p:nvPr/>
        </p:nvSpPr>
        <p:spPr>
          <a:xfrm>
            <a:off x="3101175" y="6042302"/>
            <a:ext cx="1518515" cy="553998"/>
          </a:xfrm>
          <a:prstGeom prst="rect">
            <a:avLst/>
          </a:prstGeom>
          <a:solidFill>
            <a:srgbClr val="FFCCCC"/>
          </a:solidFill>
          <a:ln>
            <a:solidFill>
              <a:srgbClr val="000000"/>
            </a:solidFill>
          </a:ln>
        </p:spPr>
        <p:txBody>
          <a:bodyPr wrap="square" lIns="0" tIns="0" rIns="0" bIns="0" rtlCol="0" anchor="ctr" anchorCtr="0">
            <a:spAutoFit/>
          </a:bodyPr>
          <a:lstStyle>
            <a:defPPr>
              <a:defRPr lang="ja-JP"/>
            </a:defPPr>
            <a:lvl1pPr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800" noProof="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ブザー付</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回転灯</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23"/>
          <p:cNvSpPr txBox="1"/>
          <p:nvPr/>
        </p:nvSpPr>
        <p:spPr>
          <a:xfrm>
            <a:off x="7328877" y="2852580"/>
            <a:ext cx="1347692" cy="553998"/>
          </a:xfrm>
          <a:prstGeom prst="rect">
            <a:avLst/>
          </a:prstGeom>
          <a:solidFill>
            <a:schemeClr val="accent3">
              <a:lumMod val="40000"/>
              <a:lumOff val="60000"/>
            </a:schemeClr>
          </a:solidFill>
          <a:ln>
            <a:solidFill>
              <a:srgbClr val="000000"/>
            </a:solidFill>
            <a:prstDash val="solid"/>
          </a:ln>
        </p:spPr>
        <p:txBody>
          <a:bodyPr wrap="square" lIns="0" tIns="0" rIns="0" bIns="0" rtlCol="0" anchor="ctr" anchorCtr="0">
            <a:spAutoFit/>
          </a:bodyPr>
          <a:lstStyle>
            <a:defPPr>
              <a:defRPr lang="ja-JP"/>
            </a:defPPr>
            <a:lvl1pPr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 物体</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検知センサ</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カメラ</a:t>
            </a:r>
          </a:p>
        </p:txBody>
      </p:sp>
      <p:sp>
        <p:nvSpPr>
          <p:cNvPr id="18" name="テキスト ボックス 27"/>
          <p:cNvSpPr txBox="1"/>
          <p:nvPr/>
        </p:nvSpPr>
        <p:spPr>
          <a:xfrm>
            <a:off x="3179979" y="1522273"/>
            <a:ext cx="958574" cy="276999"/>
          </a:xfrm>
          <a:prstGeom prst="rect">
            <a:avLst/>
          </a:prstGeom>
          <a:solidFill>
            <a:srgbClr val="CCECFF"/>
          </a:solidFill>
          <a:ln>
            <a:solidFill>
              <a:srgbClr val="000000"/>
            </a:solidFill>
          </a:ln>
        </p:spPr>
        <p:txBody>
          <a:bodyPr wrap="square" lIns="0" tIns="0" rIns="0" bIns="0" rtlCol="0" anchor="ctr" anchorCtr="0">
            <a:spAutoFit/>
          </a:bodyPr>
          <a:lstStyle>
            <a:defPPr>
              <a:defRPr lang="ja-JP"/>
            </a:defPPr>
            <a:lvl1pPr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②モニタ</a:t>
            </a:r>
          </a:p>
        </p:txBody>
      </p:sp>
      <p:sp>
        <p:nvSpPr>
          <p:cNvPr id="19" name="テキスト ボックス 59"/>
          <p:cNvSpPr txBox="1"/>
          <p:nvPr/>
        </p:nvSpPr>
        <p:spPr>
          <a:xfrm>
            <a:off x="467430" y="5765303"/>
            <a:ext cx="1563774" cy="830997"/>
          </a:xfrm>
          <a:prstGeom prst="rect">
            <a:avLst/>
          </a:prstGeom>
          <a:solidFill>
            <a:schemeClr val="bg1"/>
          </a:solidFill>
          <a:ln>
            <a:solidFill>
              <a:srgbClr val="000000"/>
            </a:solidFill>
            <a:prstDash val="dash"/>
          </a:ln>
        </p:spPr>
        <p:txBody>
          <a:bodyPr wrap="square" lIns="0" tIns="0" rIns="0" bIns="0" rtlCol="0" anchor="ctr" anchorCtr="0">
            <a:spAutoFit/>
          </a:bodyPr>
          <a:lstStyle>
            <a:defPPr>
              <a:defRPr lang="ja-JP"/>
            </a:defPPr>
            <a:lvl1pPr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前方物体</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検知</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センサ</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カメラ</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（オプション）</a:t>
            </a:r>
            <a:endPar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57"/>
          <p:cNvSpPr txBox="1"/>
          <p:nvPr/>
        </p:nvSpPr>
        <p:spPr>
          <a:xfrm>
            <a:off x="4364279" y="1522273"/>
            <a:ext cx="1562020" cy="276999"/>
          </a:xfrm>
          <a:prstGeom prst="rect">
            <a:avLst/>
          </a:prstGeom>
          <a:solidFill>
            <a:schemeClr val="accent2">
              <a:lumMod val="20000"/>
              <a:lumOff val="80000"/>
            </a:schemeClr>
          </a:solidFill>
          <a:ln>
            <a:solidFill>
              <a:srgbClr val="000000"/>
            </a:solidFill>
          </a:ln>
        </p:spPr>
        <p:txBody>
          <a:bodyPr wrap="square" lIns="0" tIns="0" rIns="0" bIns="0" rtlCol="0" anchor="ctr" anchorCtr="0">
            <a:spAutoFit/>
          </a:bodyPr>
          <a:lstStyle>
            <a:defPPr>
              <a:defRPr lang="ja-JP"/>
            </a:defPPr>
            <a:lvl1pPr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8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800" kern="1200">
                <a:solidFill>
                  <a:schemeClr val="tx1"/>
                </a:solidFill>
                <a:latin typeface="Times New Roman" pitchFamily="18"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④</a:t>
            </a:r>
            <a:r>
              <a:rPr lang="ja-JP" altLang="en-US" sz="1800" noProof="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解除スイッチ</a:t>
            </a:r>
          </a:p>
        </p:txBody>
      </p:sp>
      <p:graphicFrame>
        <p:nvGraphicFramePr>
          <p:cNvPr id="21" name="Group 55"/>
          <p:cNvGraphicFramePr>
            <a:graphicFrameLocks noGrp="1"/>
          </p:cNvGraphicFramePr>
          <p:nvPr>
            <p:extLst>
              <p:ext uri="{D42A27DB-BD31-4B8C-83A1-F6EECF244321}">
                <p14:modId xmlns:p14="http://schemas.microsoft.com/office/powerpoint/2010/main" val="1715707699"/>
              </p:ext>
            </p:extLst>
          </p:nvPr>
        </p:nvGraphicFramePr>
        <p:xfrm>
          <a:off x="453401" y="764630"/>
          <a:ext cx="8223874" cy="504097"/>
        </p:xfrm>
        <a:graphic>
          <a:graphicData uri="http://schemas.openxmlformats.org/drawingml/2006/table">
            <a:tbl>
              <a:tblPr/>
              <a:tblGrid>
                <a:gridCol w="8223874">
                  <a:extLst>
                    <a:ext uri="{9D8B030D-6E8A-4147-A177-3AD203B41FA5}">
                      <a16:colId xmlns:a16="http://schemas.microsoft.com/office/drawing/2014/main" val="20000"/>
                    </a:ext>
                  </a:extLst>
                </a:gridCol>
              </a:tblGrid>
              <a:tr h="504097">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2400" b="1" dirty="0">
                          <a:solidFill>
                            <a:schemeClr val="tx1">
                              <a:lumMod val="75000"/>
                              <a:lumOff val="25000"/>
                            </a:schemeClr>
                          </a:solidFill>
                          <a:latin typeface="+mn-ea"/>
                          <a:ea typeface="+mn-ea"/>
                          <a:cs typeface="Arial" pitchFamily="34" charset="0"/>
                        </a:rPr>
                        <a:t>車載レイアウト</a:t>
                      </a:r>
                      <a:endParaRPr lang="en-US" altLang="ja-JP" sz="2400" b="1" dirty="0">
                        <a:solidFill>
                          <a:schemeClr val="tx1">
                            <a:lumMod val="75000"/>
                            <a:lumOff val="25000"/>
                          </a:schemeClr>
                        </a:solidFill>
                        <a:latin typeface="+mn-ea"/>
                        <a:ea typeface="+mn-ea"/>
                        <a:cs typeface="Arial" pitchFamily="34" charset="0"/>
                      </a:endParaRPr>
                    </a:p>
                  </a:txBody>
                  <a:tcPr marL="180000" marR="0" marT="0" marB="0" anchor="ctr" horzOverflow="overflow">
                    <a:lnL w="76200" cap="flat" cmpd="sng" algn="ctr">
                      <a:solidFill>
                        <a:srgbClr val="FF6205"/>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 name="タイトル 21"/>
          <p:cNvSpPr>
            <a:spLocks noGrp="1"/>
          </p:cNvSpPr>
          <p:nvPr>
            <p:ph type="title" idx="4294967295"/>
          </p:nvPr>
        </p:nvSpPr>
        <p:spPr>
          <a:xfrm>
            <a:off x="466725" y="0"/>
            <a:ext cx="8066088" cy="620713"/>
          </a:xfrm>
        </p:spPr>
        <p:txBody>
          <a:bodyPr/>
          <a:lstStyle/>
          <a:p>
            <a:r>
              <a:rPr kumimoji="1" lang="ja-JP" altLang="ja-JP" sz="2000" kern="1200" dirty="0">
                <a:solidFill>
                  <a:srgbClr val="000000"/>
                </a:solidFill>
                <a:effectLst/>
                <a:latin typeface="Meiryo UI"/>
                <a:ea typeface="Meiryo UI"/>
              </a:rPr>
              <a:t>２．</a:t>
            </a:r>
            <a:r>
              <a:rPr lang="ja-JP" altLang="en-US" dirty="0">
                <a:solidFill>
                  <a:srgbClr val="000000"/>
                </a:solidFill>
                <a:latin typeface="Meiryo UI"/>
                <a:ea typeface="Meiryo UI"/>
              </a:rPr>
              <a:t>衝突被害軽減アシスト装置の概要</a:t>
            </a:r>
            <a:endParaRPr kumimoji="1" lang="ja-JP" altLang="en-US" dirty="0"/>
          </a:p>
        </p:txBody>
      </p:sp>
    </p:spTree>
    <p:extLst>
      <p:ext uri="{BB962C8B-B14F-4D97-AF65-F5344CB8AC3E}">
        <p14:creationId xmlns:p14="http://schemas.microsoft.com/office/powerpoint/2010/main" val="2472279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179391" y="1352652"/>
            <a:ext cx="896460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hangingPunct="0">
              <a:defRPr/>
            </a:pPr>
            <a:r>
              <a:rPr lang="ja-JP" altLang="en-US" sz="2000" dirty="0">
                <a:latin typeface="Meiryo UI"/>
                <a:ea typeface="Meiryo UI"/>
              </a:rPr>
              <a:t>①運転者への運転支援機能</a:t>
            </a:r>
            <a:endParaRPr lang="en-US" altLang="ja-JP" sz="2000" dirty="0">
              <a:latin typeface="Meiryo UI"/>
              <a:ea typeface="Meiryo UI"/>
            </a:endParaRPr>
          </a:p>
          <a:p>
            <a:pPr eaLnBrk="0" hangingPunct="0">
              <a:defRPr/>
            </a:pPr>
            <a:endParaRPr lang="en-US" altLang="ja-JP" sz="800" dirty="0">
              <a:latin typeface="Meiryo UI"/>
              <a:ea typeface="Meiryo UI"/>
            </a:endParaRPr>
          </a:p>
          <a:p>
            <a:pPr eaLnBrk="0" hangingPunct="0">
              <a:defRPr/>
            </a:pPr>
            <a:r>
              <a:rPr lang="ja-JP" altLang="en-US" dirty="0">
                <a:latin typeface="Meiryo UI"/>
                <a:ea typeface="Meiryo UI"/>
              </a:rPr>
              <a:t>　■物体検知センサにより物体を検知し、衝突のリスク度合いにより「警告」から「減速」、</a:t>
            </a:r>
            <a:endParaRPr lang="en-US" altLang="ja-JP" dirty="0">
              <a:latin typeface="Meiryo UI"/>
              <a:ea typeface="Meiryo UI"/>
            </a:endParaRPr>
          </a:p>
          <a:p>
            <a:pPr eaLnBrk="0" hangingPunct="0">
              <a:defRPr/>
            </a:pPr>
            <a:r>
              <a:rPr lang="ja-JP" altLang="en-US" dirty="0">
                <a:latin typeface="Meiryo UI"/>
                <a:ea typeface="Meiryo UI"/>
              </a:rPr>
              <a:t>　　「ブレーキ作動」まで</a:t>
            </a:r>
            <a:r>
              <a:rPr lang="en-US" altLang="ja-JP" dirty="0">
                <a:latin typeface="Meiryo UI"/>
                <a:ea typeface="Meiryo UI"/>
              </a:rPr>
              <a:t>3</a:t>
            </a:r>
            <a:r>
              <a:rPr lang="ja-JP" altLang="en-US" dirty="0">
                <a:latin typeface="Meiryo UI"/>
                <a:ea typeface="Meiryo UI"/>
              </a:rPr>
              <a:t>段階の運転支援を行う。</a:t>
            </a:r>
            <a:endParaRPr lang="en-US" altLang="ja-JP" dirty="0">
              <a:latin typeface="Meiryo UI"/>
              <a:ea typeface="Meiryo UI"/>
            </a:endParaRPr>
          </a:p>
          <a:p>
            <a:pPr eaLnBrk="0" hangingPunct="0">
              <a:defRPr/>
            </a:pPr>
            <a:endParaRPr lang="en-US" altLang="ja-JP" sz="800" dirty="0">
              <a:latin typeface="Meiryo UI"/>
              <a:ea typeface="Meiryo UI"/>
            </a:endParaRPr>
          </a:p>
          <a:p>
            <a:pPr eaLnBrk="0" hangingPunct="0">
              <a:defRPr/>
            </a:pPr>
            <a:r>
              <a:rPr lang="ja-JP" altLang="en-US" dirty="0">
                <a:latin typeface="Meiryo UI"/>
                <a:ea typeface="Meiryo UI"/>
              </a:rPr>
              <a:t>　■液晶モニタにカメラ映像とシステムの状態を表示し、運転者の安全確認の支援を行う。</a:t>
            </a:r>
            <a:endParaRPr lang="en-US" altLang="ja-JP" dirty="0">
              <a:latin typeface="Meiryo UI"/>
              <a:ea typeface="Meiryo UI"/>
            </a:endParaRPr>
          </a:p>
        </p:txBody>
      </p:sp>
      <p:sp>
        <p:nvSpPr>
          <p:cNvPr id="9" name="Rectangle 7"/>
          <p:cNvSpPr>
            <a:spLocks noChangeArrowheads="1"/>
          </p:cNvSpPr>
          <p:nvPr/>
        </p:nvSpPr>
        <p:spPr bwMode="auto">
          <a:xfrm>
            <a:off x="6096987" y="4727571"/>
            <a:ext cx="12113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defRPr/>
            </a:pPr>
            <a:r>
              <a:rPr lang="ja-JP" altLang="en-US" sz="1400" dirty="0">
                <a:latin typeface="Meiryo UI"/>
                <a:ea typeface="Meiryo UI"/>
              </a:rPr>
              <a:t>モニタ</a:t>
            </a:r>
            <a:endParaRPr lang="en-US" altLang="ja-JP" sz="1400" dirty="0">
              <a:latin typeface="Meiryo UI"/>
              <a:ea typeface="Meiryo UI"/>
            </a:endParaRPr>
          </a:p>
        </p:txBody>
      </p:sp>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085"/>
          <a:stretch/>
        </p:blipFill>
        <p:spPr bwMode="auto">
          <a:xfrm>
            <a:off x="2618323" y="5128710"/>
            <a:ext cx="2255699" cy="154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842" b="23589"/>
          <a:stretch/>
        </p:blipFill>
        <p:spPr bwMode="auto">
          <a:xfrm>
            <a:off x="5401666" y="5153735"/>
            <a:ext cx="2587876" cy="151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3699126" y="5221642"/>
            <a:ext cx="506152" cy="4396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366076" y="5224738"/>
            <a:ext cx="654263" cy="4365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7"/>
          <p:cNvSpPr>
            <a:spLocks noChangeArrowheads="1"/>
          </p:cNvSpPr>
          <p:nvPr/>
        </p:nvSpPr>
        <p:spPr bwMode="auto">
          <a:xfrm>
            <a:off x="3346358" y="4705373"/>
            <a:ext cx="18737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defRPr/>
            </a:pPr>
            <a:r>
              <a:rPr lang="ja-JP" altLang="en-US" sz="1400" dirty="0">
                <a:latin typeface="Meiryo UI"/>
                <a:ea typeface="Meiryo UI"/>
              </a:rPr>
              <a:t>物体検知センサ</a:t>
            </a:r>
            <a:r>
              <a:rPr lang="en-US" altLang="ja-JP" sz="1400" dirty="0">
                <a:latin typeface="Meiryo UI"/>
                <a:ea typeface="Meiryo UI"/>
              </a:rPr>
              <a:t>/</a:t>
            </a:r>
            <a:r>
              <a:rPr lang="ja-JP" altLang="en-US" sz="1400" dirty="0">
                <a:latin typeface="Meiryo UI"/>
                <a:ea typeface="Meiryo UI"/>
              </a:rPr>
              <a:t>カメラ</a:t>
            </a:r>
            <a:endParaRPr lang="en-US" altLang="ja-JP" sz="1400" dirty="0">
              <a:latin typeface="Meiryo UI"/>
              <a:ea typeface="Meiryo UI"/>
            </a:endParaRPr>
          </a:p>
        </p:txBody>
      </p:sp>
      <p:cxnSp>
        <p:nvCxnSpPr>
          <p:cNvPr id="22" name="直線コネクタ 21"/>
          <p:cNvCxnSpPr>
            <a:cxnSpLocks/>
            <a:stCxn id="5" idx="0"/>
            <a:endCxn id="18" idx="2"/>
          </p:cNvCxnSpPr>
          <p:nvPr/>
        </p:nvCxnSpPr>
        <p:spPr>
          <a:xfrm flipV="1">
            <a:off x="3952202" y="5013150"/>
            <a:ext cx="331022" cy="2084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cxnSpLocks/>
            <a:stCxn id="16" idx="0"/>
            <a:endCxn id="9" idx="2"/>
          </p:cNvCxnSpPr>
          <p:nvPr/>
        </p:nvCxnSpPr>
        <p:spPr>
          <a:xfrm flipV="1">
            <a:off x="6693208" y="5035348"/>
            <a:ext cx="9476" cy="1893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9" name="Group 55"/>
          <p:cNvGraphicFramePr>
            <a:graphicFrameLocks noGrp="1"/>
          </p:cNvGraphicFramePr>
          <p:nvPr>
            <p:extLst>
              <p:ext uri="{D42A27DB-BD31-4B8C-83A1-F6EECF244321}">
                <p14:modId xmlns:p14="http://schemas.microsoft.com/office/powerpoint/2010/main" val="4122757867"/>
              </p:ext>
            </p:extLst>
          </p:nvPr>
        </p:nvGraphicFramePr>
        <p:xfrm>
          <a:off x="453401" y="764630"/>
          <a:ext cx="8223874" cy="504097"/>
        </p:xfrm>
        <a:graphic>
          <a:graphicData uri="http://schemas.openxmlformats.org/drawingml/2006/table">
            <a:tbl>
              <a:tblPr/>
              <a:tblGrid>
                <a:gridCol w="8223874">
                  <a:extLst>
                    <a:ext uri="{9D8B030D-6E8A-4147-A177-3AD203B41FA5}">
                      <a16:colId xmlns:a16="http://schemas.microsoft.com/office/drawing/2014/main" val="20000"/>
                    </a:ext>
                  </a:extLst>
                </a:gridCol>
              </a:tblGrid>
              <a:tr h="504097">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2400" b="1" dirty="0">
                          <a:solidFill>
                            <a:schemeClr val="tx1">
                              <a:lumMod val="75000"/>
                              <a:lumOff val="25000"/>
                            </a:schemeClr>
                          </a:solidFill>
                          <a:latin typeface="+mn-ea"/>
                          <a:ea typeface="+mn-ea"/>
                          <a:cs typeface="Arial" pitchFamily="34" charset="0"/>
                        </a:rPr>
                        <a:t>機能概要</a:t>
                      </a:r>
                      <a:endParaRPr lang="en-US" altLang="ja-JP" sz="2400" b="1" dirty="0">
                        <a:solidFill>
                          <a:schemeClr val="tx1">
                            <a:lumMod val="75000"/>
                            <a:lumOff val="25000"/>
                          </a:schemeClr>
                        </a:solidFill>
                        <a:latin typeface="+mn-ea"/>
                        <a:ea typeface="+mn-ea"/>
                        <a:cs typeface="Arial" pitchFamily="34" charset="0"/>
                      </a:endParaRPr>
                    </a:p>
                  </a:txBody>
                  <a:tcPr marL="180000" marR="0" marT="0" marB="0" anchor="ctr" horzOverflow="overflow">
                    <a:lnL w="76200" cap="flat" cmpd="sng" algn="ctr">
                      <a:solidFill>
                        <a:srgbClr val="FF6205"/>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 name="タイトル 13"/>
          <p:cNvSpPr>
            <a:spLocks noGrp="1"/>
          </p:cNvSpPr>
          <p:nvPr>
            <p:ph type="title" idx="4294967295"/>
          </p:nvPr>
        </p:nvSpPr>
        <p:spPr>
          <a:xfrm>
            <a:off x="466723" y="0"/>
            <a:ext cx="8066089" cy="620713"/>
          </a:xfrm>
        </p:spPr>
        <p:txBody>
          <a:bodyPr/>
          <a:lstStyle/>
          <a:p>
            <a:r>
              <a:rPr kumimoji="1" lang="ja-JP" altLang="en-US" dirty="0"/>
              <a:t>２．</a:t>
            </a:r>
            <a:r>
              <a:rPr lang="ja-JP" altLang="en-US" dirty="0">
                <a:solidFill>
                  <a:srgbClr val="000000"/>
                </a:solidFill>
                <a:latin typeface="Meiryo UI"/>
                <a:ea typeface="Meiryo UI"/>
              </a:rPr>
              <a:t>衝突被害軽減アシスト装置の概要</a:t>
            </a:r>
            <a:endParaRPr kumimoji="1" lang="ja-JP" altLang="en-US" dirty="0"/>
          </a:p>
        </p:txBody>
      </p:sp>
      <p:sp>
        <p:nvSpPr>
          <p:cNvPr id="40" name="Rectangle 7">
            <a:extLst>
              <a:ext uri="{FF2B5EF4-FFF2-40B4-BE49-F238E27FC236}">
                <a16:creationId xmlns:a16="http://schemas.microsoft.com/office/drawing/2014/main" id="{EF75A196-CB8C-4F7F-9C8A-CEC6DB4A7F0B}"/>
              </a:ext>
            </a:extLst>
          </p:cNvPr>
          <p:cNvSpPr>
            <a:spLocks noChangeArrowheads="1"/>
          </p:cNvSpPr>
          <p:nvPr/>
        </p:nvSpPr>
        <p:spPr bwMode="auto">
          <a:xfrm>
            <a:off x="179390" y="2952956"/>
            <a:ext cx="896460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hangingPunct="0">
              <a:defRPr/>
            </a:pPr>
            <a:r>
              <a:rPr lang="ja-JP" altLang="en-US" sz="2000" dirty="0">
                <a:latin typeface="Meiryo UI"/>
                <a:ea typeface="Meiryo UI"/>
              </a:rPr>
              <a:t>②周囲作業者および管理監督者への通知機能</a:t>
            </a:r>
            <a:endParaRPr lang="en-US" altLang="ja-JP" sz="2000" dirty="0">
              <a:latin typeface="Meiryo UI"/>
              <a:ea typeface="Meiryo UI"/>
            </a:endParaRPr>
          </a:p>
          <a:p>
            <a:pPr eaLnBrk="0" hangingPunct="0">
              <a:defRPr/>
            </a:pPr>
            <a:endParaRPr lang="en-US" altLang="ja-JP" sz="800" dirty="0">
              <a:latin typeface="Meiryo UI"/>
              <a:ea typeface="Meiryo UI"/>
            </a:endParaRPr>
          </a:p>
          <a:p>
            <a:pPr eaLnBrk="0" hangingPunct="0">
              <a:defRPr/>
            </a:pPr>
            <a:r>
              <a:rPr lang="ja-JP" altLang="en-US" dirty="0">
                <a:latin typeface="Meiryo UI"/>
                <a:ea typeface="Meiryo UI"/>
              </a:rPr>
              <a:t>　■物体検知センサにより物体を検知し、衝突発生のリスクが生じた場合に黄色回転灯の点灯＋</a:t>
            </a:r>
            <a:endParaRPr lang="en-US" altLang="ja-JP" dirty="0">
              <a:latin typeface="Meiryo UI"/>
              <a:ea typeface="Meiryo UI"/>
            </a:endParaRPr>
          </a:p>
          <a:p>
            <a:pPr eaLnBrk="0" hangingPunct="0">
              <a:defRPr/>
            </a:pPr>
            <a:r>
              <a:rPr lang="ja-JP" altLang="en-US" dirty="0">
                <a:latin typeface="Meiryo UI"/>
                <a:ea typeface="Meiryo UI"/>
              </a:rPr>
              <a:t>　　ブザー音による警告を行う。</a:t>
            </a:r>
            <a:endParaRPr lang="en-US" altLang="ja-JP" dirty="0">
              <a:latin typeface="Meiryo UI"/>
              <a:ea typeface="Meiryo UI"/>
            </a:endParaRPr>
          </a:p>
          <a:p>
            <a:pPr eaLnBrk="0" hangingPunct="0">
              <a:defRPr/>
            </a:pPr>
            <a:endParaRPr lang="en-US" altLang="ja-JP" sz="800" dirty="0">
              <a:latin typeface="Meiryo UI"/>
              <a:ea typeface="Meiryo UI"/>
            </a:endParaRPr>
          </a:p>
          <a:p>
            <a:pPr eaLnBrk="0" hangingPunct="0">
              <a:defRPr/>
            </a:pPr>
            <a:r>
              <a:rPr lang="ja-JP" altLang="en-US" dirty="0">
                <a:latin typeface="Meiryo UI"/>
                <a:ea typeface="Meiryo UI"/>
              </a:rPr>
              <a:t>　■運転支援装置が正常に作動する状態の時に緑色回転灯を点灯する。</a:t>
            </a:r>
          </a:p>
        </p:txBody>
      </p:sp>
      <p:sp>
        <p:nvSpPr>
          <p:cNvPr id="41" name="Rectangle 7">
            <a:extLst>
              <a:ext uri="{FF2B5EF4-FFF2-40B4-BE49-F238E27FC236}">
                <a16:creationId xmlns:a16="http://schemas.microsoft.com/office/drawing/2014/main" id="{232807FF-7C7B-4C2D-9F47-7413AD585F86}"/>
              </a:ext>
            </a:extLst>
          </p:cNvPr>
          <p:cNvSpPr>
            <a:spLocks noChangeArrowheads="1"/>
          </p:cNvSpPr>
          <p:nvPr/>
        </p:nvSpPr>
        <p:spPr bwMode="auto">
          <a:xfrm>
            <a:off x="1102733" y="4730500"/>
            <a:ext cx="18355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hangingPunct="0">
              <a:defRPr/>
            </a:pPr>
            <a:r>
              <a:rPr lang="ja-JP" altLang="en-US" sz="1400" dirty="0">
                <a:latin typeface="Meiryo UI"/>
                <a:ea typeface="Meiryo UI"/>
              </a:rPr>
              <a:t>ブザー付回転灯</a:t>
            </a:r>
            <a:endParaRPr lang="en-US" altLang="ja-JP" sz="1400" dirty="0">
              <a:latin typeface="Meiryo UI"/>
              <a:ea typeface="Meiryo UI"/>
            </a:endParaRPr>
          </a:p>
        </p:txBody>
      </p:sp>
      <p:sp>
        <p:nvSpPr>
          <p:cNvPr id="42" name="正方形/長方形 41">
            <a:extLst>
              <a:ext uri="{FF2B5EF4-FFF2-40B4-BE49-F238E27FC236}">
                <a16:creationId xmlns:a16="http://schemas.microsoft.com/office/drawing/2014/main" id="{283056E3-1860-4BE3-BA2A-28632020EBE2}"/>
              </a:ext>
            </a:extLst>
          </p:cNvPr>
          <p:cNvSpPr/>
          <p:nvPr/>
        </p:nvSpPr>
        <p:spPr>
          <a:xfrm>
            <a:off x="2802230" y="5678592"/>
            <a:ext cx="325182" cy="50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3266C054-278B-46DB-A022-05CCEDD62C18}"/>
              </a:ext>
            </a:extLst>
          </p:cNvPr>
          <p:cNvCxnSpPr>
            <a:stCxn id="42" idx="0"/>
            <a:endCxn id="41" idx="2"/>
          </p:cNvCxnSpPr>
          <p:nvPr/>
        </p:nvCxnSpPr>
        <p:spPr>
          <a:xfrm flipH="1" flipV="1">
            <a:off x="2020524" y="5038277"/>
            <a:ext cx="944297" cy="6403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488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467430" y="1628750"/>
            <a:ext cx="8209845" cy="1872260"/>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200" kern="0" dirty="0">
                <a:solidFill>
                  <a:prstClr val="black"/>
                </a:solidFill>
                <a:latin typeface="+mn-ea"/>
                <a:ea typeface="+mn-ea"/>
                <a:cs typeface="メイリオ" panose="020B0604030504040204" pitchFamily="50" charset="-128"/>
              </a:rPr>
              <a:t>モニタ表示、回転灯、ブザー音で警告を続け、かつ適切なタイミングで</a:t>
            </a:r>
            <a:r>
              <a:rPr kumimoji="0" lang="en-US" altLang="ja-JP" sz="2200" kern="0" dirty="0">
                <a:solidFill>
                  <a:prstClr val="black"/>
                </a:solidFill>
                <a:latin typeface="+mn-ea"/>
                <a:ea typeface="+mn-ea"/>
                <a:cs typeface="メイリオ" panose="020B0604030504040204" pitchFamily="50" charset="-128"/>
              </a:rPr>
              <a:t/>
            </a:r>
            <a:br>
              <a:rPr kumimoji="0" lang="en-US" altLang="ja-JP" sz="2200" kern="0" dirty="0">
                <a:solidFill>
                  <a:prstClr val="black"/>
                </a:solidFill>
                <a:latin typeface="+mn-ea"/>
                <a:ea typeface="+mn-ea"/>
                <a:cs typeface="メイリオ" panose="020B0604030504040204" pitchFamily="50" charset="-128"/>
              </a:rPr>
            </a:br>
            <a:r>
              <a:rPr kumimoji="0" lang="ja-JP" altLang="en-US" sz="2200" kern="0" dirty="0">
                <a:solidFill>
                  <a:prstClr val="black"/>
                </a:solidFill>
                <a:latin typeface="+mn-ea"/>
                <a:ea typeface="+mn-ea"/>
                <a:cs typeface="メイリオ" panose="020B0604030504040204" pitchFamily="50" charset="-128"/>
              </a:rPr>
              <a:t>自動的に減速させることで衝突回避や被害軽減をサポートします。</a:t>
            </a:r>
            <a:r>
              <a:rPr kumimoji="0" lang="en-US" altLang="ja-JP" sz="2200" kern="0" dirty="0">
                <a:solidFill>
                  <a:prstClr val="black"/>
                </a:solidFill>
                <a:latin typeface="+mn-ea"/>
                <a:ea typeface="+mn-ea"/>
                <a:cs typeface="メイリオ" panose="020B0604030504040204" pitchFamily="50" charset="-128"/>
              </a:rPr>
              <a:t/>
            </a:r>
            <a:br>
              <a:rPr kumimoji="0" lang="en-US" altLang="ja-JP" sz="2200" kern="0" dirty="0">
                <a:solidFill>
                  <a:prstClr val="black"/>
                </a:solidFill>
                <a:latin typeface="+mn-ea"/>
                <a:ea typeface="+mn-ea"/>
                <a:cs typeface="メイリオ" panose="020B0604030504040204" pitchFamily="50" charset="-128"/>
              </a:rPr>
            </a:br>
            <a:r>
              <a:rPr kumimoji="0" lang="ja-JP" altLang="en-US" sz="2200" kern="0" dirty="0">
                <a:solidFill>
                  <a:prstClr val="black"/>
                </a:solidFill>
                <a:latin typeface="+mn-ea"/>
                <a:ea typeface="+mn-ea"/>
                <a:cs typeface="メイリオ" panose="020B0604030504040204" pitchFamily="50" charset="-128"/>
              </a:rPr>
              <a:t>アクセルペダルを離し、検知物から離れることで作業可能な状態に復帰可能です。</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22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sp>
        <p:nvSpPr>
          <p:cNvPr id="41" name="正方形/長方形 40"/>
          <p:cNvSpPr/>
          <p:nvPr/>
        </p:nvSpPr>
        <p:spPr>
          <a:xfrm>
            <a:off x="4970150" y="5184103"/>
            <a:ext cx="1152786" cy="63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336014" y="5757219"/>
            <a:ext cx="786147" cy="19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idx="4294967295"/>
          </p:nvPr>
        </p:nvSpPr>
        <p:spPr>
          <a:xfrm>
            <a:off x="467429" y="0"/>
            <a:ext cx="8065383" cy="620713"/>
          </a:xfrm>
        </p:spPr>
        <p:txBody>
          <a:bodyPr/>
          <a:lstStyle/>
          <a:p>
            <a:r>
              <a:rPr kumimoji="1" lang="ja-JP" altLang="en-US" dirty="0"/>
              <a:t>２．</a:t>
            </a:r>
            <a:r>
              <a:rPr lang="ja-JP" altLang="en-US" dirty="0">
                <a:solidFill>
                  <a:srgbClr val="000000"/>
                </a:solidFill>
                <a:latin typeface="Meiryo UI"/>
                <a:ea typeface="Meiryo UI"/>
              </a:rPr>
              <a:t>衝突被害軽減アシスト装置の概要</a:t>
            </a:r>
            <a:endParaRPr kumimoji="1" lang="ja-JP" altLang="en-US" dirty="0"/>
          </a:p>
        </p:txBody>
      </p:sp>
      <p:graphicFrame>
        <p:nvGraphicFramePr>
          <p:cNvPr id="11" name="Group 55"/>
          <p:cNvGraphicFramePr>
            <a:graphicFrameLocks noGrp="1"/>
          </p:cNvGraphicFramePr>
          <p:nvPr>
            <p:extLst>
              <p:ext uri="{D42A27DB-BD31-4B8C-83A1-F6EECF244321}">
                <p14:modId xmlns:p14="http://schemas.microsoft.com/office/powerpoint/2010/main" val="1599509204"/>
              </p:ext>
            </p:extLst>
          </p:nvPr>
        </p:nvGraphicFramePr>
        <p:xfrm>
          <a:off x="453401" y="836613"/>
          <a:ext cx="8223874" cy="504097"/>
        </p:xfrm>
        <a:graphic>
          <a:graphicData uri="http://schemas.openxmlformats.org/drawingml/2006/table">
            <a:tbl>
              <a:tblPr/>
              <a:tblGrid>
                <a:gridCol w="8223874">
                  <a:extLst>
                    <a:ext uri="{9D8B030D-6E8A-4147-A177-3AD203B41FA5}">
                      <a16:colId xmlns:a16="http://schemas.microsoft.com/office/drawing/2014/main" val="20000"/>
                    </a:ext>
                  </a:extLst>
                </a:gridCol>
              </a:tblGrid>
              <a:tr h="504097">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ja-JP" sz="2400" b="1" dirty="0">
                          <a:solidFill>
                            <a:schemeClr val="tx1">
                              <a:lumMod val="75000"/>
                              <a:lumOff val="25000"/>
                            </a:schemeClr>
                          </a:solidFill>
                          <a:latin typeface="+mn-ea"/>
                          <a:ea typeface="+mn-ea"/>
                          <a:cs typeface="Arial" pitchFamily="34" charset="0"/>
                        </a:rPr>
                        <a:t>LEVEL 1 </a:t>
                      </a:r>
                    </a:p>
                  </a:txBody>
                  <a:tcPr marL="180000" marR="0" marT="0" marB="0" anchor="ctr" horzOverflow="overflow">
                    <a:lnL w="76200" cap="flat" cmpd="sng" algn="ctr">
                      <a:solidFill>
                        <a:srgbClr val="FF6205"/>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467430" y="1484730"/>
            <a:ext cx="8209845" cy="1872260"/>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mn-ea"/>
                <a:ea typeface="+mn-ea"/>
                <a:cs typeface="メイリオ" panose="020B0604030504040204" pitchFamily="50" charset="-128"/>
              </a:rPr>
              <a:t>●モニタに「正常」と表示し、緑色の回転灯で通知。</a:t>
            </a:r>
            <a:endParaRPr kumimoji="0" lang="en-US" altLang="ja-JP" sz="2000" kern="0" dirty="0">
              <a:solidFill>
                <a:prstClr val="black"/>
              </a:solidFill>
              <a:latin typeface="+mn-ea"/>
              <a:ea typeface="+mn-ea"/>
              <a:cs typeface="メイリオ" panose="020B0604030504040204" pitchFamily="50" charset="-128"/>
            </a:endParaRPr>
          </a:p>
        </p:txBody>
      </p:sp>
      <p:grpSp>
        <p:nvGrpSpPr>
          <p:cNvPr id="7" name="グループ化 6"/>
          <p:cNvGrpSpPr/>
          <p:nvPr/>
        </p:nvGrpSpPr>
        <p:grpSpPr>
          <a:xfrm>
            <a:off x="5564890" y="2683902"/>
            <a:ext cx="1943369" cy="1753238"/>
            <a:chOff x="5564890" y="3404002"/>
            <a:chExt cx="1943369" cy="1753238"/>
          </a:xfrm>
        </p:grpSpPr>
        <p:pic>
          <p:nvPicPr>
            <p:cNvPr id="2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856" b="61707" l="33558" r="45561">
                          <a14:foregroundMark x1="35849" y1="60986" x2="35849" y2="60986"/>
                          <a14:foregroundMark x1="37869" y1="61106" x2="37869" y2="61106"/>
                          <a14:foregroundMark x1="43446" y1="61226" x2="43446" y2="61226"/>
                        </a14:backgroundRemoval>
                      </a14:imgEffect>
                    </a14:imgLayer>
                  </a14:imgProps>
                </a:ext>
                <a:ext uri="{28A0092B-C50C-407E-A947-70E740481C1C}">
                  <a14:useLocalDpi xmlns:a14="http://schemas.microsoft.com/office/drawing/2010/main" val="0"/>
                </a:ext>
              </a:extLst>
            </a:blip>
            <a:srcRect l="32062" t="34964" r="52931" b="39370"/>
            <a:stretch/>
          </p:blipFill>
          <p:spPr bwMode="auto">
            <a:xfrm>
              <a:off x="5778365" y="3404002"/>
              <a:ext cx="1508782" cy="17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直線コネクタ 25"/>
            <p:cNvCxnSpPr/>
            <p:nvPr/>
          </p:nvCxnSpPr>
          <p:spPr bwMode="auto">
            <a:xfrm flipV="1">
              <a:off x="6973537" y="4036801"/>
              <a:ext cx="180764" cy="95428"/>
            </a:xfrm>
            <a:prstGeom prst="line">
              <a:avLst/>
            </a:prstGeom>
            <a:solidFill>
              <a:schemeClr val="accent1"/>
            </a:solidFill>
            <a:ln w="22225" cap="flat" cmpd="sng" algn="ctr">
              <a:solidFill>
                <a:srgbClr val="00FF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27" name="直線コネクタ 26"/>
            <p:cNvCxnSpPr/>
            <p:nvPr/>
          </p:nvCxnSpPr>
          <p:spPr bwMode="auto">
            <a:xfrm flipV="1">
              <a:off x="7277121" y="3888565"/>
              <a:ext cx="180764" cy="95428"/>
            </a:xfrm>
            <a:prstGeom prst="line">
              <a:avLst/>
            </a:prstGeom>
            <a:solidFill>
              <a:schemeClr val="accent1"/>
            </a:solidFill>
            <a:ln w="22225" cap="flat" cmpd="sng" algn="ctr">
              <a:solidFill>
                <a:srgbClr val="00FF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28" name="直線コネクタ 27"/>
            <p:cNvCxnSpPr/>
            <p:nvPr/>
          </p:nvCxnSpPr>
          <p:spPr bwMode="auto">
            <a:xfrm>
              <a:off x="6973537" y="4275372"/>
              <a:ext cx="231138" cy="0"/>
            </a:xfrm>
            <a:prstGeom prst="line">
              <a:avLst/>
            </a:prstGeom>
            <a:solidFill>
              <a:schemeClr val="accent1"/>
            </a:solidFill>
            <a:ln w="22225" cap="flat" cmpd="sng" algn="ctr">
              <a:solidFill>
                <a:srgbClr val="00FF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29" name="直線コネクタ 28"/>
            <p:cNvCxnSpPr/>
            <p:nvPr/>
          </p:nvCxnSpPr>
          <p:spPr bwMode="auto">
            <a:xfrm>
              <a:off x="7277121" y="4275372"/>
              <a:ext cx="231138" cy="0"/>
            </a:xfrm>
            <a:prstGeom prst="line">
              <a:avLst/>
            </a:prstGeom>
            <a:solidFill>
              <a:schemeClr val="accent1"/>
            </a:solidFill>
            <a:ln w="22225" cap="flat" cmpd="sng" algn="ctr">
              <a:solidFill>
                <a:srgbClr val="00FF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30" name="直線コネクタ 29"/>
            <p:cNvCxnSpPr/>
            <p:nvPr/>
          </p:nvCxnSpPr>
          <p:spPr bwMode="auto">
            <a:xfrm flipH="1" flipV="1">
              <a:off x="6988427" y="4424482"/>
              <a:ext cx="201357" cy="95428"/>
            </a:xfrm>
            <a:prstGeom prst="line">
              <a:avLst/>
            </a:prstGeom>
            <a:solidFill>
              <a:schemeClr val="accent1"/>
            </a:solidFill>
            <a:ln w="22225" cap="flat" cmpd="sng" algn="ctr">
              <a:solidFill>
                <a:srgbClr val="00FF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31" name="直線コネクタ 30"/>
            <p:cNvCxnSpPr/>
            <p:nvPr/>
          </p:nvCxnSpPr>
          <p:spPr bwMode="auto">
            <a:xfrm flipH="1" flipV="1">
              <a:off x="7269422" y="4555699"/>
              <a:ext cx="201357" cy="95428"/>
            </a:xfrm>
            <a:prstGeom prst="line">
              <a:avLst/>
            </a:prstGeom>
            <a:solidFill>
              <a:schemeClr val="accent1"/>
            </a:solidFill>
            <a:ln w="22225" cap="flat" cmpd="sng" algn="ctr">
              <a:solidFill>
                <a:srgbClr val="00FF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32" name="直線コネクタ 31"/>
            <p:cNvCxnSpPr/>
            <p:nvPr/>
          </p:nvCxnSpPr>
          <p:spPr bwMode="auto">
            <a:xfrm>
              <a:off x="5564890" y="4275372"/>
              <a:ext cx="231138" cy="0"/>
            </a:xfrm>
            <a:prstGeom prst="line">
              <a:avLst/>
            </a:prstGeom>
            <a:solidFill>
              <a:schemeClr val="accent1"/>
            </a:solidFill>
            <a:ln w="22225" cap="flat" cmpd="sng" algn="ctr">
              <a:solidFill>
                <a:srgbClr val="00FF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33" name="直線コネクタ 32"/>
            <p:cNvCxnSpPr/>
            <p:nvPr/>
          </p:nvCxnSpPr>
          <p:spPr bwMode="auto">
            <a:xfrm>
              <a:off x="5868474" y="4275372"/>
              <a:ext cx="231138" cy="0"/>
            </a:xfrm>
            <a:prstGeom prst="line">
              <a:avLst/>
            </a:prstGeom>
            <a:solidFill>
              <a:schemeClr val="accent1"/>
            </a:solidFill>
            <a:ln w="22225" cap="flat" cmpd="sng" algn="ctr">
              <a:solidFill>
                <a:srgbClr val="00FF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34" name="直線コネクタ 33"/>
            <p:cNvCxnSpPr/>
            <p:nvPr/>
          </p:nvCxnSpPr>
          <p:spPr bwMode="auto">
            <a:xfrm flipH="1" flipV="1">
              <a:off x="5617260" y="3912428"/>
              <a:ext cx="201357" cy="95428"/>
            </a:xfrm>
            <a:prstGeom prst="line">
              <a:avLst/>
            </a:prstGeom>
            <a:solidFill>
              <a:schemeClr val="accent1"/>
            </a:solidFill>
            <a:ln w="22225" cap="flat" cmpd="sng" algn="ctr">
              <a:solidFill>
                <a:srgbClr val="00FF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35" name="直線コネクタ 34"/>
            <p:cNvCxnSpPr/>
            <p:nvPr/>
          </p:nvCxnSpPr>
          <p:spPr bwMode="auto">
            <a:xfrm flipH="1" flipV="1">
              <a:off x="5898255" y="4043644"/>
              <a:ext cx="201357" cy="95428"/>
            </a:xfrm>
            <a:prstGeom prst="line">
              <a:avLst/>
            </a:prstGeom>
            <a:solidFill>
              <a:schemeClr val="accent1"/>
            </a:solidFill>
            <a:ln w="22225" cap="flat" cmpd="sng" algn="ctr">
              <a:solidFill>
                <a:srgbClr val="00FF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36" name="直線コネクタ 35"/>
            <p:cNvCxnSpPr/>
            <p:nvPr/>
          </p:nvCxnSpPr>
          <p:spPr bwMode="auto">
            <a:xfrm flipV="1">
              <a:off x="5618420" y="4567626"/>
              <a:ext cx="180764" cy="95428"/>
            </a:xfrm>
            <a:prstGeom prst="line">
              <a:avLst/>
            </a:prstGeom>
            <a:solidFill>
              <a:schemeClr val="accent1"/>
            </a:solidFill>
            <a:ln w="22225" cap="flat" cmpd="sng" algn="ctr">
              <a:solidFill>
                <a:srgbClr val="00FF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cxnSp>
          <p:nvCxnSpPr>
            <p:cNvPr id="37" name="直線コネクタ 36"/>
            <p:cNvCxnSpPr/>
            <p:nvPr/>
          </p:nvCxnSpPr>
          <p:spPr bwMode="auto">
            <a:xfrm flipV="1">
              <a:off x="5922004" y="4419391"/>
              <a:ext cx="180764" cy="95428"/>
            </a:xfrm>
            <a:prstGeom prst="line">
              <a:avLst/>
            </a:prstGeom>
            <a:solidFill>
              <a:schemeClr val="accent1"/>
            </a:solidFill>
            <a:ln w="22225" cap="flat" cmpd="sng" algn="ctr">
              <a:solidFill>
                <a:srgbClr val="00FF00"/>
              </a:solidFill>
              <a:prstDash val="solid"/>
              <a:round/>
              <a:headEnd type="none" w="sm" len="sm"/>
              <a:tailEnd type="none" w="sm" len="sm"/>
            </a:ln>
            <a:effectLst>
              <a:glow rad="63500">
                <a:schemeClr val="accent1">
                  <a:satMod val="175000"/>
                  <a:alpha val="40000"/>
                </a:schemeClr>
              </a:glow>
              <a:outerShdw dist="35921" dir="2700000" algn="ctr" rotWithShape="0">
                <a:schemeClr val="bg2"/>
              </a:outerShdw>
            </a:effectLst>
          </p:spPr>
        </p:cxnSp>
      </p:grpSp>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t="11439"/>
          <a:stretch/>
        </p:blipFill>
        <p:spPr>
          <a:xfrm>
            <a:off x="611451" y="802648"/>
            <a:ext cx="3240450" cy="629733"/>
          </a:xfrm>
          <a:prstGeom prst="rect">
            <a:avLst/>
          </a:prstGeom>
        </p:spPr>
      </p:pic>
      <p:sp>
        <p:nvSpPr>
          <p:cNvPr id="4" name="テキスト ボックス 3"/>
          <p:cNvSpPr txBox="1"/>
          <p:nvPr/>
        </p:nvSpPr>
        <p:spPr>
          <a:xfrm>
            <a:off x="1763610" y="843201"/>
            <a:ext cx="360050" cy="461665"/>
          </a:xfrm>
          <a:prstGeom prst="rect">
            <a:avLst/>
          </a:prstGeom>
          <a:noFill/>
        </p:spPr>
        <p:txBody>
          <a:bodyPr wrap="square" rtlCol="0">
            <a:spAutoFit/>
          </a:bodyPr>
          <a:lstStyle/>
          <a:p>
            <a:r>
              <a:rPr kumimoji="1" lang="en-US" altLang="ja-JP" sz="2400" dirty="0">
                <a:solidFill>
                  <a:schemeClr val="bg1"/>
                </a:solidFill>
                <a:latin typeface="+mn-ea"/>
                <a:ea typeface="+mn-ea"/>
              </a:rPr>
              <a:t>0</a:t>
            </a:r>
            <a:endParaRPr kumimoji="1" lang="ja-JP" altLang="en-US" sz="2400" dirty="0">
              <a:solidFill>
                <a:schemeClr val="bg1"/>
              </a:solidFill>
              <a:latin typeface="+mn-ea"/>
              <a:ea typeface="+mn-ea"/>
            </a:endParaRPr>
          </a:p>
        </p:txBody>
      </p:sp>
      <p:sp>
        <p:nvSpPr>
          <p:cNvPr id="5" name="テキスト ボックス 4"/>
          <p:cNvSpPr txBox="1"/>
          <p:nvPr/>
        </p:nvSpPr>
        <p:spPr>
          <a:xfrm>
            <a:off x="2484151" y="873978"/>
            <a:ext cx="1151277" cy="400110"/>
          </a:xfrm>
          <a:prstGeom prst="rect">
            <a:avLst/>
          </a:prstGeom>
          <a:noFill/>
        </p:spPr>
        <p:txBody>
          <a:bodyPr wrap="none" rtlCol="0">
            <a:spAutoFit/>
          </a:bodyPr>
          <a:lstStyle/>
          <a:p>
            <a:r>
              <a:rPr kumimoji="1" lang="ja-JP" altLang="en-US" sz="2000" dirty="0">
                <a:solidFill>
                  <a:srgbClr val="0070C0"/>
                </a:solidFill>
                <a:latin typeface="HGPｺﾞｼｯｸE" pitchFamily="50" charset="-128"/>
                <a:ea typeface="HGPｺﾞｼｯｸE" pitchFamily="50" charset="-128"/>
              </a:rPr>
              <a:t>物体無し</a:t>
            </a:r>
          </a:p>
        </p:txBody>
      </p:sp>
      <p:pic>
        <p:nvPicPr>
          <p:cNvPr id="4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1300" t="3843" r="27915" b="69971"/>
          <a:stretch/>
        </p:blipFill>
        <p:spPr bwMode="auto">
          <a:xfrm>
            <a:off x="3203810" y="5085230"/>
            <a:ext cx="1766340" cy="148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正方形/長方形 46"/>
          <p:cNvSpPr/>
          <p:nvPr/>
        </p:nvSpPr>
        <p:spPr>
          <a:xfrm>
            <a:off x="4884957" y="5184103"/>
            <a:ext cx="1152786" cy="621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5220090" y="5804484"/>
            <a:ext cx="786147" cy="19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482551" y="5994598"/>
            <a:ext cx="2793269" cy="406401"/>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rPr>
              <a:t>車両：走行制御無し</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480" y="2456234"/>
            <a:ext cx="3511211" cy="210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正方形/長方形 50"/>
          <p:cNvSpPr/>
          <p:nvPr/>
        </p:nvSpPr>
        <p:spPr>
          <a:xfrm>
            <a:off x="1856704" y="4625239"/>
            <a:ext cx="1203086" cy="387981"/>
          </a:xfrm>
          <a:prstGeom prst="rect">
            <a:avLst/>
          </a:prstGeom>
          <a:solidFill>
            <a:schemeClr val="bg1"/>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prstClr val="black"/>
                </a:solidFill>
                <a:latin typeface="+mn-ea"/>
                <a:ea typeface="+mn-ea"/>
                <a:cs typeface="メイリオ" panose="020B0604030504040204" pitchFamily="50" charset="-128"/>
              </a:rPr>
              <a:t>モニタ</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sp>
        <p:nvSpPr>
          <p:cNvPr id="6" name="正方形/長方形 5"/>
          <p:cNvSpPr/>
          <p:nvPr/>
        </p:nvSpPr>
        <p:spPr>
          <a:xfrm>
            <a:off x="4716020" y="5532490"/>
            <a:ext cx="216030" cy="15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4905857" y="5978300"/>
            <a:ext cx="216030" cy="11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5364110" y="4625239"/>
            <a:ext cx="2351100" cy="387981"/>
          </a:xfrm>
          <a:prstGeom prst="rect">
            <a:avLst/>
          </a:prstGeom>
          <a:solidFill>
            <a:schemeClr val="bg1"/>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noProof="0" dirty="0">
                <a:solidFill>
                  <a:prstClr val="black"/>
                </a:solidFill>
                <a:latin typeface="+mn-ea"/>
                <a:ea typeface="+mn-ea"/>
                <a:cs typeface="メイリオ" panose="020B0604030504040204" pitchFamily="50" charset="-128"/>
              </a:rPr>
              <a:t>緑色回転灯点灯</a:t>
            </a:r>
            <a:endParaRPr kumimoji="0" lang="en-US" altLang="ja-JP" sz="2000" b="0" i="0" u="none" strike="noStrike" kern="0" cap="none" spc="0" normalizeH="0" baseline="0" noProof="0" dirty="0">
              <a:ln>
                <a:noFill/>
              </a:ln>
              <a:solidFill>
                <a:prstClr val="black"/>
              </a:solidFill>
              <a:effectLst/>
              <a:uLnTx/>
              <a:uFillTx/>
              <a:latin typeface="+mn-ea"/>
              <a:ea typeface="+mn-ea"/>
              <a:cs typeface="メイリオ" panose="020B0604030504040204" pitchFamily="50" charset="-128"/>
            </a:endParaRPr>
          </a:p>
        </p:txBody>
      </p:sp>
    </p:spTree>
    <p:extLst>
      <p:ext uri="{BB962C8B-B14F-4D97-AF65-F5344CB8AC3E}">
        <p14:creationId xmlns:p14="http://schemas.microsoft.com/office/powerpoint/2010/main" val="1509655567"/>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017年度新書式　メイリオ">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30000"/>
          </a:srgbClr>
        </a:solidFill>
        <a:ln>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600" dirty="0" smtClean="0">
            <a:latin typeface="HGPｺﾞｼｯｸE" pitchFamily="50" charset="-128"/>
            <a:ea typeface="HGPｺﾞｼｯｸE" pitchFamily="50" charset="-128"/>
          </a:defRPr>
        </a:defPPr>
      </a:lstStyle>
    </a:txDef>
  </a:objectDefaults>
  <a:extraClrSchemeLst/>
</a:theme>
</file>

<file path=ppt/theme/theme2.xml><?xml version="1.0" encoding="utf-8"?>
<a:theme xmlns:a="http://schemas.openxmlformats.org/drawingml/2006/main" name="4_Office テーマ">
  <a:themeElements>
    <a:clrScheme name="ユーザー定義 2">
      <a:dk1>
        <a:srgbClr val="22110D"/>
      </a:dk1>
      <a:lt1>
        <a:srgbClr val="FFFFFF"/>
      </a:lt1>
      <a:dk2>
        <a:srgbClr val="0071BC"/>
      </a:dk2>
      <a:lt2>
        <a:srgbClr val="DDDDDD"/>
      </a:lt2>
      <a:accent1>
        <a:srgbClr val="E2F1FA"/>
      </a:accent1>
      <a:accent2>
        <a:srgbClr val="FF5050"/>
      </a:accent2>
      <a:accent3>
        <a:srgbClr val="FF6205"/>
      </a:accent3>
      <a:accent4>
        <a:srgbClr val="E4007F"/>
      </a:accent4>
      <a:accent5>
        <a:srgbClr val="FFF100"/>
      </a:accent5>
      <a:accent6>
        <a:srgbClr val="000000"/>
      </a:accent6>
      <a:hlink>
        <a:srgbClr val="00A0E9"/>
      </a:hlink>
      <a:folHlink>
        <a:srgbClr val="0071BC"/>
      </a:folHlink>
    </a:clrScheme>
    <a:fontScheme name="ユーザー定義 1">
      <a:majorFont>
        <a:latin typeface="HGP創英角ｺﾞｼｯｸUB"/>
        <a:ea typeface="HGP創英角ｺﾞｼｯｸUB"/>
        <a:cs typeface=""/>
      </a:majorFont>
      <a:minorFont>
        <a:latin typeface="Segoe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6_Office テーマ">
  <a:themeElements>
    <a:clrScheme name="ユーザー定義 2">
      <a:dk1>
        <a:srgbClr val="000000"/>
      </a:dk1>
      <a:lt1>
        <a:srgbClr val="FFFFFF"/>
      </a:lt1>
      <a:dk2>
        <a:srgbClr val="0071BC"/>
      </a:dk2>
      <a:lt2>
        <a:srgbClr val="DDDDDD"/>
      </a:lt2>
      <a:accent1>
        <a:srgbClr val="E2F1FA"/>
      </a:accent1>
      <a:accent2>
        <a:srgbClr val="FF5050"/>
      </a:accent2>
      <a:accent3>
        <a:srgbClr val="FF6400"/>
      </a:accent3>
      <a:accent4>
        <a:srgbClr val="E4007F"/>
      </a:accent4>
      <a:accent5>
        <a:srgbClr val="4F81BD"/>
      </a:accent5>
      <a:accent6>
        <a:srgbClr val="949494"/>
      </a:accent6>
      <a:hlink>
        <a:srgbClr val="00A0E9"/>
      </a:hlink>
      <a:folHlink>
        <a:srgbClr val="0071BC"/>
      </a:folHlink>
    </a:clrScheme>
    <a:fontScheme name="ユーザー定義 1">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7150">
          <a:solidFill>
            <a:srgbClr val="0000FF"/>
          </a:solidFill>
          <a:headEnd type="arrow"/>
          <a:tailEnd type="arrow"/>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7_Office テーマ">
  <a:themeElements>
    <a:clrScheme name="ユーザー定義 2">
      <a:dk1>
        <a:srgbClr val="000000"/>
      </a:dk1>
      <a:lt1>
        <a:srgbClr val="FFFFFF"/>
      </a:lt1>
      <a:dk2>
        <a:srgbClr val="0071BC"/>
      </a:dk2>
      <a:lt2>
        <a:srgbClr val="DDDDDD"/>
      </a:lt2>
      <a:accent1>
        <a:srgbClr val="E2F1FA"/>
      </a:accent1>
      <a:accent2>
        <a:srgbClr val="FF5050"/>
      </a:accent2>
      <a:accent3>
        <a:srgbClr val="FF6400"/>
      </a:accent3>
      <a:accent4>
        <a:srgbClr val="E4007F"/>
      </a:accent4>
      <a:accent5>
        <a:srgbClr val="4F81BD"/>
      </a:accent5>
      <a:accent6>
        <a:srgbClr val="949494"/>
      </a:accent6>
      <a:hlink>
        <a:srgbClr val="00A0E9"/>
      </a:hlink>
      <a:folHlink>
        <a:srgbClr val="0071BC"/>
      </a:folHlink>
    </a:clrScheme>
    <a:fontScheme name="ユーザー定義 1">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7150">
          <a:solidFill>
            <a:srgbClr val="0000FF"/>
          </a:solidFill>
          <a:headEnd type="arrow"/>
          <a:tailEnd type="arrow"/>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017年度新書式　メイリオ">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30000"/>
          </a:srgbClr>
        </a:solidFill>
        <a:ln>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600" dirty="0" smtClean="0">
            <a:latin typeface="HGPｺﾞｼｯｸE" pitchFamily="50" charset="-128"/>
            <a:ea typeface="HGPｺﾞｼｯｸE" pitchFamily="50" charset="-128"/>
          </a:defRPr>
        </a:defPPr>
      </a:lstStyle>
    </a:tx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4BA5EB41C137149B694DD2B2B1EA1AA" ma:contentTypeVersion="0" ma:contentTypeDescription="新しいドキュメントを作成します。" ma:contentTypeScope="" ma:versionID="9672c2570e9dee96a2002c7ccdf94282">
  <xsd:schema xmlns:xsd="http://www.w3.org/2001/XMLSchema" xmlns:xs="http://www.w3.org/2001/XMLSchema" xmlns:p="http://schemas.microsoft.com/office/2006/metadata/properties" targetNamespace="http://schemas.microsoft.com/office/2006/metadata/properties" ma:root="true" ma:fieldsID="e3fc15230516dd5e85220f060eed4ba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208900-4549-4A0B-89F9-45C4B3C45670}">
  <ds:schemaRefs>
    <ds:schemaRef ds:uri="http://www.w3.org/XML/1998/namespace"/>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5C31DDF-DD15-4597-B68D-A1C2A243BF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91FFE3B-1C34-4410-8A91-1DEA48971F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55188</TotalTime>
  <Words>1766</Words>
  <Application>Microsoft Office PowerPoint</Application>
  <PresentationFormat>画面に合わせる (4:3)</PresentationFormat>
  <Paragraphs>201</Paragraphs>
  <Slides>22</Slides>
  <Notes>17</Notes>
  <HiddenSlides>0</HiddenSlides>
  <MMClips>2</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22</vt:i4>
      </vt:variant>
    </vt:vector>
  </HeadingPairs>
  <TitlesOfParts>
    <vt:vector size="35" baseType="lpstr">
      <vt:lpstr>HGPｺﾞｼｯｸE</vt:lpstr>
      <vt:lpstr>HGP創英角ｺﾞｼｯｸUB</vt:lpstr>
      <vt:lpstr>Meiryo UI</vt:lpstr>
      <vt:lpstr>ＭＳ Ｐゴシック</vt:lpstr>
      <vt:lpstr>メイリオ</vt:lpstr>
      <vt:lpstr>Arial</vt:lpstr>
      <vt:lpstr>Calibri</vt:lpstr>
      <vt:lpstr>Segoe UI</vt:lpstr>
      <vt:lpstr>3_Office テーマ</vt:lpstr>
      <vt:lpstr>4_Office テーマ</vt:lpstr>
      <vt:lpstr>6_Office テーマ</vt:lpstr>
      <vt:lpstr>7_Office テーマ</vt:lpstr>
      <vt:lpstr>5_Office テーマ</vt:lpstr>
      <vt:lpstr>PowerPoint プレゼンテーション</vt:lpstr>
      <vt:lpstr>PowerPoint プレゼンテーション</vt:lpstr>
      <vt:lpstr>PowerPoint プレゼンテーション</vt:lpstr>
      <vt:lpstr>１．開発の経緯</vt:lpstr>
      <vt:lpstr>１．開発の経緯</vt:lpstr>
      <vt:lpstr>PowerPoint プレゼンテーション</vt:lpstr>
      <vt:lpstr>２．衝突被害軽減アシスト装置の概要</vt:lpstr>
      <vt:lpstr>２．衝突被害軽減アシスト装置の概要</vt:lpstr>
      <vt:lpstr>２．衝突被害軽減アシスト装置の概要</vt:lpstr>
      <vt:lpstr>２．衝突被害軽減アシスト装置の概要</vt:lpstr>
      <vt:lpstr>２．衝突被害軽減アシスト装置の概要</vt:lpstr>
      <vt:lpstr>２．衝突被害軽減アシスト装置の概要</vt:lpstr>
      <vt:lpstr>２．衝突被害軽減アシスト装置の概要</vt:lpstr>
      <vt:lpstr>PowerPoint プレゼンテーション</vt:lpstr>
      <vt:lpstr>２．衝突被害軽減アシスト装置の概要</vt:lpstr>
      <vt:lpstr>PowerPoint プレゼンテーション</vt:lpstr>
      <vt:lpstr>３．周囲環境視認装置「Aerial Angle®」の概要</vt:lpstr>
      <vt:lpstr>３．周囲環境視認装置「Aerial Angle®」の概要</vt:lpstr>
      <vt:lpstr>PowerPoint プレゼンテーション</vt:lpstr>
      <vt:lpstr>PowerPoint プレゼンテーション</vt:lpstr>
      <vt:lpstr>PowerPoint プレゼンテーション</vt:lpstr>
      <vt:lpstr>PowerPoint プレゼンテーション</vt:lpstr>
    </vt:vector>
  </TitlesOfParts>
  <Company>日立インターメディックス株式会社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Hiwatashi，Jun (Camino) / 飛渡純</dc:creator>
  <cp:lastModifiedBy>畑田 健</cp:lastModifiedBy>
  <cp:revision>1898</cp:revision>
  <cp:lastPrinted>2019-08-30T01:08:27Z</cp:lastPrinted>
  <dcterms:created xsi:type="dcterms:W3CDTF">2011-03-13T12:54:18Z</dcterms:created>
  <dcterms:modified xsi:type="dcterms:W3CDTF">2021-05-19T05:01:36Z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0x01010064BA5EB41C137149B694DD2B2B1EA1AA</vt:lpwstr>
  </property>
</Properties>
</file>