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66" r:id="rId3"/>
    <p:sldId id="267" r:id="rId4"/>
    <p:sldId id="265" r:id="rId5"/>
    <p:sldId id="268" r:id="rId6"/>
    <p:sldId id="280" r:id="rId7"/>
    <p:sldId id="258" r:id="rId8"/>
    <p:sldId id="277" r:id="rId9"/>
    <p:sldId id="281" r:id="rId10"/>
    <p:sldId id="278" r:id="rId11"/>
    <p:sldId id="299" r:id="rId12"/>
    <p:sldId id="273" r:id="rId13"/>
    <p:sldId id="274" r:id="rId14"/>
    <p:sldId id="303" r:id="rId15"/>
    <p:sldId id="275" r:id="rId16"/>
    <p:sldId id="301" r:id="rId17"/>
    <p:sldId id="276" r:id="rId18"/>
    <p:sldId id="261" r:id="rId19"/>
    <p:sldId id="269" r:id="rId20"/>
    <p:sldId id="283" r:id="rId21"/>
    <p:sldId id="270" r:id="rId22"/>
    <p:sldId id="260" r:id="rId23"/>
    <p:sldId id="287" r:id="rId24"/>
    <p:sldId id="284" r:id="rId25"/>
    <p:sldId id="286" r:id="rId26"/>
    <p:sldId id="264" r:id="rId27"/>
    <p:sldId id="259" r:id="rId28"/>
    <p:sldId id="285" r:id="rId29"/>
    <p:sldId id="262" r:id="rId30"/>
    <p:sldId id="263" r:id="rId31"/>
    <p:sldId id="288" r:id="rId32"/>
    <p:sldId id="289" r:id="rId33"/>
    <p:sldId id="290" r:id="rId34"/>
    <p:sldId id="291" r:id="rId35"/>
    <p:sldId id="292" r:id="rId36"/>
    <p:sldId id="307" r:id="rId37"/>
    <p:sldId id="293" r:id="rId38"/>
    <p:sldId id="304" r:id="rId39"/>
    <p:sldId id="305" r:id="rId40"/>
    <p:sldId id="294" r:id="rId41"/>
    <p:sldId id="308" r:id="rId42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nNVASOkkYAnzoSHtVcIcg==" hashData="sjXHQcabl0v9qG5x5Ohi81VIdzgO/IVFZ5rVhEvdoWB6Q3lGZWUPU2QXRCaFElUr0EQNEpvg7E0uFOpMY5U8y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8606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505195792402379E-2"/>
          <c:y val="4.048242952925326E-2"/>
          <c:w val="0.68468648293963252"/>
          <c:h val="0.54213499227143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0～1500ｍ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1996年~2000年</c:v>
                </c:pt>
                <c:pt idx="1">
                  <c:v>2000年~2005年</c:v>
                </c:pt>
                <c:pt idx="2">
                  <c:v>2005年~2010年</c:v>
                </c:pt>
                <c:pt idx="3">
                  <c:v>2010年~2015年</c:v>
                </c:pt>
                <c:pt idx="4">
                  <c:v>2015年~2021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8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6-401E-A973-BA0AA10448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1500～2000ｍ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1996年~2000年</c:v>
                </c:pt>
                <c:pt idx="1">
                  <c:v>2000年~2005年</c:v>
                </c:pt>
                <c:pt idx="2">
                  <c:v>2005年~2010年</c:v>
                </c:pt>
                <c:pt idx="3">
                  <c:v>2010年~2015年</c:v>
                </c:pt>
                <c:pt idx="4">
                  <c:v>2015年~2021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9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76-401E-A973-BA0AA10448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2000～2500ｍ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1996年~2000年</c:v>
                </c:pt>
                <c:pt idx="1">
                  <c:v>2000年~2005年</c:v>
                </c:pt>
                <c:pt idx="2">
                  <c:v>2005年~2010年</c:v>
                </c:pt>
                <c:pt idx="3">
                  <c:v>2010年~2015年</c:v>
                </c:pt>
                <c:pt idx="4">
                  <c:v>2015年~2021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11</c:v>
                </c:pt>
                <c:pt idx="3">
                  <c:v>11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76-401E-A973-BA0AA104481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2500ｍ以上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1996年~2000年</c:v>
                </c:pt>
                <c:pt idx="1">
                  <c:v>2000年~2005年</c:v>
                </c:pt>
                <c:pt idx="2">
                  <c:v>2005年~2010年</c:v>
                </c:pt>
                <c:pt idx="3">
                  <c:v>2010年~2015年</c:v>
                </c:pt>
                <c:pt idx="4">
                  <c:v>2015年~2021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10</c:v>
                </c:pt>
                <c:pt idx="1">
                  <c:v>12</c:v>
                </c:pt>
                <c:pt idx="2">
                  <c:v>12</c:v>
                </c:pt>
                <c:pt idx="3">
                  <c:v>13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76-401E-A973-BA0AA1044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862400"/>
        <c:axId val="171334272"/>
      </c:barChart>
      <c:catAx>
        <c:axId val="251862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1334272"/>
        <c:crosses val="autoZero"/>
        <c:auto val="1"/>
        <c:lblAlgn val="ctr"/>
        <c:lblOffset val="100"/>
        <c:noMultiLvlLbl val="0"/>
      </c:catAx>
      <c:valAx>
        <c:axId val="17133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18624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0.11703</cdr:x>
      <cdr:y>0.54304</cdr:y>
    </cdr:from>
    <cdr:to>
      <cdr:x>0.26493</cdr:x>
      <cdr:y>0.566</cdr:y>
    </cdr:to>
    <cdr:cxnSp macro="">
      <cdr:nvCxnSpPr>
        <cdr:cNvPr id="2" name="直線矢印コネクタ 1">
          <a:extLst xmlns:a="http://schemas.openxmlformats.org/drawingml/2006/main">
            <a:ext uri="{FF2B5EF4-FFF2-40B4-BE49-F238E27FC236}">
              <a16:creationId xmlns:a16="http://schemas.microsoft.com/office/drawing/2014/main" id="{E4E3A5EA-F6C1-4526-8506-61650A48BECA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331873" y="2877632"/>
          <a:ext cx="1683216" cy="12165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0.25581</cdr:x>
      <cdr:y>0.54431</cdr:y>
    </cdr:from>
    <cdr:to>
      <cdr:x>0.39064</cdr:x>
      <cdr:y>0.56408</cdr:y>
    </cdr:to>
    <cdr:cxnSp macro="">
      <cdr:nvCxnSpPr>
        <cdr:cNvPr id="4" name="直線矢印コネクタ 3">
          <a:extLst xmlns:a="http://schemas.openxmlformats.org/drawingml/2006/main">
            <a:ext uri="{FF2B5EF4-FFF2-40B4-BE49-F238E27FC236}">
              <a16:creationId xmlns:a16="http://schemas.microsoft.com/office/drawing/2014/main" id="{7F8731EE-FC87-4C8B-8BCF-0F1E2862F11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2911281" y="2884320"/>
          <a:ext cx="1534445" cy="10480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0.39064</cdr:x>
      <cdr:y>0.44147</cdr:y>
    </cdr:from>
    <cdr:to>
      <cdr:x>0.5172</cdr:x>
      <cdr:y>0.55495</cdr:y>
    </cdr:to>
    <cdr:cxnSp macro="">
      <cdr:nvCxnSpPr>
        <cdr:cNvPr id="6" name="直線矢印コネクタ 5">
          <a:extLst xmlns:a="http://schemas.openxmlformats.org/drawingml/2006/main">
            <a:ext uri="{FF2B5EF4-FFF2-40B4-BE49-F238E27FC236}">
              <a16:creationId xmlns:a16="http://schemas.microsoft.com/office/drawing/2014/main" id="{59F376B1-60A0-45BF-941B-3CB380D9798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4445726" y="2339368"/>
          <a:ext cx="1440322" cy="60137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362954-5EC4-4F5E-A753-DE555DDC4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B38371E-B35B-4183-84D7-9670B9F17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0E057D-C722-4824-89E0-2315B134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BFA6A9-269E-4DE8-ADA9-9EE45588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82F26F-A4C3-4B98-89ED-82F6A322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598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7064AA-B224-4911-B9C4-A1A9FFA4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AA06993-1F5C-404C-95B4-F3AA47805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BF240F-FB90-4E97-88CA-FCFBF08B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F55FE8-0FCB-476B-94E9-B12FFFCA8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968F07-B43A-4461-AD2B-B6DF3BDA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49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0BFC723-5008-44B5-80FC-625F38DC1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ECD7E9-0B34-46F6-AD7A-2873D6F7A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E3BEE8-8450-4E6E-A960-A96B54B0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8D6687-E256-4DED-A8AD-AAC4B40C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61E69F-CA33-4E92-BE13-33F450EC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41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5A6FDC-C901-4DCD-97E9-2D80CDE0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990444-2F63-45F4-9E19-006530291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72813A-848A-43D8-946F-254B612F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E26B8A-E04D-45BA-84D3-5C790696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51D087-8B53-4882-A740-BABC7E13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15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AA81C-5AD7-4F63-BC0E-C652D6132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DC0506A-11C2-492F-8B6F-D07B78763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D5EFA5-CDDF-4FEA-8ACC-4FE7D2FC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F4611AD-5E99-4713-BC50-D1EE2429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DBF5B9-EA4C-41C5-A939-5FA6A62A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72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0E836C-BAD6-4E0D-8A1E-75E164B8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66D74E-78DD-44BA-8C90-081245E03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3B38267-C1E0-4046-A4BA-CE3701EA2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713A10-7828-4D46-A2FE-1FEE8189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B6EDA6-4D09-4EBE-83BA-F310F12C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4B222A-423E-447A-AA03-EF2C9EC1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87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5F8871-5F0F-4B81-A3DB-5F119255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EC772E-E320-4E00-92DC-C9B711959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67D36FF-D5D0-4D69-9476-877C6716D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19FF27F-54CF-43BE-BA3A-3D8CD99D2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1AAE62E-CAA1-4D35-BD89-5B8C5444C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A59C506-78AD-4757-A160-3498CDCB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DF9ED16-F5DA-4442-BB76-B58A9FD3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47AD4A4-214A-4B4F-B007-BDEAF299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82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FEED8A-759A-4745-9077-BBE98B9A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7ACB89C-A70A-4990-B5CB-030021717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752E551-5758-48CE-84F7-A872D2EB5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A77D58F-2D46-4C32-83FB-574006CA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09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846C32A-30AB-4913-BC9A-6DCE286D0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C0AFB76-A7AE-428F-9202-BB0DD011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42F4DC-61E9-433D-A9BF-8B2DB545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51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11E10A-B9B5-42B3-8D76-C71F59E3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30D796-78EE-45EA-8AAB-4B9A0A2AE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2FC289-F46F-4093-8276-5C2643BBF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9FCECC-D21A-4A6A-83BC-3D18DB5F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E80F14-3BE6-4D29-BE0A-454EB756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97BDAF-5B92-4B75-9761-91162F97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52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6B165-9401-4DB0-A963-1F7272DE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898FBA9-4882-4547-A354-3CC694FA2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DA7E227-3EC8-4D9B-9E86-59EFA3404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22354C0-C2CC-41D6-A6DE-B28429E0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9AFBE5-CC91-4CE2-BA3B-7A103731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14D4234-72AD-4A16-987D-D7ABBBEE6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11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A33E99E-61BB-4FA0-8A03-451CF469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26E129-25DF-43D3-B6A4-7C783A72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7056C-B654-447E-BAD8-960438C32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AC2DA-6FD7-4103-8233-7D769A54F3F0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9085D7-0F07-4222-A844-65CA0F5CC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F26772-E18E-4A05-87A8-132C0858F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F1FE0-C955-4436-885B-941A8A71B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95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AB67B52A-082F-4A92-839B-05A1E3B75032}"/>
              </a:ext>
            </a:extLst>
          </p:cNvPr>
          <p:cNvSpPr txBox="1">
            <a:spLocks/>
          </p:cNvSpPr>
          <p:nvPr/>
        </p:nvSpPr>
        <p:spPr>
          <a:xfrm>
            <a:off x="1239520" y="5931637"/>
            <a:ext cx="9144000" cy="4467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/>
              <a:t>2022</a:t>
            </a:r>
            <a:r>
              <a:rPr lang="ja-JP" altLang="en-US" sz="2800" b="1" dirty="0"/>
              <a:t>年</a:t>
            </a:r>
            <a:r>
              <a:rPr lang="en-US" altLang="ja-JP" sz="2800" b="1" dirty="0"/>
              <a:t>1</a:t>
            </a:r>
            <a:r>
              <a:rPr lang="ja-JP" altLang="en-US" sz="2800" b="1" dirty="0"/>
              <a:t>月</a:t>
            </a:r>
            <a:r>
              <a:rPr lang="en-US" altLang="ja-JP" sz="2800" b="1" dirty="0"/>
              <a:t>24</a:t>
            </a:r>
            <a:r>
              <a:rPr lang="ja-JP" altLang="en-US" sz="2800" b="1" dirty="0"/>
              <a:t>日</a:t>
            </a:r>
            <a:endParaRPr lang="en-US" altLang="ja-JP" sz="2800" b="1" dirty="0"/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E77D4AD-238D-455C-AD66-99B39177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72" y="5003312"/>
            <a:ext cx="1746337" cy="1015682"/>
          </a:xfrm>
          <a:prstGeom prst="rect">
            <a:avLst/>
          </a:prstGeom>
        </p:spPr>
      </p:pic>
      <p:sp>
        <p:nvSpPr>
          <p:cNvPr id="8" name="字幕 2">
            <a:extLst>
              <a:ext uri="{FF2B5EF4-FFF2-40B4-BE49-F238E27FC236}">
                <a16:creationId xmlns:a16="http://schemas.microsoft.com/office/drawing/2014/main" id="{1AA8634F-ADE3-445A-8B34-0D00F4961E59}"/>
              </a:ext>
            </a:extLst>
          </p:cNvPr>
          <p:cNvSpPr txBox="1">
            <a:spLocks/>
          </p:cNvSpPr>
          <p:nvPr/>
        </p:nvSpPr>
        <p:spPr>
          <a:xfrm>
            <a:off x="1600199" y="6532880"/>
            <a:ext cx="9144000" cy="325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/>
              <a:t>COPYRIGHT(C) 2022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TAGUCHI KOGYO CO.,LTD ALL RIGHTS RESERVED</a:t>
            </a:r>
          </a:p>
        </p:txBody>
      </p:sp>
      <p:sp>
        <p:nvSpPr>
          <p:cNvPr id="9" name="字幕 2">
            <a:extLst>
              <a:ext uri="{FF2B5EF4-FFF2-40B4-BE49-F238E27FC236}">
                <a16:creationId xmlns:a16="http://schemas.microsoft.com/office/drawing/2014/main" id="{858E5FEF-F826-46F5-80A2-4002DA5976DC}"/>
              </a:ext>
            </a:extLst>
          </p:cNvPr>
          <p:cNvSpPr txBox="1">
            <a:spLocks/>
          </p:cNvSpPr>
          <p:nvPr/>
        </p:nvSpPr>
        <p:spPr>
          <a:xfrm>
            <a:off x="1239520" y="5363250"/>
            <a:ext cx="9330509" cy="4467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500" b="1" dirty="0"/>
              <a:t>タグチ工業株式会社　　　　　　　　</a:t>
            </a:r>
            <a:endParaRPr lang="en-US" altLang="ja-JP" sz="3500" b="1" dirty="0"/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CFEE66D-840F-4135-A367-3D0D8F6FD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5" y="751114"/>
            <a:ext cx="11612885" cy="4220618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8E771523-C1FE-4796-8824-0DDE0D1B9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16" y="554206"/>
            <a:ext cx="11287761" cy="652872"/>
          </a:xfrm>
        </p:spPr>
        <p:txBody>
          <a:bodyPr>
            <a:noAutofit/>
          </a:bodyPr>
          <a:lstStyle/>
          <a:p>
            <a:r>
              <a:rPr kumimoji="1" lang="ja-JP" altLang="en-US" sz="4400" b="1" u="sng" dirty="0"/>
              <a:t>連続ベルトコンベヤの</a:t>
            </a:r>
            <a:r>
              <a:rPr kumimoji="1" lang="en-US" altLang="ja-JP" sz="4400" b="1" u="sng" dirty="0"/>
              <a:t>『</a:t>
            </a:r>
            <a:r>
              <a:rPr kumimoji="1" lang="ja-JP" altLang="en-US" sz="4400" b="1" u="sng" dirty="0"/>
              <a:t>歴史</a:t>
            </a:r>
            <a:r>
              <a:rPr kumimoji="1" lang="en-US" altLang="ja-JP" sz="4400" b="1" u="sng" dirty="0"/>
              <a:t>』</a:t>
            </a:r>
            <a:r>
              <a:rPr kumimoji="1" lang="ja-JP" altLang="en-US" sz="4400" b="1" u="sng" dirty="0"/>
              <a:t>と</a:t>
            </a:r>
            <a:r>
              <a:rPr kumimoji="1" lang="en-US" altLang="ja-JP" sz="4400" b="1" u="sng" dirty="0"/>
              <a:t>『</a:t>
            </a:r>
            <a:r>
              <a:rPr kumimoji="1" lang="ja-JP" altLang="en-US" sz="4400" b="1" u="sng" dirty="0"/>
              <a:t>今後</a:t>
            </a:r>
            <a:r>
              <a:rPr kumimoji="1" lang="en-US" altLang="ja-JP" sz="4400" b="1" u="sng" dirty="0"/>
              <a:t>』</a:t>
            </a:r>
          </a:p>
          <a:p>
            <a:endParaRPr lang="en-US" altLang="ja-JP" sz="4400" b="1" u="sng" dirty="0">
              <a:solidFill>
                <a:schemeClr val="accent1"/>
              </a:solidFill>
            </a:endParaRPr>
          </a:p>
          <a:p>
            <a:endParaRPr kumimoji="1" lang="ja-JP" alt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98F0F2CB-BE02-4CF2-9992-B357D7150781}"/>
              </a:ext>
            </a:extLst>
          </p:cNvPr>
          <p:cNvSpPr txBox="1">
            <a:spLocks/>
          </p:cNvSpPr>
          <p:nvPr/>
        </p:nvSpPr>
        <p:spPr>
          <a:xfrm>
            <a:off x="420498" y="1633633"/>
            <a:ext cx="10553335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ひたすら現場で改善工事</a:t>
            </a:r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次現場では改善して納入</a:t>
            </a:r>
          </a:p>
          <a:p>
            <a:endParaRPr lang="ja-JP" altLang="en-US" sz="6000" dirty="0"/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AA09F192-6F47-4EEE-A24F-0D2733694346}"/>
              </a:ext>
            </a:extLst>
          </p:cNvPr>
          <p:cNvSpPr txBox="1">
            <a:spLocks/>
          </p:cNvSpPr>
          <p:nvPr/>
        </p:nvSpPr>
        <p:spPr>
          <a:xfrm>
            <a:off x="7384578" y="3026517"/>
            <a:ext cx="8485084" cy="2550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6000" dirty="0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A260196D-0622-45E2-9679-CBC17A541521}"/>
              </a:ext>
            </a:extLst>
          </p:cNvPr>
          <p:cNvSpPr/>
          <p:nvPr/>
        </p:nvSpPr>
        <p:spPr>
          <a:xfrm>
            <a:off x="5059316" y="2339929"/>
            <a:ext cx="1295400" cy="566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546425C0-3A7E-49C3-9041-732CEEBE3944}"/>
              </a:ext>
            </a:extLst>
          </p:cNvPr>
          <p:cNvSpPr/>
          <p:nvPr/>
        </p:nvSpPr>
        <p:spPr>
          <a:xfrm>
            <a:off x="5106488" y="3916607"/>
            <a:ext cx="1295400" cy="566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字幕 10">
            <a:extLst>
              <a:ext uri="{FF2B5EF4-FFF2-40B4-BE49-F238E27FC236}">
                <a16:creationId xmlns:a16="http://schemas.microsoft.com/office/drawing/2014/main" id="{7C56EB07-39A9-4C08-8B44-A33349ABA930}"/>
              </a:ext>
            </a:extLst>
          </p:cNvPr>
          <p:cNvSpPr txBox="1">
            <a:spLocks/>
          </p:cNvSpPr>
          <p:nvPr/>
        </p:nvSpPr>
        <p:spPr>
          <a:xfrm>
            <a:off x="487680" y="4682110"/>
            <a:ext cx="10553335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他の箇所での不具合</a:t>
            </a:r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6000" dirty="0"/>
          </a:p>
        </p:txBody>
      </p:sp>
      <p:sp>
        <p:nvSpPr>
          <p:cNvPr id="6" name="矢印: 下カーブ 5">
            <a:extLst>
              <a:ext uri="{FF2B5EF4-FFF2-40B4-BE49-F238E27FC236}">
                <a16:creationId xmlns:a16="http://schemas.microsoft.com/office/drawing/2014/main" id="{0D42ACF4-C5E7-4378-AD2A-59EB15879B7B}"/>
              </a:ext>
            </a:extLst>
          </p:cNvPr>
          <p:cNvSpPr/>
          <p:nvPr/>
        </p:nvSpPr>
        <p:spPr>
          <a:xfrm rot="16200000">
            <a:off x="479461" y="2781299"/>
            <a:ext cx="3437443" cy="1295401"/>
          </a:xfrm>
          <a:prstGeom prst="curvedDownArrow">
            <a:avLst>
              <a:gd name="adj1" fmla="val 25000"/>
              <a:gd name="adj2" fmla="val 50000"/>
              <a:gd name="adj3" fmla="val 9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12CD4C3F-F258-4159-906D-CC980285B436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連続ベルトコンベヤの改善</a:t>
            </a:r>
          </a:p>
        </p:txBody>
      </p:sp>
      <p:sp>
        <p:nvSpPr>
          <p:cNvPr id="17" name="字幕 10">
            <a:extLst>
              <a:ext uri="{FF2B5EF4-FFF2-40B4-BE49-F238E27FC236}">
                <a16:creationId xmlns:a16="http://schemas.microsoft.com/office/drawing/2014/main" id="{557DF7EA-1FE0-46BC-A01A-1FB4A47B1A3E}"/>
              </a:ext>
            </a:extLst>
          </p:cNvPr>
          <p:cNvSpPr txBox="1">
            <a:spLocks/>
          </p:cNvSpPr>
          <p:nvPr/>
        </p:nvSpPr>
        <p:spPr>
          <a:xfrm>
            <a:off x="2845883" y="5859722"/>
            <a:ext cx="5836927" cy="645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u="sng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絶対に諦めない！！</a:t>
            </a:r>
            <a:endParaRPr lang="en-US" altLang="ja-JP" sz="3600" u="sng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dirty="0"/>
          </a:p>
        </p:txBody>
      </p:sp>
      <p:pic>
        <p:nvPicPr>
          <p:cNvPr id="3074" name="Picture 2" descr="無限ループを走るのイラスト素材 [2930582] - PIXTA">
            <a:extLst>
              <a:ext uri="{FF2B5EF4-FFF2-40B4-BE49-F238E27FC236}">
                <a16:creationId xmlns:a16="http://schemas.microsoft.com/office/drawing/2014/main" id="{E7BC634F-3E40-4002-BEDF-79C6BA3C1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810" y="1372854"/>
            <a:ext cx="3446227" cy="44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7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AA09F192-6F47-4EEE-A24F-0D2733694346}"/>
              </a:ext>
            </a:extLst>
          </p:cNvPr>
          <p:cNvSpPr txBox="1">
            <a:spLocks/>
          </p:cNvSpPr>
          <p:nvPr/>
        </p:nvSpPr>
        <p:spPr>
          <a:xfrm>
            <a:off x="7384578" y="3026517"/>
            <a:ext cx="8485084" cy="2550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6000" dirty="0"/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12CD4C3F-F258-4159-906D-CC980285B436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改善の兆し</a:t>
            </a:r>
            <a:r>
              <a:rPr lang="en-US" altLang="ja-JP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…</a:t>
            </a:r>
            <a:endParaRPr lang="ja-JP" altLang="en-US" sz="44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graphicFrame>
        <p:nvGraphicFramePr>
          <p:cNvPr id="4" name="表 6">
            <a:extLst>
              <a:ext uri="{FF2B5EF4-FFF2-40B4-BE49-F238E27FC236}">
                <a16:creationId xmlns:a16="http://schemas.microsoft.com/office/drawing/2014/main" id="{D9140EAE-A15B-4786-B7B5-EC389B2A0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456734"/>
              </p:ext>
            </p:extLst>
          </p:nvPr>
        </p:nvGraphicFramePr>
        <p:xfrm>
          <a:off x="528320" y="1335870"/>
          <a:ext cx="6909452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629">
                  <a:extLst>
                    <a:ext uri="{9D8B030D-6E8A-4147-A177-3AD203B41FA5}">
                      <a16:colId xmlns:a16="http://schemas.microsoft.com/office/drawing/2014/main" val="2979661000"/>
                    </a:ext>
                  </a:extLst>
                </a:gridCol>
                <a:gridCol w="1774371">
                  <a:extLst>
                    <a:ext uri="{9D8B030D-6E8A-4147-A177-3AD203B41FA5}">
                      <a16:colId xmlns:a16="http://schemas.microsoft.com/office/drawing/2014/main" val="763770794"/>
                    </a:ext>
                  </a:extLst>
                </a:gridCol>
                <a:gridCol w="1462748">
                  <a:extLst>
                    <a:ext uri="{9D8B030D-6E8A-4147-A177-3AD203B41FA5}">
                      <a16:colId xmlns:a16="http://schemas.microsoft.com/office/drawing/2014/main" val="1431458536"/>
                    </a:ext>
                  </a:extLst>
                </a:gridCol>
                <a:gridCol w="1382704">
                  <a:extLst>
                    <a:ext uri="{9D8B030D-6E8A-4147-A177-3AD203B41FA5}">
                      <a16:colId xmlns:a16="http://schemas.microsoft.com/office/drawing/2014/main" val="33221113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工事名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施工業者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工法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延長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546840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城端・袴腰トンネル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間組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TBM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9,000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266391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田上トンネル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大成建設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4,800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833066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栗東トンネル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西松建設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TBM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2,600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57153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オランダ坂トンネル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鹿島建設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3,000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651936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鈴鹿トンネル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鹿島建設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TBM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3,900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639396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岡部トンネル上下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前田建設工業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TBM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2,700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262302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飯山トンネル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鉄建建設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3,600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319744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本山北トンネル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大林組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シールド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1,250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985933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朝日トンネル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大林組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3,000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690868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浜松トンネル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熊谷組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TBM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3,100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250275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細越トンネル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鉄建建設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2,700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004215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飯山トンネル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大成建設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2,700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507675"/>
                  </a:ext>
                </a:extLst>
              </a:tr>
              <a:tr h="26750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美和トンネル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大林組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4,300</a:t>
                      </a:r>
                      <a:r>
                        <a:rPr kumimoji="1" lang="ja-JP" altLang="en-US" dirty="0"/>
                        <a:t>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78710"/>
                  </a:ext>
                </a:extLst>
              </a:tr>
            </a:tbl>
          </a:graphicData>
        </a:graphic>
      </p:graphicFrame>
      <p:sp>
        <p:nvSpPr>
          <p:cNvPr id="20" name="字幕 10">
            <a:extLst>
              <a:ext uri="{FF2B5EF4-FFF2-40B4-BE49-F238E27FC236}">
                <a16:creationId xmlns:a16="http://schemas.microsoft.com/office/drawing/2014/main" id="{BD83A0F4-728A-40B8-A410-C13CED87EBB3}"/>
              </a:ext>
            </a:extLst>
          </p:cNvPr>
          <p:cNvSpPr txBox="1">
            <a:spLocks/>
          </p:cNvSpPr>
          <p:nvPr/>
        </p:nvSpPr>
        <p:spPr>
          <a:xfrm>
            <a:off x="7410808" y="1418004"/>
            <a:ext cx="4730395" cy="3503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開始してから５年</a:t>
            </a:r>
            <a:r>
              <a:rPr lang="en-US" altLang="ja-JP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…</a:t>
            </a:r>
          </a:p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少しずつトラブルが減少。</a:t>
            </a:r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坑夫さんからもちらほらとベルコンが楽という声も</a:t>
            </a:r>
            <a:r>
              <a:rPr lang="en-US" altLang="ja-JP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…</a:t>
            </a:r>
          </a:p>
          <a:p>
            <a:pPr algn="l"/>
            <a:endParaRPr lang="ja-JP" altLang="en-US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04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3" name="字幕 10">
            <a:extLst>
              <a:ext uri="{FF2B5EF4-FFF2-40B4-BE49-F238E27FC236}">
                <a16:creationId xmlns:a16="http://schemas.microsoft.com/office/drawing/2014/main" id="{B0D378AB-7601-4219-9A4C-D43CDDA745F0}"/>
              </a:ext>
            </a:extLst>
          </p:cNvPr>
          <p:cNvSpPr txBox="1">
            <a:spLocks/>
          </p:cNvSpPr>
          <p:nvPr/>
        </p:nvSpPr>
        <p:spPr>
          <a:xfrm>
            <a:off x="487680" y="1066892"/>
            <a:ext cx="11579192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</a:t>
            </a:r>
            <a:r>
              <a:rPr lang="en-US" altLang="ja-JP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2002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年　清水第四トンネル　大林組殿施工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　　　</a:t>
            </a:r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カーブコンベヤ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の着手　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F72AF6-BA49-437B-8497-26C3F6F96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54" y="2352308"/>
            <a:ext cx="5876053" cy="44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2DDDC8B-895C-41DF-820F-2D0167C7D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9" y="2449287"/>
            <a:ext cx="5281136" cy="4360268"/>
          </a:xfrm>
          <a:prstGeom prst="rect">
            <a:avLst/>
          </a:prstGeom>
        </p:spPr>
      </p:pic>
      <p:sp>
        <p:nvSpPr>
          <p:cNvPr id="10" name="字幕 10">
            <a:extLst>
              <a:ext uri="{FF2B5EF4-FFF2-40B4-BE49-F238E27FC236}">
                <a16:creationId xmlns:a16="http://schemas.microsoft.com/office/drawing/2014/main" id="{A23BB5B1-0686-4C7D-81E9-F0EB82D94654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連続ベルトコンベヤの挑戦</a:t>
            </a:r>
          </a:p>
        </p:txBody>
      </p:sp>
    </p:spTree>
    <p:extLst>
      <p:ext uri="{BB962C8B-B14F-4D97-AF65-F5344CB8AC3E}">
        <p14:creationId xmlns:p14="http://schemas.microsoft.com/office/powerpoint/2010/main" val="34700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3" name="字幕 10">
            <a:extLst>
              <a:ext uri="{FF2B5EF4-FFF2-40B4-BE49-F238E27FC236}">
                <a16:creationId xmlns:a16="http://schemas.microsoft.com/office/drawing/2014/main" id="{B0D378AB-7601-4219-9A4C-D43CDDA745F0}"/>
              </a:ext>
            </a:extLst>
          </p:cNvPr>
          <p:cNvSpPr txBox="1">
            <a:spLocks/>
          </p:cNvSpPr>
          <p:nvPr/>
        </p:nvSpPr>
        <p:spPr>
          <a:xfrm>
            <a:off x="335279" y="1117051"/>
            <a:ext cx="11579192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新木浦トンネル　前田建設工業殿施工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D8D479D-7E08-42E2-9C34-F9B76305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571835"/>
            <a:ext cx="3276600" cy="30656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89E930B-54E6-4517-B1CB-A8264192D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30" y="1983542"/>
            <a:ext cx="3983386" cy="24389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0FD2C6A-A72A-4CC9-B394-728FDCFC3C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65" y="4435923"/>
            <a:ext cx="4370250" cy="2342508"/>
          </a:xfrm>
          <a:prstGeom prst="rect">
            <a:avLst/>
          </a:prstGeom>
        </p:spPr>
      </p:pic>
      <p:sp>
        <p:nvSpPr>
          <p:cNvPr id="11" name="字幕 10">
            <a:extLst>
              <a:ext uri="{FF2B5EF4-FFF2-40B4-BE49-F238E27FC236}">
                <a16:creationId xmlns:a16="http://schemas.microsoft.com/office/drawing/2014/main" id="{2EFA1EA4-16FF-472F-B875-4736DCC9D502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うまくいかないカーブコンベヤ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7256ED-627A-464D-86BF-D0DA40FA270D}"/>
              </a:ext>
            </a:extLst>
          </p:cNvPr>
          <p:cNvSpPr txBox="1"/>
          <p:nvPr/>
        </p:nvSpPr>
        <p:spPr>
          <a:xfrm>
            <a:off x="487680" y="2076542"/>
            <a:ext cx="61558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・ズリこぼれ</a:t>
            </a:r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・ベルトがひっくり返る</a:t>
            </a:r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・ベルトが削げ落ちる</a:t>
            </a:r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54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2EFA1EA4-16FF-472F-B875-4736DCC9D502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カーブコンベヤの改善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FDF9BE0-B466-4B8C-906F-1618617A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36" y="983540"/>
            <a:ext cx="6802318" cy="4056196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7929318E-3B6E-4AC7-9A1E-6CDB6B363D23}"/>
              </a:ext>
            </a:extLst>
          </p:cNvPr>
          <p:cNvSpPr/>
          <p:nvPr/>
        </p:nvSpPr>
        <p:spPr>
          <a:xfrm>
            <a:off x="8227793" y="1291315"/>
            <a:ext cx="3588288" cy="5196571"/>
          </a:xfrm>
          <a:prstGeom prst="wedgeRectCallout">
            <a:avLst>
              <a:gd name="adj1" fmla="val -152889"/>
              <a:gd name="adj2" fmla="val -16345"/>
            </a:avLst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特殊なスタンド及びローラー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3E3A72D-FCE8-4815-9FE3-4E4C6CE36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054" y="1545771"/>
            <a:ext cx="2545335" cy="391885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323042-FDBC-498D-9D40-1A19A7E4ADFA}"/>
              </a:ext>
            </a:extLst>
          </p:cNvPr>
          <p:cNvSpPr/>
          <p:nvPr/>
        </p:nvSpPr>
        <p:spPr>
          <a:xfrm>
            <a:off x="3911393" y="2286068"/>
            <a:ext cx="1056640" cy="14732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94DCAA-1663-4FFD-89A2-4405AAFD06B0}"/>
              </a:ext>
            </a:extLst>
          </p:cNvPr>
          <p:cNvSpPr txBox="1"/>
          <p:nvPr/>
        </p:nvSpPr>
        <p:spPr>
          <a:xfrm>
            <a:off x="759136" y="5167421"/>
            <a:ext cx="73785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・急曲線用特殊スタンドとローラー</a:t>
            </a:r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・急曲線用特殊ベルト</a:t>
            </a:r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45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630A66B-5409-4BE0-8A77-083777D6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5" y="2209800"/>
            <a:ext cx="11426944" cy="459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字幕 10">
            <a:extLst>
              <a:ext uri="{FF2B5EF4-FFF2-40B4-BE49-F238E27FC236}">
                <a16:creationId xmlns:a16="http://schemas.microsoft.com/office/drawing/2014/main" id="{4304510E-1780-4E64-8EEA-83A57EAFEBD1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カーブコンベヤの現在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40B8F6-AE25-46A1-9AFF-304D2E2E0D6D}"/>
              </a:ext>
            </a:extLst>
          </p:cNvPr>
          <p:cNvSpPr txBox="1"/>
          <p:nvPr/>
        </p:nvSpPr>
        <p:spPr>
          <a:xfrm>
            <a:off x="683079" y="1365624"/>
            <a:ext cx="1133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2020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年 北海道 渡島トンネル　前田建設工業殿施工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1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A23BB5B1-0686-4C7D-81E9-F0EB82D94654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カーブコンベヤの実績</a:t>
            </a:r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0EC03F77-D113-4FD1-85C2-A9F941D0F80B}"/>
              </a:ext>
            </a:extLst>
          </p:cNvPr>
          <p:cNvSpPr txBox="1">
            <a:spLocks/>
          </p:cNvSpPr>
          <p:nvPr/>
        </p:nvSpPr>
        <p:spPr>
          <a:xfrm>
            <a:off x="487680" y="1066892"/>
            <a:ext cx="11579192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14" name="字幕 10">
            <a:extLst>
              <a:ext uri="{FF2B5EF4-FFF2-40B4-BE49-F238E27FC236}">
                <a16:creationId xmlns:a16="http://schemas.microsoft.com/office/drawing/2014/main" id="{59F71CA0-F9F1-40BF-A0F4-054BC6CDFD0C}"/>
              </a:ext>
            </a:extLst>
          </p:cNvPr>
          <p:cNvSpPr txBox="1">
            <a:spLocks/>
          </p:cNvSpPr>
          <p:nvPr/>
        </p:nvSpPr>
        <p:spPr>
          <a:xfrm>
            <a:off x="950685" y="1580422"/>
            <a:ext cx="10817190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短期長の固定コンベヤ、連続コンベヤにも採用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4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graphicFrame>
        <p:nvGraphicFramePr>
          <p:cNvPr id="3" name="表 5">
            <a:extLst>
              <a:ext uri="{FF2B5EF4-FFF2-40B4-BE49-F238E27FC236}">
                <a16:creationId xmlns:a16="http://schemas.microsoft.com/office/drawing/2014/main" id="{D6203FF2-EEE2-4DDE-A48D-EA1CEE473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74170"/>
              </p:ext>
            </p:extLst>
          </p:nvPr>
        </p:nvGraphicFramePr>
        <p:xfrm>
          <a:off x="950685" y="2584699"/>
          <a:ext cx="10290630" cy="3971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315">
                  <a:extLst>
                    <a:ext uri="{9D8B030D-6E8A-4147-A177-3AD203B41FA5}">
                      <a16:colId xmlns:a16="http://schemas.microsoft.com/office/drawing/2014/main" val="3111287337"/>
                    </a:ext>
                  </a:extLst>
                </a:gridCol>
                <a:gridCol w="5145315">
                  <a:extLst>
                    <a:ext uri="{9D8B030D-6E8A-4147-A177-3AD203B41FA5}">
                      <a16:colId xmlns:a16="http://schemas.microsoft.com/office/drawing/2014/main" val="962137902"/>
                    </a:ext>
                  </a:extLst>
                </a:gridCol>
              </a:tblGrid>
              <a:tr h="615701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仕様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988158"/>
                  </a:ext>
                </a:extLst>
              </a:tr>
              <a:tr h="838892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コンベヤ機長</a:t>
                      </a:r>
                      <a:r>
                        <a:rPr kumimoji="1" lang="en-US" altLang="ja-JP" sz="3200" dirty="0"/>
                        <a:t>(</a:t>
                      </a:r>
                      <a:r>
                        <a:rPr kumimoji="1" lang="ja-JP" altLang="en-US" sz="3200" dirty="0"/>
                        <a:t>ｍ</a:t>
                      </a:r>
                      <a:r>
                        <a:rPr kumimoji="1" lang="en-US" altLang="ja-JP" sz="3200" dirty="0"/>
                        <a:t>)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200</a:t>
                      </a:r>
                      <a:r>
                        <a:rPr kumimoji="1" lang="ja-JP" altLang="en-US" sz="3200" dirty="0"/>
                        <a:t>～</a:t>
                      </a:r>
                      <a:r>
                        <a:rPr kumimoji="1" lang="en-US" altLang="ja-JP" sz="3200" dirty="0"/>
                        <a:t>8,000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682444"/>
                  </a:ext>
                </a:extLst>
              </a:tr>
              <a:tr h="838892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コンベヤ半径</a:t>
                      </a:r>
                      <a:r>
                        <a:rPr kumimoji="1" lang="en-US" altLang="ja-JP" sz="3200" dirty="0"/>
                        <a:t>(</a:t>
                      </a:r>
                      <a:r>
                        <a:rPr kumimoji="1" lang="ja-JP" altLang="en-US" sz="3200" dirty="0"/>
                        <a:t>ｍ</a:t>
                      </a:r>
                      <a:r>
                        <a:rPr kumimoji="1" lang="en-US" altLang="ja-JP" sz="3200" dirty="0"/>
                        <a:t>)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R30</a:t>
                      </a:r>
                      <a:r>
                        <a:rPr kumimoji="1" lang="ja-JP" altLang="en-US" sz="3200" dirty="0"/>
                        <a:t>～</a:t>
                      </a:r>
                      <a:r>
                        <a:rPr kumimoji="1" lang="en-US" altLang="ja-JP" sz="3200" dirty="0"/>
                        <a:t>500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02236"/>
                  </a:ext>
                </a:extLst>
              </a:tr>
              <a:tr h="838892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ベルト幅</a:t>
                      </a:r>
                      <a:r>
                        <a:rPr kumimoji="1" lang="en-US" altLang="ja-JP" sz="3200" dirty="0"/>
                        <a:t>(</a:t>
                      </a:r>
                      <a:r>
                        <a:rPr kumimoji="1" lang="ja-JP" altLang="en-US" sz="3200" dirty="0"/>
                        <a:t>㎜</a:t>
                      </a:r>
                      <a:r>
                        <a:rPr kumimoji="1" lang="en-US" altLang="ja-JP" sz="3200" dirty="0"/>
                        <a:t>)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Ｗ</a:t>
                      </a:r>
                      <a:r>
                        <a:rPr kumimoji="1" lang="en-US" altLang="ja-JP" sz="3200" dirty="0"/>
                        <a:t>610</a:t>
                      </a:r>
                      <a:r>
                        <a:rPr kumimoji="1" lang="ja-JP" altLang="en-US" sz="3200" dirty="0"/>
                        <a:t>～</a:t>
                      </a:r>
                      <a:r>
                        <a:rPr kumimoji="1" lang="en-US" altLang="ja-JP" sz="3200" dirty="0"/>
                        <a:t>1050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303459"/>
                  </a:ext>
                </a:extLst>
              </a:tr>
              <a:tr h="838892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運搬量</a:t>
                      </a:r>
                      <a:r>
                        <a:rPr kumimoji="1" lang="en-US" altLang="ja-JP" sz="3200" dirty="0"/>
                        <a:t>(t/</a:t>
                      </a:r>
                      <a:r>
                        <a:rPr kumimoji="1" lang="ja-JP" altLang="en-US" sz="3200" dirty="0"/>
                        <a:t>ｈ</a:t>
                      </a:r>
                      <a:r>
                        <a:rPr kumimoji="1" lang="en-US" altLang="ja-JP" sz="3200" dirty="0"/>
                        <a:t>)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150</a:t>
                      </a:r>
                      <a:r>
                        <a:rPr kumimoji="1" lang="ja-JP" altLang="en-US" sz="3200" dirty="0"/>
                        <a:t>～</a:t>
                      </a:r>
                      <a:r>
                        <a:rPr kumimoji="1" lang="en-US" altLang="ja-JP" sz="3200" dirty="0"/>
                        <a:t>800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692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4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3" name="字幕 10">
            <a:extLst>
              <a:ext uri="{FF2B5EF4-FFF2-40B4-BE49-F238E27FC236}">
                <a16:creationId xmlns:a16="http://schemas.microsoft.com/office/drawing/2014/main" id="{B0D378AB-7601-4219-9A4C-D43CDDA745F0}"/>
              </a:ext>
            </a:extLst>
          </p:cNvPr>
          <p:cNvSpPr txBox="1">
            <a:spLocks/>
          </p:cNvSpPr>
          <p:nvPr/>
        </p:nvSpPr>
        <p:spPr>
          <a:xfrm>
            <a:off x="474312" y="1156292"/>
            <a:ext cx="11579192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solidFill>
                  <a:schemeClr val="accent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</a:t>
            </a:r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F70F150-7BFA-407E-8798-994446EE57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8" y="2466051"/>
            <a:ext cx="5444006" cy="4212771"/>
          </a:xfrm>
          <a:prstGeom prst="rect">
            <a:avLst/>
          </a:prstGeom>
        </p:spPr>
      </p:pic>
      <p:sp>
        <p:nvSpPr>
          <p:cNvPr id="10" name="字幕 10">
            <a:extLst>
              <a:ext uri="{FF2B5EF4-FFF2-40B4-BE49-F238E27FC236}">
                <a16:creationId xmlns:a16="http://schemas.microsoft.com/office/drawing/2014/main" id="{B6114258-9F54-44EC-B45F-CCCDF8A7D25D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連続ベルトコンベヤの挑戦②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3A74DE0-3669-4A0D-88FB-56DE41D9F73B}"/>
              </a:ext>
            </a:extLst>
          </p:cNvPr>
          <p:cNvSpPr txBox="1"/>
          <p:nvPr/>
        </p:nvSpPr>
        <p:spPr>
          <a:xfrm>
            <a:off x="781051" y="1265722"/>
            <a:ext cx="11035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2008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年 品川線シールド </a:t>
            </a:r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8,000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ｍ 　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鹿島建設殿・大成建設殿　施工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A1D30493-8606-458E-8D82-B1C63806AE72}"/>
              </a:ext>
            </a:extLst>
          </p:cNvPr>
          <p:cNvSpPr/>
          <p:nvPr/>
        </p:nvSpPr>
        <p:spPr>
          <a:xfrm>
            <a:off x="6096000" y="3791785"/>
            <a:ext cx="849086" cy="1200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D836A5-FA78-4E85-BF18-AEC1BCE8F162}"/>
              </a:ext>
            </a:extLst>
          </p:cNvPr>
          <p:cNvSpPr txBox="1"/>
          <p:nvPr/>
        </p:nvSpPr>
        <p:spPr>
          <a:xfrm>
            <a:off x="7053452" y="2333685"/>
            <a:ext cx="51961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■ベルト幅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900W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</a:t>
            </a:r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1050W</a:t>
            </a:r>
          </a:p>
          <a:p>
            <a:pPr algn="l"/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■ブースタードライブ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３台設置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初めての大型連続ベルトコンベヤ</a:t>
            </a:r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5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FD6BEEA-4AF6-4477-AC75-F7A3E095D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1" y="1791538"/>
            <a:ext cx="11070410" cy="4281098"/>
          </a:xfrm>
          <a:prstGeom prst="rect">
            <a:avLst/>
          </a:prstGeom>
        </p:spPr>
      </p:pic>
      <p:sp>
        <p:nvSpPr>
          <p:cNvPr id="10" name="字幕 10">
            <a:extLst>
              <a:ext uri="{FF2B5EF4-FFF2-40B4-BE49-F238E27FC236}">
                <a16:creationId xmlns:a16="http://schemas.microsoft.com/office/drawing/2014/main" id="{8874A2B7-D353-4279-8748-2746C660E88C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環境に優しい連続ベルトコンベヤ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52E224-B848-4979-98FD-BA1E8FD74405}"/>
              </a:ext>
            </a:extLst>
          </p:cNvPr>
          <p:cNvSpPr txBox="1"/>
          <p:nvPr/>
        </p:nvSpPr>
        <p:spPr>
          <a:xfrm>
            <a:off x="487679" y="1214148"/>
            <a:ext cx="9135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2014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年 箕面トンネル　大成建設殿施工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A02CF1-C55F-4AD2-B00B-4AB4C270B09A}"/>
              </a:ext>
            </a:extLst>
          </p:cNvPr>
          <p:cNvSpPr txBox="1"/>
          <p:nvPr/>
        </p:nvSpPr>
        <p:spPr>
          <a:xfrm>
            <a:off x="1014549" y="6091265"/>
            <a:ext cx="9135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切羽で新聞が読め、革靴で入れるトンネル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pic>
        <p:nvPicPr>
          <p:cNvPr id="7170" name="Picture 2" descr="ビジネスシューズ 革靴 メンズ ビジネス 軽量 ストレートチップ ...">
            <a:extLst>
              <a:ext uri="{FF2B5EF4-FFF2-40B4-BE49-F238E27FC236}">
                <a16:creationId xmlns:a16="http://schemas.microsoft.com/office/drawing/2014/main" id="{CCEE6F60-9A04-4BD1-811A-64511FA7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515" y="5422004"/>
            <a:ext cx="1875062" cy="13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56AE8CAE-4332-4EB4-8970-1AD99088F179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現在の連続ベルトコンベヤ稼働現場数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960A493-9251-4D5F-A819-179ECAFAC712}"/>
              </a:ext>
            </a:extLst>
          </p:cNvPr>
          <p:cNvSpPr txBox="1"/>
          <p:nvPr/>
        </p:nvSpPr>
        <p:spPr>
          <a:xfrm>
            <a:off x="781051" y="2234550"/>
            <a:ext cx="110350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5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稼働現場数</a:t>
            </a:r>
            <a:r>
              <a:rPr lang="en-US" altLang="ja-JP" sz="5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…50</a:t>
            </a:r>
            <a:r>
              <a:rPr lang="ja-JP" altLang="en-US" sz="5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現場</a:t>
            </a:r>
            <a:endParaRPr lang="en-US" altLang="ja-JP" sz="5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5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　</a:t>
            </a:r>
            <a:endParaRPr lang="en-US" altLang="ja-JP" sz="5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5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実績数</a:t>
            </a:r>
            <a:r>
              <a:rPr lang="en-US" altLang="ja-JP" sz="5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…182</a:t>
            </a:r>
            <a:r>
              <a:rPr lang="ja-JP" altLang="en-US" sz="5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現場</a:t>
            </a:r>
            <a:endParaRPr lang="en-US" altLang="ja-JP" sz="5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7750121-6DD3-410E-8A78-234F513EE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415143"/>
            <a:ext cx="4898571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5" name="字幕 2">
            <a:extLst>
              <a:ext uri="{FF2B5EF4-FFF2-40B4-BE49-F238E27FC236}">
                <a16:creationId xmlns:a16="http://schemas.microsoft.com/office/drawing/2014/main" id="{B62D6459-104A-4F28-B86B-92DB28FF0654}"/>
              </a:ext>
            </a:extLst>
          </p:cNvPr>
          <p:cNvSpPr txBox="1">
            <a:spLocks/>
          </p:cNvSpPr>
          <p:nvPr/>
        </p:nvSpPr>
        <p:spPr>
          <a:xfrm>
            <a:off x="1131409" y="2990200"/>
            <a:ext cx="4318000" cy="4467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solidFill>
                  <a:schemeClr val="accent1"/>
                </a:solidFill>
              </a:rPr>
              <a:t>【</a:t>
            </a:r>
            <a:r>
              <a:rPr lang="ja-JP" altLang="en-US" sz="2800" b="1" dirty="0"/>
              <a:t>クラッシャー</a:t>
            </a:r>
            <a:r>
              <a:rPr lang="en-US" altLang="ja-JP" sz="2800" b="1" dirty="0"/>
              <a:t>】</a:t>
            </a:r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20F85968-15BC-4E75-BFAB-0A994FA72F13}"/>
              </a:ext>
            </a:extLst>
          </p:cNvPr>
          <p:cNvSpPr/>
          <p:nvPr/>
        </p:nvSpPr>
        <p:spPr>
          <a:xfrm>
            <a:off x="6554804" y="4480915"/>
            <a:ext cx="866274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F822C5CC-D2B3-4896-9917-5265EA690320}"/>
              </a:ext>
            </a:extLst>
          </p:cNvPr>
          <p:cNvSpPr txBox="1">
            <a:spLocks/>
          </p:cNvSpPr>
          <p:nvPr/>
        </p:nvSpPr>
        <p:spPr>
          <a:xfrm>
            <a:off x="7421078" y="3678013"/>
            <a:ext cx="4545341" cy="3167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/>
              <a:t>&lt;</a:t>
            </a:r>
            <a:r>
              <a:rPr lang="ja-JP" altLang="en-US" sz="2800" b="1" dirty="0"/>
              <a:t>クラッシャーの種類</a:t>
            </a:r>
            <a:r>
              <a:rPr lang="en-US" altLang="ja-JP" sz="2800" b="1" dirty="0"/>
              <a:t>&gt;</a:t>
            </a:r>
          </a:p>
          <a:p>
            <a:pPr algn="l"/>
            <a:r>
              <a:rPr lang="ja-JP" altLang="en-US" sz="2800" b="1" dirty="0"/>
              <a:t>・</a:t>
            </a:r>
            <a:r>
              <a:rPr lang="en-US" altLang="ja-JP" sz="2800" b="1" dirty="0"/>
              <a:t>NT-250</a:t>
            </a:r>
          </a:p>
          <a:p>
            <a:pPr algn="l"/>
            <a:r>
              <a:rPr lang="ja-JP" altLang="en-US" sz="2800" b="1" dirty="0"/>
              <a:t>・</a:t>
            </a:r>
            <a:r>
              <a:rPr lang="en-US" altLang="ja-JP" sz="2800" b="1" dirty="0"/>
              <a:t>NT-300</a:t>
            </a:r>
          </a:p>
          <a:p>
            <a:pPr algn="l"/>
            <a:r>
              <a:rPr lang="ja-JP" altLang="en-US" sz="2800" b="1" dirty="0"/>
              <a:t>・</a:t>
            </a:r>
            <a:r>
              <a:rPr lang="en-US" altLang="ja-JP" sz="2800" b="1" dirty="0"/>
              <a:t>NT-500</a:t>
            </a:r>
          </a:p>
          <a:p>
            <a:pPr algn="l"/>
            <a:r>
              <a:rPr lang="ja-JP" altLang="en-US" sz="2800" b="1" dirty="0"/>
              <a:t>搬出量によって機器の選定</a:t>
            </a:r>
            <a:endParaRPr lang="en-US" altLang="ja-JP" sz="2800" b="1" dirty="0"/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7" name="字幕 10">
            <a:extLst>
              <a:ext uri="{FF2B5EF4-FFF2-40B4-BE49-F238E27FC236}">
                <a16:creationId xmlns:a16="http://schemas.microsoft.com/office/drawing/2014/main" id="{DFC7FA9E-B279-4345-B4E4-BB0841FDD3FF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連続ベルトコンベヤの主要設備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A0B0E81-BC26-457A-8DD1-49A6259D4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" y="3436922"/>
            <a:ext cx="5738948" cy="32795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44F2E2-8D2C-4BC1-A608-B08C248F0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5" y="1145713"/>
            <a:ext cx="11612884" cy="1833292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114D787B-1AF3-46C4-A46E-0452E0C1AADF}"/>
              </a:ext>
            </a:extLst>
          </p:cNvPr>
          <p:cNvSpPr/>
          <p:nvPr/>
        </p:nvSpPr>
        <p:spPr>
          <a:xfrm>
            <a:off x="1534885" y="1940582"/>
            <a:ext cx="1665516" cy="9252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24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DB202279-D93F-4B19-A6E6-41748F35D9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645312"/>
              </p:ext>
            </p:extLst>
          </p:nvPr>
        </p:nvGraphicFramePr>
        <p:xfrm>
          <a:off x="615406" y="1058187"/>
          <a:ext cx="11380651" cy="529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字幕 10">
            <a:extLst>
              <a:ext uri="{FF2B5EF4-FFF2-40B4-BE49-F238E27FC236}">
                <a16:creationId xmlns:a16="http://schemas.microsoft.com/office/drawing/2014/main" id="{56AE8CAE-4332-4EB4-8970-1AD99088F179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連続ベルトコンベヤ現場数の推移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5375620-244C-4755-A075-3924350A3D76}"/>
              </a:ext>
            </a:extLst>
          </p:cNvPr>
          <p:cNvCxnSpPr>
            <a:cxnSpLocks/>
          </p:cNvCxnSpPr>
          <p:nvPr/>
        </p:nvCxnSpPr>
        <p:spPr>
          <a:xfrm flipV="1">
            <a:off x="6680613" y="2440758"/>
            <a:ext cx="1592530" cy="916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B59B55-DDA8-46CE-9B1F-3C217E129BEA}"/>
              </a:ext>
            </a:extLst>
          </p:cNvPr>
          <p:cNvSpPr/>
          <p:nvPr/>
        </p:nvSpPr>
        <p:spPr>
          <a:xfrm>
            <a:off x="1754019" y="2513057"/>
            <a:ext cx="1034868" cy="359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14</a:t>
            </a:r>
            <a:r>
              <a:rPr kumimoji="1" lang="ja-JP" altLang="en-US" dirty="0"/>
              <a:t>現場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9236CF9-DF77-452A-B33E-EB121123C305}"/>
              </a:ext>
            </a:extLst>
          </p:cNvPr>
          <p:cNvSpPr/>
          <p:nvPr/>
        </p:nvSpPr>
        <p:spPr>
          <a:xfrm>
            <a:off x="3410066" y="2381935"/>
            <a:ext cx="1034868" cy="359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22</a:t>
            </a:r>
            <a:r>
              <a:rPr kumimoji="1" lang="ja-JP" altLang="en-US" dirty="0"/>
              <a:t>現場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EC6477D-D045-41EE-B4DD-C6EF06145D34}"/>
              </a:ext>
            </a:extLst>
          </p:cNvPr>
          <p:cNvSpPr/>
          <p:nvPr/>
        </p:nvSpPr>
        <p:spPr>
          <a:xfrm>
            <a:off x="5061132" y="2153828"/>
            <a:ext cx="1034868" cy="359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30</a:t>
            </a:r>
            <a:r>
              <a:rPr kumimoji="1" lang="ja-JP" altLang="en-US" dirty="0"/>
              <a:t>現場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3180B99-DE5A-4C7A-9453-C1DF12577AD6}"/>
              </a:ext>
            </a:extLst>
          </p:cNvPr>
          <p:cNvSpPr/>
          <p:nvPr/>
        </p:nvSpPr>
        <p:spPr>
          <a:xfrm>
            <a:off x="6680613" y="1912305"/>
            <a:ext cx="1034868" cy="359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41</a:t>
            </a:r>
            <a:r>
              <a:rPr kumimoji="1" lang="ja-JP" altLang="en-US" dirty="0"/>
              <a:t>現場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23ED7-2F9F-4CC1-80C3-7A1F4A2BB430}"/>
              </a:ext>
            </a:extLst>
          </p:cNvPr>
          <p:cNvSpPr/>
          <p:nvPr/>
        </p:nvSpPr>
        <p:spPr>
          <a:xfrm>
            <a:off x="8084457" y="1227411"/>
            <a:ext cx="1034868" cy="359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75</a:t>
            </a:r>
            <a:r>
              <a:rPr kumimoji="1" lang="ja-JP" altLang="en-US" dirty="0"/>
              <a:t>現場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8CE1EA-43F6-4A36-9216-55BB47A26B72}"/>
              </a:ext>
            </a:extLst>
          </p:cNvPr>
          <p:cNvSpPr txBox="1"/>
          <p:nvPr/>
        </p:nvSpPr>
        <p:spPr>
          <a:xfrm>
            <a:off x="615405" y="5630589"/>
            <a:ext cx="113806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32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全体的に増加傾向。</a:t>
            </a:r>
            <a:endParaRPr lang="en-US" altLang="ja-JP" sz="32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2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特に</a:t>
            </a:r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1500</a:t>
            </a:r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ｍ以下のトンネル</a:t>
            </a:r>
            <a:r>
              <a:rPr lang="ja-JP" altLang="en-US" sz="32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での採用が増えている。</a:t>
            </a:r>
            <a:endParaRPr lang="en-US" altLang="ja-JP" sz="32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3" name="字幕 10">
            <a:extLst>
              <a:ext uri="{FF2B5EF4-FFF2-40B4-BE49-F238E27FC236}">
                <a16:creationId xmlns:a16="http://schemas.microsoft.com/office/drawing/2014/main" id="{B0D378AB-7601-4219-9A4C-D43CDDA745F0}"/>
              </a:ext>
            </a:extLst>
          </p:cNvPr>
          <p:cNvSpPr txBox="1">
            <a:spLocks/>
          </p:cNvSpPr>
          <p:nvPr/>
        </p:nvSpPr>
        <p:spPr>
          <a:xfrm>
            <a:off x="562012" y="1285103"/>
            <a:ext cx="11579192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ゼネコンの皆様、坑夫の皆様が我慢して使い続けて頂けた。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感謝の気持ちしかない。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今の連続コンベヤはゼネコンさんに造って頂いた。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B23A0599-7B6D-48AD-98F9-F61FD45CB280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何故ここまで普及したのか？</a:t>
            </a:r>
          </a:p>
        </p:txBody>
      </p:sp>
      <p:pic>
        <p:nvPicPr>
          <p:cNvPr id="4100" name="Picture 4" descr="感謝の言葉を英語で言うと？場合別に見る感謝フレーズ18選 ...">
            <a:extLst>
              <a:ext uri="{FF2B5EF4-FFF2-40B4-BE49-F238E27FC236}">
                <a16:creationId xmlns:a16="http://schemas.microsoft.com/office/drawing/2014/main" id="{CE02D1C9-DBE9-41C1-8DDC-651E360E5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39" y="4724945"/>
            <a:ext cx="3657601" cy="19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7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8CD8AC1C-9D09-445E-B471-AA5EBFAACF61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連続ベルトコンベヤの取り組み </a:t>
            </a:r>
          </a:p>
        </p:txBody>
      </p:sp>
      <p:sp>
        <p:nvSpPr>
          <p:cNvPr id="17" name="字幕 10">
            <a:extLst>
              <a:ext uri="{FF2B5EF4-FFF2-40B4-BE49-F238E27FC236}">
                <a16:creationId xmlns:a16="http://schemas.microsoft.com/office/drawing/2014/main" id="{BE41CE4F-C802-411E-99BF-2309D0FE6779}"/>
              </a:ext>
            </a:extLst>
          </p:cNvPr>
          <p:cNvSpPr txBox="1">
            <a:spLocks/>
          </p:cNvSpPr>
          <p:nvPr/>
        </p:nvSpPr>
        <p:spPr>
          <a:xfrm>
            <a:off x="653449" y="1311194"/>
            <a:ext cx="11579192" cy="53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安全と省人化にを目指したクラッシャ</a:t>
            </a:r>
          </a:p>
          <a:p>
            <a:pPr algn="l"/>
            <a:endParaRPr lang="ja-JP" altLang="en-US" sz="6000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D74C20D-1BCA-4BCA-9806-3C53FD83E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2073703"/>
            <a:ext cx="11579192" cy="4711780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F8174481-B7AE-4EA7-B84E-6FE25379E5A9}"/>
              </a:ext>
            </a:extLst>
          </p:cNvPr>
          <p:cNvSpPr/>
          <p:nvPr/>
        </p:nvSpPr>
        <p:spPr>
          <a:xfrm>
            <a:off x="8371114" y="2417354"/>
            <a:ext cx="1665516" cy="1838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8CD8AC1C-9D09-445E-B471-AA5EBFAACF61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省人化と効率性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BD2DD-FB78-4DE0-A3C6-826376AD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03" y="1260578"/>
            <a:ext cx="5807166" cy="47897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943071-18DA-476B-87A6-400AFECF04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1" y="1284512"/>
            <a:ext cx="5613040" cy="4789718"/>
          </a:xfrm>
          <a:prstGeom prst="rect">
            <a:avLst/>
          </a:prstGeom>
        </p:spPr>
      </p:pic>
      <p:sp>
        <p:nvSpPr>
          <p:cNvPr id="10" name="字幕 10">
            <a:extLst>
              <a:ext uri="{FF2B5EF4-FFF2-40B4-BE49-F238E27FC236}">
                <a16:creationId xmlns:a16="http://schemas.microsoft.com/office/drawing/2014/main" id="{E45F352E-FF50-47BD-95AB-2CA4B70E2044}"/>
              </a:ext>
            </a:extLst>
          </p:cNvPr>
          <p:cNvSpPr txBox="1">
            <a:spLocks/>
          </p:cNvSpPr>
          <p:nvPr/>
        </p:nvSpPr>
        <p:spPr>
          <a:xfrm>
            <a:off x="3762412" y="6079046"/>
            <a:ext cx="6785845" cy="778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安全性と生産性の追求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3819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8CD8AC1C-9D09-445E-B471-AA5EBFAACF61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クラッシャにミニバックホウを搭載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05AD12B-71E8-4E10-B519-6C7D6BDA7E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80" y="1491345"/>
            <a:ext cx="5143501" cy="45393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5A7E96-8A5F-498B-BE05-699F08176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2" y="1491344"/>
            <a:ext cx="5605837" cy="4539342"/>
          </a:xfrm>
          <a:prstGeom prst="rect">
            <a:avLst/>
          </a:prstGeom>
        </p:spPr>
      </p:pic>
      <p:sp>
        <p:nvSpPr>
          <p:cNvPr id="10" name="字幕 10">
            <a:extLst>
              <a:ext uri="{FF2B5EF4-FFF2-40B4-BE49-F238E27FC236}">
                <a16:creationId xmlns:a16="http://schemas.microsoft.com/office/drawing/2014/main" id="{7E5330EF-A4A5-4BEF-A0A5-3D58E7B58BCD}"/>
              </a:ext>
            </a:extLst>
          </p:cNvPr>
          <p:cNvSpPr txBox="1">
            <a:spLocks/>
          </p:cNvSpPr>
          <p:nvPr/>
        </p:nvSpPr>
        <p:spPr>
          <a:xfrm>
            <a:off x="3762412" y="6079046"/>
            <a:ext cx="6785845" cy="778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掃けないズリ質にも対応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8589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8CD8AC1C-9D09-445E-B471-AA5EBFAACF61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選べるテールピース台車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8DAA188-89C3-453F-9AC4-91B43CCD3F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3" y="1434930"/>
            <a:ext cx="4946417" cy="242063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C626416-43EF-4A95-A073-ED6B7D716A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86" y="1478541"/>
            <a:ext cx="5032105" cy="242063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42140B3-C302-4256-B2DD-260FD22186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3" y="4364844"/>
            <a:ext cx="4946416" cy="242063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B94FFD3-7460-4005-BC6E-476AE30080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87" y="4476622"/>
            <a:ext cx="5032104" cy="230886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B515264-237B-4C17-AB09-1A02707C96EF}"/>
              </a:ext>
            </a:extLst>
          </p:cNvPr>
          <p:cNvSpPr txBox="1"/>
          <p:nvPr/>
        </p:nvSpPr>
        <p:spPr>
          <a:xfrm>
            <a:off x="2330631" y="1016876"/>
            <a:ext cx="2610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標準タイプ</a:t>
            </a:r>
            <a:endParaRPr lang="en-US" altLang="ja-JP" sz="2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3F1A2CD-5527-4FEF-8B6A-E45BCFB025EB}"/>
              </a:ext>
            </a:extLst>
          </p:cNvPr>
          <p:cNvSpPr txBox="1"/>
          <p:nvPr/>
        </p:nvSpPr>
        <p:spPr>
          <a:xfrm>
            <a:off x="7754427" y="1024847"/>
            <a:ext cx="371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ベルトライン選定タイプ</a:t>
            </a:r>
            <a:endParaRPr lang="en-US" altLang="ja-JP" sz="2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0C02C3-458B-40FB-B99F-C1DDF21846C8}"/>
              </a:ext>
            </a:extLst>
          </p:cNvPr>
          <p:cNvSpPr txBox="1"/>
          <p:nvPr/>
        </p:nvSpPr>
        <p:spPr>
          <a:xfrm>
            <a:off x="2041433" y="3903179"/>
            <a:ext cx="2921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簡易式牽引タイプ</a:t>
            </a:r>
            <a:endParaRPr lang="en-US" altLang="ja-JP" sz="2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75FFD33-589E-4187-AF3E-795ACB57FE9E}"/>
              </a:ext>
            </a:extLst>
          </p:cNvPr>
          <p:cNvSpPr txBox="1"/>
          <p:nvPr/>
        </p:nvSpPr>
        <p:spPr>
          <a:xfrm>
            <a:off x="7953912" y="3903179"/>
            <a:ext cx="3320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2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TBM</a:t>
            </a:r>
            <a:r>
              <a:rPr lang="ja-JP" altLang="en-US" sz="2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・シールドタイプ</a:t>
            </a:r>
            <a:endParaRPr lang="en-US" altLang="ja-JP" sz="2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479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71C6B15-E116-4DFD-8346-AE4F16EF2D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8" y="1106334"/>
            <a:ext cx="5344886" cy="49678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ED6538-4596-49D1-934A-9D5DBBFB7D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2753" y="605782"/>
            <a:ext cx="4967898" cy="5969004"/>
          </a:xfrm>
          <a:prstGeom prst="rect">
            <a:avLst/>
          </a:prstGeom>
        </p:spPr>
      </p:pic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蛇行報知機　パトライト付き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361009F-8E15-4B0D-A91E-F3B6862194B9}"/>
              </a:ext>
            </a:extLst>
          </p:cNvPr>
          <p:cNvSpPr/>
          <p:nvPr/>
        </p:nvSpPr>
        <p:spPr>
          <a:xfrm>
            <a:off x="2601686" y="2079897"/>
            <a:ext cx="990600" cy="13491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C324E522-1877-4DBF-9AB6-0E5D95C0BC3B}"/>
              </a:ext>
            </a:extLst>
          </p:cNvPr>
          <p:cNvSpPr txBox="1">
            <a:spLocks/>
          </p:cNvSpPr>
          <p:nvPr/>
        </p:nvSpPr>
        <p:spPr>
          <a:xfrm>
            <a:off x="3233058" y="6079046"/>
            <a:ext cx="7315200" cy="778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ベルトの蛇行も早期に発見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6878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37A65AC8-DEC9-46EA-A3DA-9424C75C0929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水洗装置の強化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6E78FB9-63F2-4F80-B96A-83649BCA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3" y="1273629"/>
            <a:ext cx="4927599" cy="47897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DE07F80-E78E-46AF-B372-CB4376C4F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99" y="1273629"/>
            <a:ext cx="5242554" cy="4789714"/>
          </a:xfrm>
          <a:prstGeom prst="rect">
            <a:avLst/>
          </a:prstGeom>
        </p:spPr>
      </p:pic>
      <p:sp>
        <p:nvSpPr>
          <p:cNvPr id="17" name="矢印: 右 16">
            <a:extLst>
              <a:ext uri="{FF2B5EF4-FFF2-40B4-BE49-F238E27FC236}">
                <a16:creationId xmlns:a16="http://schemas.microsoft.com/office/drawing/2014/main" id="{61634F30-F1A2-41E6-A32E-8EB0E85DEBD0}"/>
              </a:ext>
            </a:extLst>
          </p:cNvPr>
          <p:cNvSpPr/>
          <p:nvPr/>
        </p:nvSpPr>
        <p:spPr>
          <a:xfrm>
            <a:off x="5671457" y="3504475"/>
            <a:ext cx="849086" cy="1200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E67B58CB-0A2D-4900-BEE4-57D1DD972D54}"/>
              </a:ext>
            </a:extLst>
          </p:cNvPr>
          <p:cNvSpPr txBox="1">
            <a:spLocks/>
          </p:cNvSpPr>
          <p:nvPr/>
        </p:nvSpPr>
        <p:spPr>
          <a:xfrm>
            <a:off x="2481943" y="6079046"/>
            <a:ext cx="8969828" cy="778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ベルトに付着したズリを</a:t>
            </a:r>
            <a:r>
              <a:rPr lang="en-US" altLang="ja-JP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80</a:t>
            </a:r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％以上除去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455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8CD8AC1C-9D09-445E-B471-AA5EBFAACF61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CBC</a:t>
            </a:r>
            <a:r>
              <a:rPr lang="ja-JP" altLang="en-US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マネージャー　ベルコン状況を遠隔管理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BFDE7D-B9A2-4A4D-A668-EFEC1209C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9" y="1106333"/>
            <a:ext cx="11441254" cy="55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B0F3FEA-CB1A-4B7C-A3D5-A8123EF1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911" y="862448"/>
            <a:ext cx="6321179" cy="57125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E1CE56A-4D15-4F62-9FAA-BD205044DE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02" y="2300732"/>
            <a:ext cx="621562" cy="4660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86F2A31-AC4B-4E75-9B17-D50F9EBF08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91" y="3205870"/>
            <a:ext cx="621562" cy="4660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C2B7E67-46A6-4F77-907A-8043F9F492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84" y="2322319"/>
            <a:ext cx="621562" cy="46607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576D17B-2539-4A12-BB18-4FA342C953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31" y="4072727"/>
            <a:ext cx="621562" cy="46607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CE1DEE0-3A4B-4C73-8516-D2F618841C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93" y="4028457"/>
            <a:ext cx="621562" cy="46607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A9B8EA8-15CC-4A4C-83CA-83BEAD3F4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74" y="4128421"/>
            <a:ext cx="621562" cy="46607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83538FA-00BE-4099-9B71-76014103E9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0" y="1226592"/>
            <a:ext cx="3298371" cy="265753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1A1251E-F065-4F2E-A5BB-20A230B83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9020" y="1205004"/>
            <a:ext cx="3684675" cy="2657533"/>
          </a:xfrm>
          <a:prstGeom prst="rect">
            <a:avLst/>
          </a:prstGeom>
        </p:spPr>
      </p:pic>
      <p:sp>
        <p:nvSpPr>
          <p:cNvPr id="23" name="思考の吹き出し: 雲形 22">
            <a:extLst>
              <a:ext uri="{FF2B5EF4-FFF2-40B4-BE49-F238E27FC236}">
                <a16:creationId xmlns:a16="http://schemas.microsoft.com/office/drawing/2014/main" id="{D1EC39E7-34E5-4E0A-B170-F7298DE425EB}"/>
              </a:ext>
            </a:extLst>
          </p:cNvPr>
          <p:cNvSpPr/>
          <p:nvPr/>
        </p:nvSpPr>
        <p:spPr>
          <a:xfrm>
            <a:off x="8455002" y="632292"/>
            <a:ext cx="1967274" cy="1083090"/>
          </a:xfrm>
          <a:prstGeom prst="cloudCallout">
            <a:avLst>
              <a:gd name="adj1" fmla="val -69398"/>
              <a:gd name="adj2" fmla="val 540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</a:rPr>
              <a:t>今日も問題なく稼働してるなぁ。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E6C0BC5-161F-4728-9C8E-22BC301367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83" y="4416104"/>
            <a:ext cx="4806355" cy="2344374"/>
          </a:xfrm>
          <a:prstGeom prst="rect">
            <a:avLst/>
          </a:prstGeom>
        </p:spPr>
      </p:pic>
      <p:sp>
        <p:nvSpPr>
          <p:cNvPr id="25" name="矢印: 下 24">
            <a:extLst>
              <a:ext uri="{FF2B5EF4-FFF2-40B4-BE49-F238E27FC236}">
                <a16:creationId xmlns:a16="http://schemas.microsoft.com/office/drawing/2014/main" id="{530FBC4C-04C2-4FAD-9EBE-B31B2DA3CB1F}"/>
              </a:ext>
            </a:extLst>
          </p:cNvPr>
          <p:cNvSpPr/>
          <p:nvPr/>
        </p:nvSpPr>
        <p:spPr>
          <a:xfrm>
            <a:off x="7763219" y="3884125"/>
            <a:ext cx="1295400" cy="566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795FF03-5A35-4741-8C95-3745593A4D1A}"/>
              </a:ext>
            </a:extLst>
          </p:cNvPr>
          <p:cNvSpPr/>
          <p:nvPr/>
        </p:nvSpPr>
        <p:spPr>
          <a:xfrm>
            <a:off x="853805" y="1845176"/>
            <a:ext cx="2705850" cy="111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全国各地の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ベルコン納入現場</a:t>
            </a:r>
          </a:p>
        </p:txBody>
      </p:sp>
      <p:sp>
        <p:nvSpPr>
          <p:cNvPr id="27" name="爆発: 8 pt 26">
            <a:extLst>
              <a:ext uri="{FF2B5EF4-FFF2-40B4-BE49-F238E27FC236}">
                <a16:creationId xmlns:a16="http://schemas.microsoft.com/office/drawing/2014/main" id="{F0218272-887D-4C45-947C-E89FDB9F1E2A}"/>
              </a:ext>
            </a:extLst>
          </p:cNvPr>
          <p:cNvSpPr/>
          <p:nvPr/>
        </p:nvSpPr>
        <p:spPr>
          <a:xfrm>
            <a:off x="9776229" y="4028457"/>
            <a:ext cx="2456412" cy="136585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異常を認識！</a:t>
            </a:r>
          </a:p>
        </p:txBody>
      </p:sp>
      <p:sp>
        <p:nvSpPr>
          <p:cNvPr id="29" name="字幕 10">
            <a:extLst>
              <a:ext uri="{FF2B5EF4-FFF2-40B4-BE49-F238E27FC236}">
                <a16:creationId xmlns:a16="http://schemas.microsoft.com/office/drawing/2014/main" id="{2472A2BC-BAA4-4874-809A-1CE2DD2AA01F}"/>
              </a:ext>
            </a:extLst>
          </p:cNvPr>
          <p:cNvSpPr txBox="1">
            <a:spLocks/>
          </p:cNvSpPr>
          <p:nvPr/>
        </p:nvSpPr>
        <p:spPr>
          <a:xfrm>
            <a:off x="-566352" y="5559367"/>
            <a:ext cx="5836927" cy="645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東京・福岡で随時監視</a:t>
            </a:r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dirty="0"/>
          </a:p>
        </p:txBody>
      </p:sp>
      <p:sp>
        <p:nvSpPr>
          <p:cNvPr id="28" name="字幕 10">
            <a:extLst>
              <a:ext uri="{FF2B5EF4-FFF2-40B4-BE49-F238E27FC236}">
                <a16:creationId xmlns:a16="http://schemas.microsoft.com/office/drawing/2014/main" id="{4A51D672-D14F-4CD9-ADF8-E367E050165C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CBC</a:t>
            </a:r>
            <a:r>
              <a:rPr lang="ja-JP" altLang="en-US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マネージャー　ベルコン状況を遠隔管理</a:t>
            </a:r>
          </a:p>
        </p:txBody>
      </p:sp>
    </p:spTree>
    <p:extLst>
      <p:ext uri="{BB962C8B-B14F-4D97-AF65-F5344CB8AC3E}">
        <p14:creationId xmlns:p14="http://schemas.microsoft.com/office/powerpoint/2010/main" val="31012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5" name="字幕 2">
            <a:extLst>
              <a:ext uri="{FF2B5EF4-FFF2-40B4-BE49-F238E27FC236}">
                <a16:creationId xmlns:a16="http://schemas.microsoft.com/office/drawing/2014/main" id="{B62D6459-104A-4F28-B86B-92DB28FF0654}"/>
              </a:ext>
            </a:extLst>
          </p:cNvPr>
          <p:cNvSpPr txBox="1">
            <a:spLocks/>
          </p:cNvSpPr>
          <p:nvPr/>
        </p:nvSpPr>
        <p:spPr>
          <a:xfrm>
            <a:off x="1131409" y="2990200"/>
            <a:ext cx="4318000" cy="4467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solidFill>
                  <a:schemeClr val="accent1"/>
                </a:solidFill>
              </a:rPr>
              <a:t>【</a:t>
            </a:r>
            <a:r>
              <a:rPr lang="ja-JP" altLang="en-US" sz="2800" b="1" dirty="0"/>
              <a:t>テールピース台車</a:t>
            </a:r>
            <a:r>
              <a:rPr lang="en-US" altLang="ja-JP" sz="2800" b="1" dirty="0"/>
              <a:t>】</a:t>
            </a:r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20F85968-15BC-4E75-BFAB-0A994FA72F13}"/>
              </a:ext>
            </a:extLst>
          </p:cNvPr>
          <p:cNvSpPr/>
          <p:nvPr/>
        </p:nvSpPr>
        <p:spPr>
          <a:xfrm>
            <a:off x="6182628" y="4422219"/>
            <a:ext cx="866274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F822C5CC-D2B3-4896-9917-5265EA690320}"/>
              </a:ext>
            </a:extLst>
          </p:cNvPr>
          <p:cNvSpPr txBox="1">
            <a:spLocks/>
          </p:cNvSpPr>
          <p:nvPr/>
        </p:nvSpPr>
        <p:spPr>
          <a:xfrm>
            <a:off x="7153177" y="3977733"/>
            <a:ext cx="4908194" cy="2145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/>
              <a:t>&lt;</a:t>
            </a:r>
            <a:r>
              <a:rPr lang="ja-JP" altLang="en-US" sz="2800" b="1" dirty="0"/>
              <a:t>テールピース台車の役割</a:t>
            </a:r>
            <a:r>
              <a:rPr lang="en-US" altLang="ja-JP" sz="2800" b="1" dirty="0"/>
              <a:t>&gt;</a:t>
            </a:r>
          </a:p>
          <a:p>
            <a:pPr algn="l"/>
            <a:r>
              <a:rPr lang="ja-JP" altLang="en-US" sz="2800" b="1" dirty="0"/>
              <a:t>・コンベヤを延伸させる役割</a:t>
            </a:r>
            <a:endParaRPr lang="en-US" altLang="ja-JP" sz="2800" b="1" dirty="0"/>
          </a:p>
          <a:p>
            <a:pPr algn="l"/>
            <a:r>
              <a:rPr lang="ja-JP" altLang="en-US" sz="2800" b="1" dirty="0"/>
              <a:t>・クラッシャからのズリを受ける</a:t>
            </a:r>
            <a:endParaRPr lang="en-US" altLang="ja-JP" sz="2800" b="1" dirty="0"/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7" name="字幕 10">
            <a:extLst>
              <a:ext uri="{FF2B5EF4-FFF2-40B4-BE49-F238E27FC236}">
                <a16:creationId xmlns:a16="http://schemas.microsoft.com/office/drawing/2014/main" id="{E6F46910-B1D5-4DE4-8699-002CE109FDF8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連続ベルトコンベヤの主要設備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A433D24-F288-4BE9-8799-F0A0119D6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5" y="3481998"/>
            <a:ext cx="5486398" cy="326056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AA7EEC1-6F83-43F7-AF5A-E1B0FD265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6" y="1134370"/>
            <a:ext cx="11612884" cy="1833292"/>
          </a:xfrm>
          <a:prstGeom prst="rect">
            <a:avLst/>
          </a:prstGeom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D715C292-022C-4D6E-ACC2-A226CF521FAB}"/>
              </a:ext>
            </a:extLst>
          </p:cNvPr>
          <p:cNvSpPr/>
          <p:nvPr/>
        </p:nvSpPr>
        <p:spPr>
          <a:xfrm>
            <a:off x="2721428" y="1944118"/>
            <a:ext cx="1665516" cy="9252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7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A982C7A-0CB4-416E-909D-E707EB37A3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0" y="1230086"/>
            <a:ext cx="5677664" cy="490265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B64DC90-F465-47D8-81F7-B63A625F52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45" y="1230086"/>
            <a:ext cx="5505765" cy="4902653"/>
          </a:xfrm>
          <a:prstGeom prst="rect">
            <a:avLst/>
          </a:prstGeom>
        </p:spPr>
      </p:pic>
      <p:sp>
        <p:nvSpPr>
          <p:cNvPr id="16" name="字幕 10">
            <a:extLst>
              <a:ext uri="{FF2B5EF4-FFF2-40B4-BE49-F238E27FC236}">
                <a16:creationId xmlns:a16="http://schemas.microsoft.com/office/drawing/2014/main" id="{3858466A-434B-4723-9414-84F16DFBE62D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ベルトスキャナー　傷探傷装置</a:t>
            </a:r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585FDB0D-C263-45D0-BAD2-1E3F482C5AE3}"/>
              </a:ext>
            </a:extLst>
          </p:cNvPr>
          <p:cNvSpPr txBox="1">
            <a:spLocks/>
          </p:cNvSpPr>
          <p:nvPr/>
        </p:nvSpPr>
        <p:spPr>
          <a:xfrm>
            <a:off x="3437708" y="6132739"/>
            <a:ext cx="8969828" cy="778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ベルトの破断を未然に防ぐ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4092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ベルトライン変更　</a:t>
            </a:r>
            <a:r>
              <a:rPr lang="en-US" altLang="ja-JP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Z</a:t>
            </a:r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台車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0D4236-57BA-42E9-8615-5E319AB6A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3" y="1106334"/>
            <a:ext cx="5329378" cy="47359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7C45E21-B729-420D-8E3F-0E6201C3D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144" y="1106333"/>
            <a:ext cx="6071060" cy="3879253"/>
          </a:xfrm>
          <a:prstGeom prst="rect">
            <a:avLst/>
          </a:prstGeom>
        </p:spPr>
      </p:pic>
      <p:sp>
        <p:nvSpPr>
          <p:cNvPr id="10" name="フローチャート: 処理 9">
            <a:extLst>
              <a:ext uri="{FF2B5EF4-FFF2-40B4-BE49-F238E27FC236}">
                <a16:creationId xmlns:a16="http://schemas.microsoft.com/office/drawing/2014/main" id="{790023CD-B130-4C51-887D-94803E00E635}"/>
              </a:ext>
            </a:extLst>
          </p:cNvPr>
          <p:cNvSpPr/>
          <p:nvPr/>
        </p:nvSpPr>
        <p:spPr>
          <a:xfrm>
            <a:off x="10787743" y="1828801"/>
            <a:ext cx="1291762" cy="40061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ja-JP" altLang="en-US" sz="1600" b="1" dirty="0">
                <a:solidFill>
                  <a:srgbClr val="FF0000"/>
                </a:solidFill>
              </a:rPr>
              <a:t>ズリの流れ</a:t>
            </a:r>
          </a:p>
        </p:txBody>
      </p:sp>
      <p:sp>
        <p:nvSpPr>
          <p:cNvPr id="11" name="矢印: 左 10">
            <a:extLst>
              <a:ext uri="{FF2B5EF4-FFF2-40B4-BE49-F238E27FC236}">
                <a16:creationId xmlns:a16="http://schemas.microsoft.com/office/drawing/2014/main" id="{80C2D7D5-B5BC-48B9-981B-B63EE16EDDE8}"/>
              </a:ext>
            </a:extLst>
          </p:cNvPr>
          <p:cNvSpPr/>
          <p:nvPr/>
        </p:nvSpPr>
        <p:spPr>
          <a:xfrm>
            <a:off x="10488730" y="1880554"/>
            <a:ext cx="344939" cy="1959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3" name="円弧 2">
            <a:extLst>
              <a:ext uri="{FF2B5EF4-FFF2-40B4-BE49-F238E27FC236}">
                <a16:creationId xmlns:a16="http://schemas.microsoft.com/office/drawing/2014/main" id="{159C06A3-2C3A-4746-A7C7-4EE56DC51EF5}"/>
              </a:ext>
            </a:extLst>
          </p:cNvPr>
          <p:cNvSpPr/>
          <p:nvPr/>
        </p:nvSpPr>
        <p:spPr>
          <a:xfrm rot="16788913">
            <a:off x="7734550" y="2653203"/>
            <a:ext cx="3408178" cy="2350688"/>
          </a:xfrm>
          <a:prstGeom prst="arc">
            <a:avLst>
              <a:gd name="adj1" fmla="val 16166610"/>
              <a:gd name="adj2" fmla="val 59720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4" name="フローチャート: 処理 13">
            <a:extLst>
              <a:ext uri="{FF2B5EF4-FFF2-40B4-BE49-F238E27FC236}">
                <a16:creationId xmlns:a16="http://schemas.microsoft.com/office/drawing/2014/main" id="{88789A28-37A4-4F47-B1D1-E5699CBB2D3D}"/>
              </a:ext>
            </a:extLst>
          </p:cNvPr>
          <p:cNvSpPr/>
          <p:nvPr/>
        </p:nvSpPr>
        <p:spPr>
          <a:xfrm>
            <a:off x="7176660" y="3032706"/>
            <a:ext cx="1291762" cy="40061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ja-JP" altLang="en-US" sz="1600" b="1" dirty="0">
                <a:solidFill>
                  <a:srgbClr val="FF0000"/>
                </a:solidFill>
              </a:rPr>
              <a:t>ズリの流れ</a:t>
            </a:r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541E63D3-D051-4748-993B-301ACFC8733B}"/>
              </a:ext>
            </a:extLst>
          </p:cNvPr>
          <p:cNvSpPr/>
          <p:nvPr/>
        </p:nvSpPr>
        <p:spPr>
          <a:xfrm>
            <a:off x="6705178" y="3135018"/>
            <a:ext cx="344939" cy="1959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19" name="字幕 10">
            <a:extLst>
              <a:ext uri="{FF2B5EF4-FFF2-40B4-BE49-F238E27FC236}">
                <a16:creationId xmlns:a16="http://schemas.microsoft.com/office/drawing/2014/main" id="{788A7091-1373-4D1A-A1E1-CDBA44F9D22F}"/>
              </a:ext>
            </a:extLst>
          </p:cNvPr>
          <p:cNvSpPr txBox="1">
            <a:spLocks/>
          </p:cNvSpPr>
          <p:nvPr/>
        </p:nvSpPr>
        <p:spPr>
          <a:xfrm>
            <a:off x="3437708" y="6132739"/>
            <a:ext cx="8969828" cy="778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コンベヤラインを自由に変更</a:t>
            </a:r>
            <a:endParaRPr lang="en-US" altLang="ja-JP" sz="4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20" name="字幕 10">
            <a:extLst>
              <a:ext uri="{FF2B5EF4-FFF2-40B4-BE49-F238E27FC236}">
                <a16:creationId xmlns:a16="http://schemas.microsoft.com/office/drawing/2014/main" id="{A152380D-52D3-47AE-A712-4CCDC98B18D2}"/>
              </a:ext>
            </a:extLst>
          </p:cNvPr>
          <p:cNvSpPr txBox="1">
            <a:spLocks/>
          </p:cNvSpPr>
          <p:nvPr/>
        </p:nvSpPr>
        <p:spPr>
          <a:xfrm>
            <a:off x="5709469" y="5183183"/>
            <a:ext cx="6698067" cy="57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セントル通過後に採用されることが多い</a:t>
            </a:r>
            <a:endParaRPr lang="en-US" altLang="ja-JP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765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急傾斜コンベヤ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CCD9492-4ACF-4FC3-87FA-636F62740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106333"/>
            <a:ext cx="6609560" cy="5533953"/>
          </a:xfrm>
          <a:prstGeom prst="rect">
            <a:avLst/>
          </a:prstGeom>
        </p:spPr>
      </p:pic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7BE254C9-63F0-455C-8861-1687409A4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846115"/>
              </p:ext>
            </p:extLst>
          </p:nvPr>
        </p:nvGraphicFramePr>
        <p:xfrm>
          <a:off x="7290281" y="1106330"/>
          <a:ext cx="4703719" cy="5345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2919">
                  <a:extLst>
                    <a:ext uri="{9D8B030D-6E8A-4147-A177-3AD203B41FA5}">
                      <a16:colId xmlns:a16="http://schemas.microsoft.com/office/drawing/2014/main" val="3927895730"/>
                    </a:ext>
                  </a:extLst>
                </a:gridCol>
                <a:gridCol w="1630800">
                  <a:extLst>
                    <a:ext uri="{9D8B030D-6E8A-4147-A177-3AD203B41FA5}">
                      <a16:colId xmlns:a16="http://schemas.microsoft.com/office/drawing/2014/main" val="7495787"/>
                    </a:ext>
                  </a:extLst>
                </a:gridCol>
              </a:tblGrid>
              <a:tr h="711584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仕様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12417"/>
                  </a:ext>
                </a:extLst>
              </a:tr>
              <a:tr h="922326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コンベヤ機長</a:t>
                      </a:r>
                      <a:r>
                        <a:rPr kumimoji="1" lang="en-US" altLang="ja-JP" sz="2800" dirty="0"/>
                        <a:t>(</a:t>
                      </a:r>
                      <a:r>
                        <a:rPr kumimoji="1" lang="ja-JP" altLang="en-US" sz="2800" dirty="0"/>
                        <a:t>ｍ</a:t>
                      </a:r>
                      <a:r>
                        <a:rPr kumimoji="1" lang="en-US" altLang="ja-JP" sz="2800" dirty="0"/>
                        <a:t>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90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114113"/>
                  </a:ext>
                </a:extLst>
              </a:tr>
              <a:tr h="922326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コンベヤ角度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30°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192268"/>
                  </a:ext>
                </a:extLst>
              </a:tr>
              <a:tr h="922326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ベルト速度</a:t>
                      </a:r>
                      <a:endParaRPr kumimoji="1" lang="en-US" altLang="ja-JP" sz="2800" dirty="0"/>
                    </a:p>
                    <a:p>
                      <a:r>
                        <a:rPr kumimoji="1" lang="en-US" altLang="ja-JP" sz="2800" dirty="0"/>
                        <a:t>(ⅿ/min)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130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15159"/>
                  </a:ext>
                </a:extLst>
              </a:tr>
              <a:tr h="922326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電動機容量</a:t>
                      </a:r>
                      <a:r>
                        <a:rPr kumimoji="1" lang="en-US" altLang="ja-JP" sz="2800" dirty="0"/>
                        <a:t>(Kw)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90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899323"/>
                  </a:ext>
                </a:extLst>
              </a:tr>
              <a:tr h="922326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ブレーキ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72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1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インバートズリ落とし装置</a:t>
            </a:r>
          </a:p>
        </p:txBody>
      </p:sp>
      <p:pic>
        <p:nvPicPr>
          <p:cNvPr id="9" name="Picture 2" descr="F:\DSC_0097.JPG">
            <a:extLst>
              <a:ext uri="{FF2B5EF4-FFF2-40B4-BE49-F238E27FC236}">
                <a16:creationId xmlns:a16="http://schemas.microsoft.com/office/drawing/2014/main" id="{D00C178C-46BB-4EE2-9907-D9FDB5E5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" y="1306286"/>
            <a:ext cx="11478623" cy="541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2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u="sng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ベルト捻転装置</a:t>
            </a:r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3CA094-E544-4228-8627-0F3612BF5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66" y="1371601"/>
            <a:ext cx="5743420" cy="5198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2EEAA60-64AB-448E-8A89-782F202BC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9" y="1240971"/>
            <a:ext cx="5631657" cy="5544511"/>
          </a:xfrm>
          <a:prstGeom prst="rect">
            <a:avLst/>
          </a:prstGeom>
        </p:spPr>
      </p:pic>
      <p:sp>
        <p:nvSpPr>
          <p:cNvPr id="9" name="矢印: U ターン 8">
            <a:extLst>
              <a:ext uri="{FF2B5EF4-FFF2-40B4-BE49-F238E27FC236}">
                <a16:creationId xmlns:a16="http://schemas.microsoft.com/office/drawing/2014/main" id="{51AB225E-7CF8-4961-879A-699FECBB4274}"/>
              </a:ext>
            </a:extLst>
          </p:cNvPr>
          <p:cNvSpPr/>
          <p:nvPr/>
        </p:nvSpPr>
        <p:spPr>
          <a:xfrm rot="5400000">
            <a:off x="1724733" y="1056657"/>
            <a:ext cx="3543326" cy="5577418"/>
          </a:xfrm>
          <a:prstGeom prst="uturnArrow">
            <a:avLst>
              <a:gd name="adj1" fmla="val 25000"/>
              <a:gd name="adj2" fmla="val 5714"/>
              <a:gd name="adj3" fmla="val 18004"/>
              <a:gd name="adj4" fmla="val 43750"/>
              <a:gd name="adj5" fmla="val 9475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4" name="字幕 10">
            <a:extLst>
              <a:ext uri="{FF2B5EF4-FFF2-40B4-BE49-F238E27FC236}">
                <a16:creationId xmlns:a16="http://schemas.microsoft.com/office/drawing/2014/main" id="{F54EDA8B-FE31-4827-89B3-F35395D94D14}"/>
              </a:ext>
            </a:extLst>
          </p:cNvPr>
          <p:cNvSpPr txBox="1">
            <a:spLocks/>
          </p:cNvSpPr>
          <p:nvPr/>
        </p:nvSpPr>
        <p:spPr>
          <a:xfrm>
            <a:off x="794963" y="5751667"/>
            <a:ext cx="11579192" cy="53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37394819-357E-47A7-A55D-65D1B99FC026}"/>
              </a:ext>
            </a:extLst>
          </p:cNvPr>
          <p:cNvSpPr txBox="1">
            <a:spLocks/>
          </p:cNvSpPr>
          <p:nvPr/>
        </p:nvSpPr>
        <p:spPr>
          <a:xfrm>
            <a:off x="1160362" y="1683073"/>
            <a:ext cx="9544703" cy="22178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今 後 の 挑 戦</a:t>
            </a:r>
          </a:p>
          <a:p>
            <a:pPr algn="l"/>
            <a:endParaRPr lang="ja-JP" altLang="en-US" sz="3200" dirty="0"/>
          </a:p>
        </p:txBody>
      </p:sp>
      <p:pic>
        <p:nvPicPr>
          <p:cNvPr id="2050" name="Picture 2" descr="挑戦とファーストステップを表す3Dイラスト イラスト素材 ...">
            <a:extLst>
              <a:ext uri="{FF2B5EF4-FFF2-40B4-BE49-F238E27FC236}">
                <a16:creationId xmlns:a16="http://schemas.microsoft.com/office/drawing/2014/main" id="{47C902D3-A72E-4E92-8536-267A65F9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33" y="3585261"/>
            <a:ext cx="4138748" cy="28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30602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脱炭素　カーボンニュートラル</a:t>
            </a:r>
          </a:p>
        </p:txBody>
      </p:sp>
      <p:pic>
        <p:nvPicPr>
          <p:cNvPr id="1030" name="Picture 6" descr="SDGs（持続可能な開発目標）とは何か？17の目標をわかりやすく ...">
            <a:extLst>
              <a:ext uri="{FF2B5EF4-FFF2-40B4-BE49-F238E27FC236}">
                <a16:creationId xmlns:a16="http://schemas.microsoft.com/office/drawing/2014/main" id="{48DE8C87-9E73-4C7C-9035-1D0D9FDD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97" y="2808514"/>
            <a:ext cx="5823130" cy="392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字幕 10">
            <a:extLst>
              <a:ext uri="{FF2B5EF4-FFF2-40B4-BE49-F238E27FC236}">
                <a16:creationId xmlns:a16="http://schemas.microsoft.com/office/drawing/2014/main" id="{F54EDA8B-FE31-4827-89B3-F35395D94D14}"/>
              </a:ext>
            </a:extLst>
          </p:cNvPr>
          <p:cNvSpPr txBox="1">
            <a:spLocks/>
          </p:cNvSpPr>
          <p:nvPr/>
        </p:nvSpPr>
        <p:spPr>
          <a:xfrm>
            <a:off x="794963" y="5751667"/>
            <a:ext cx="11579192" cy="53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17" name="字幕 10">
            <a:extLst>
              <a:ext uri="{FF2B5EF4-FFF2-40B4-BE49-F238E27FC236}">
                <a16:creationId xmlns:a16="http://schemas.microsoft.com/office/drawing/2014/main" id="{19006DDC-005E-4C41-A60D-AE877BF95D98}"/>
              </a:ext>
            </a:extLst>
          </p:cNvPr>
          <p:cNvSpPr txBox="1">
            <a:spLocks/>
          </p:cNvSpPr>
          <p:nvPr/>
        </p:nvSpPr>
        <p:spPr>
          <a:xfrm>
            <a:off x="887702" y="1611814"/>
            <a:ext cx="10512390" cy="8164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５日間で据付可能なトンネル長</a:t>
            </a:r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1,000</a:t>
            </a:r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ｍ対応のコンベヤ</a:t>
            </a:r>
          </a:p>
          <a:p>
            <a:pPr algn="l"/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2582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自動化・</a:t>
            </a:r>
            <a:r>
              <a:rPr lang="en-US" altLang="ja-JP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IOT</a:t>
            </a:r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への取り組み</a:t>
            </a:r>
          </a:p>
        </p:txBody>
      </p:sp>
      <p:sp>
        <p:nvSpPr>
          <p:cNvPr id="14" name="字幕 10">
            <a:extLst>
              <a:ext uri="{FF2B5EF4-FFF2-40B4-BE49-F238E27FC236}">
                <a16:creationId xmlns:a16="http://schemas.microsoft.com/office/drawing/2014/main" id="{F54EDA8B-FE31-4827-89B3-F35395D94D14}"/>
              </a:ext>
            </a:extLst>
          </p:cNvPr>
          <p:cNvSpPr txBox="1">
            <a:spLocks/>
          </p:cNvSpPr>
          <p:nvPr/>
        </p:nvSpPr>
        <p:spPr>
          <a:xfrm>
            <a:off x="794963" y="5751667"/>
            <a:ext cx="11579192" cy="53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pic>
        <p:nvPicPr>
          <p:cNvPr id="2050" name="Picture 2" descr="株式会社テックメイク 省人化ロボットシステム">
            <a:extLst>
              <a:ext uri="{FF2B5EF4-FFF2-40B4-BE49-F238E27FC236}">
                <a16:creationId xmlns:a16="http://schemas.microsoft.com/office/drawing/2014/main" id="{A517C754-5906-4E71-83A6-D78D79E6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43" y="2870695"/>
            <a:ext cx="6662056" cy="36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字幕 10">
            <a:extLst>
              <a:ext uri="{FF2B5EF4-FFF2-40B4-BE49-F238E27FC236}">
                <a16:creationId xmlns:a16="http://schemas.microsoft.com/office/drawing/2014/main" id="{425D535D-CEA9-4A0E-B6FF-FED32CBC6509}"/>
              </a:ext>
            </a:extLst>
          </p:cNvPr>
          <p:cNvSpPr txBox="1">
            <a:spLocks/>
          </p:cNvSpPr>
          <p:nvPr/>
        </p:nvSpPr>
        <p:spPr>
          <a:xfrm>
            <a:off x="605191" y="1668327"/>
            <a:ext cx="9544703" cy="8164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テールピース台車の自動走行</a:t>
            </a:r>
          </a:p>
          <a:p>
            <a:pPr algn="l"/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957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小口径コンベヤ</a:t>
            </a:r>
          </a:p>
        </p:txBody>
      </p:sp>
      <p:sp>
        <p:nvSpPr>
          <p:cNvPr id="14" name="字幕 10">
            <a:extLst>
              <a:ext uri="{FF2B5EF4-FFF2-40B4-BE49-F238E27FC236}">
                <a16:creationId xmlns:a16="http://schemas.microsoft.com/office/drawing/2014/main" id="{F54EDA8B-FE31-4827-89B3-F35395D94D14}"/>
              </a:ext>
            </a:extLst>
          </p:cNvPr>
          <p:cNvSpPr txBox="1">
            <a:spLocks/>
          </p:cNvSpPr>
          <p:nvPr/>
        </p:nvSpPr>
        <p:spPr>
          <a:xfrm>
            <a:off x="794963" y="5751667"/>
            <a:ext cx="11579192" cy="53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425D535D-CEA9-4A0E-B6FF-FED32CBC6509}"/>
              </a:ext>
            </a:extLst>
          </p:cNvPr>
          <p:cNvSpPr txBox="1">
            <a:spLocks/>
          </p:cNvSpPr>
          <p:nvPr/>
        </p:nvSpPr>
        <p:spPr>
          <a:xfrm>
            <a:off x="887702" y="1611814"/>
            <a:ext cx="10512390" cy="8164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2.5φ</a:t>
            </a:r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の断面でも可能な小口径コンベヤ</a:t>
            </a:r>
          </a:p>
          <a:p>
            <a:pPr algn="l"/>
            <a:endParaRPr lang="ja-JP" altLang="en-US" sz="3200" dirty="0"/>
          </a:p>
        </p:txBody>
      </p:sp>
      <p:pic>
        <p:nvPicPr>
          <p:cNvPr id="1026" name="Picture 2" descr="泥土圧式ミニシールド工法 | ミニシールド工法研究会">
            <a:extLst>
              <a:ext uri="{FF2B5EF4-FFF2-40B4-BE49-F238E27FC236}">
                <a16:creationId xmlns:a16="http://schemas.microsoft.com/office/drawing/2014/main" id="{A91EC255-A48C-42C3-8C64-35E6928E9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59" y="3191556"/>
            <a:ext cx="5445030" cy="347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61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高速施工の実現</a:t>
            </a:r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14" name="字幕 10">
            <a:extLst>
              <a:ext uri="{FF2B5EF4-FFF2-40B4-BE49-F238E27FC236}">
                <a16:creationId xmlns:a16="http://schemas.microsoft.com/office/drawing/2014/main" id="{F54EDA8B-FE31-4827-89B3-F35395D94D14}"/>
              </a:ext>
            </a:extLst>
          </p:cNvPr>
          <p:cNvSpPr txBox="1">
            <a:spLocks/>
          </p:cNvSpPr>
          <p:nvPr/>
        </p:nvSpPr>
        <p:spPr>
          <a:xfrm>
            <a:off x="794963" y="5751667"/>
            <a:ext cx="11579192" cy="53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425D535D-CEA9-4A0E-B6FF-FED32CBC6509}"/>
              </a:ext>
            </a:extLst>
          </p:cNvPr>
          <p:cNvSpPr txBox="1">
            <a:spLocks/>
          </p:cNvSpPr>
          <p:nvPr/>
        </p:nvSpPr>
        <p:spPr>
          <a:xfrm>
            <a:off x="887702" y="1611814"/>
            <a:ext cx="10512390" cy="8164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28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断面にとらわれない</a:t>
            </a:r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500</a:t>
            </a:r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ｔクラスのクラッシャ</a:t>
            </a:r>
          </a:p>
          <a:p>
            <a:pPr algn="l"/>
            <a:endParaRPr lang="ja-JP" altLang="en-US" sz="32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23445F7-6FBF-478B-8F1E-90AF7BAF4B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9" y="3530510"/>
            <a:ext cx="5192485" cy="31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7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88C0BF5-D01C-4F49-A60C-C20DF60C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" y="3421949"/>
            <a:ext cx="5343089" cy="3398520"/>
          </a:xfrm>
          <a:prstGeom prst="rect">
            <a:avLst/>
          </a:prstGeom>
        </p:spPr>
      </p:pic>
      <p:sp>
        <p:nvSpPr>
          <p:cNvPr id="10" name="字幕 2">
            <a:extLst>
              <a:ext uri="{FF2B5EF4-FFF2-40B4-BE49-F238E27FC236}">
                <a16:creationId xmlns:a16="http://schemas.microsoft.com/office/drawing/2014/main" id="{9A7ED593-3320-43DC-9105-292DE0465316}"/>
              </a:ext>
            </a:extLst>
          </p:cNvPr>
          <p:cNvSpPr txBox="1">
            <a:spLocks/>
          </p:cNvSpPr>
          <p:nvPr/>
        </p:nvSpPr>
        <p:spPr>
          <a:xfrm>
            <a:off x="1131409" y="2990200"/>
            <a:ext cx="4318000" cy="4467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solidFill>
                  <a:schemeClr val="accent1"/>
                </a:solidFill>
              </a:rPr>
              <a:t>【</a:t>
            </a:r>
            <a:r>
              <a:rPr lang="ja-JP" altLang="en-US" sz="2800" b="1" dirty="0"/>
              <a:t>ストレージカセット</a:t>
            </a:r>
            <a:r>
              <a:rPr lang="en-US" altLang="ja-JP" sz="2800" b="1" dirty="0"/>
              <a:t>】</a:t>
            </a:r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427C4E57-9D77-4DED-B760-3FDF033A9E2F}"/>
              </a:ext>
            </a:extLst>
          </p:cNvPr>
          <p:cNvSpPr txBox="1">
            <a:spLocks/>
          </p:cNvSpPr>
          <p:nvPr/>
        </p:nvSpPr>
        <p:spPr>
          <a:xfrm>
            <a:off x="6849445" y="3807628"/>
            <a:ext cx="5160289" cy="26271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/>
              <a:t>&lt;</a:t>
            </a:r>
            <a:r>
              <a:rPr lang="ja-JP" altLang="en-US" sz="2800" b="1" dirty="0"/>
              <a:t>ストレージカセットの役割</a:t>
            </a:r>
            <a:r>
              <a:rPr lang="en-US" altLang="ja-JP" sz="2800" b="1" dirty="0"/>
              <a:t>&gt;</a:t>
            </a:r>
          </a:p>
          <a:p>
            <a:pPr algn="l"/>
            <a:r>
              <a:rPr lang="ja-JP" altLang="en-US" sz="2800" b="1" dirty="0"/>
              <a:t>・ベルトを収納　</a:t>
            </a:r>
            <a:endParaRPr lang="en-US" altLang="ja-JP" sz="2800" b="1" dirty="0"/>
          </a:p>
          <a:p>
            <a:pPr algn="l"/>
            <a:r>
              <a:rPr lang="ja-JP" altLang="en-US" sz="2800" b="1" dirty="0"/>
              <a:t>　収納長</a:t>
            </a:r>
            <a:r>
              <a:rPr lang="en-US" altLang="ja-JP" sz="2800" b="1" dirty="0"/>
              <a:t>380</a:t>
            </a:r>
            <a:r>
              <a:rPr lang="ja-JP" altLang="en-US" sz="2800" b="1" dirty="0"/>
              <a:t>ｍ～</a:t>
            </a:r>
            <a:r>
              <a:rPr lang="en-US" altLang="ja-JP" sz="2800" b="1" dirty="0"/>
              <a:t>460</a:t>
            </a:r>
            <a:r>
              <a:rPr lang="ja-JP" altLang="en-US" sz="2800" b="1" dirty="0"/>
              <a:t>ｍ</a:t>
            </a:r>
            <a:endParaRPr lang="en-US" altLang="ja-JP" sz="2800" b="1" dirty="0"/>
          </a:p>
          <a:p>
            <a:pPr algn="l"/>
            <a:endParaRPr lang="en-US" altLang="ja-JP" sz="2800" b="1" dirty="0"/>
          </a:p>
          <a:p>
            <a:pPr algn="l"/>
            <a:r>
              <a:rPr lang="ja-JP" altLang="en-US" sz="2800" b="1" dirty="0"/>
              <a:t>・ベルトのテンションを自動で一定に保持する</a:t>
            </a:r>
            <a:endParaRPr lang="en-US" altLang="ja-JP" sz="2800" b="1" dirty="0"/>
          </a:p>
          <a:p>
            <a:pPr algn="l"/>
            <a:endParaRPr lang="en-US" altLang="ja-JP" sz="2800" b="1" dirty="0"/>
          </a:p>
          <a:p>
            <a:pPr algn="l"/>
            <a:endParaRPr lang="en-US" altLang="ja-JP" sz="2800" b="1" dirty="0"/>
          </a:p>
          <a:p>
            <a:pPr algn="l"/>
            <a:endParaRPr lang="en-US" altLang="ja-JP" sz="2800" b="1" dirty="0"/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95BF9108-5E1E-4971-95EB-3A7B54A37CF1}"/>
              </a:ext>
            </a:extLst>
          </p:cNvPr>
          <p:cNvSpPr/>
          <p:nvPr/>
        </p:nvSpPr>
        <p:spPr>
          <a:xfrm>
            <a:off x="5983171" y="4325966"/>
            <a:ext cx="866274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字幕 10">
            <a:extLst>
              <a:ext uri="{FF2B5EF4-FFF2-40B4-BE49-F238E27FC236}">
                <a16:creationId xmlns:a16="http://schemas.microsoft.com/office/drawing/2014/main" id="{4AE14FAF-AC37-4B81-8E2D-62A4CFE7A654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連続ベルトコンベヤの主要設備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FFFCB62-7D75-4823-8AEB-F27C9B85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6" y="1098533"/>
            <a:ext cx="11612884" cy="1833292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676F1394-CE34-4858-A2FC-63F0F0A7DA4C}"/>
              </a:ext>
            </a:extLst>
          </p:cNvPr>
          <p:cNvSpPr/>
          <p:nvPr/>
        </p:nvSpPr>
        <p:spPr>
          <a:xfrm>
            <a:off x="5871407" y="2076542"/>
            <a:ext cx="4481631" cy="4978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2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6" name="字幕 10">
            <a:extLst>
              <a:ext uri="{FF2B5EF4-FFF2-40B4-BE49-F238E27FC236}">
                <a16:creationId xmlns:a16="http://schemas.microsoft.com/office/drawing/2014/main" id="{E4E30484-4A0A-4114-8C10-0B8BC7F3BE63}"/>
              </a:ext>
            </a:extLst>
          </p:cNvPr>
          <p:cNvSpPr txBox="1">
            <a:spLocks/>
          </p:cNvSpPr>
          <p:nvPr/>
        </p:nvSpPr>
        <p:spPr>
          <a:xfrm>
            <a:off x="487680" y="72518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最も重要なこと、それが</a:t>
            </a:r>
            <a:r>
              <a:rPr lang="en-US" altLang="ja-JP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…</a:t>
            </a:r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14" name="字幕 10">
            <a:extLst>
              <a:ext uri="{FF2B5EF4-FFF2-40B4-BE49-F238E27FC236}">
                <a16:creationId xmlns:a16="http://schemas.microsoft.com/office/drawing/2014/main" id="{F54EDA8B-FE31-4827-89B3-F35395D94D14}"/>
              </a:ext>
            </a:extLst>
          </p:cNvPr>
          <p:cNvSpPr txBox="1">
            <a:spLocks/>
          </p:cNvSpPr>
          <p:nvPr/>
        </p:nvSpPr>
        <p:spPr>
          <a:xfrm>
            <a:off x="794963" y="5751667"/>
            <a:ext cx="11579192" cy="53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17" name="字幕 10">
            <a:extLst>
              <a:ext uri="{FF2B5EF4-FFF2-40B4-BE49-F238E27FC236}">
                <a16:creationId xmlns:a16="http://schemas.microsoft.com/office/drawing/2014/main" id="{19006DDC-005E-4C41-A60D-AE877BF95D98}"/>
              </a:ext>
            </a:extLst>
          </p:cNvPr>
          <p:cNvSpPr txBox="1">
            <a:spLocks/>
          </p:cNvSpPr>
          <p:nvPr/>
        </p:nvSpPr>
        <p:spPr>
          <a:xfrm>
            <a:off x="231809" y="5790804"/>
            <a:ext cx="11579192" cy="8385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タグチ工業が絶対に変わらないもの。それが</a:t>
            </a:r>
            <a:r>
              <a:rPr lang="en-US" altLang="ja-JP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『</a:t>
            </a:r>
            <a:r>
              <a:rPr lang="ja-JP" altLang="en-US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現場と生きる</a:t>
            </a:r>
            <a:r>
              <a:rPr lang="en-US" altLang="ja-JP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』</a:t>
            </a:r>
            <a:endParaRPr lang="ja-JP" altLang="en-US" sz="32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200" dirty="0"/>
          </a:p>
        </p:txBody>
      </p:sp>
      <p:pic>
        <p:nvPicPr>
          <p:cNvPr id="5122" name="Picture 2" descr="事業案内 | 富山電気ビルデイング 商事部">
            <a:extLst>
              <a:ext uri="{FF2B5EF4-FFF2-40B4-BE49-F238E27FC236}">
                <a16:creationId xmlns:a16="http://schemas.microsoft.com/office/drawing/2014/main" id="{A5DE174B-DEFF-4F04-B71E-1A33408D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4" y="1948543"/>
            <a:ext cx="5160249" cy="350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C104CC9-188E-4655-A24C-CD4A3648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88" y="1082260"/>
            <a:ext cx="5467532" cy="46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Arial Black" panose="020B0A04020102020204" pitchFamily="34" charset="0"/>
              </a:rPr>
              <a:t>TAGUCHI</a:t>
            </a:r>
            <a:endParaRPr lang="ja-JP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08C54CAB-AC6A-4F87-AFB5-AF3B402DE7C6}"/>
              </a:ext>
            </a:extLst>
          </p:cNvPr>
          <p:cNvSpPr txBox="1">
            <a:spLocks/>
          </p:cNvSpPr>
          <p:nvPr/>
        </p:nvSpPr>
        <p:spPr>
          <a:xfrm>
            <a:off x="2000794" y="2533491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ご清聴ありがとうございました。</a:t>
            </a:r>
          </a:p>
        </p:txBody>
      </p:sp>
      <p:sp>
        <p:nvSpPr>
          <p:cNvPr id="12" name="字幕 10">
            <a:extLst>
              <a:ext uri="{FF2B5EF4-FFF2-40B4-BE49-F238E27FC236}">
                <a16:creationId xmlns:a16="http://schemas.microsoft.com/office/drawing/2014/main" id="{FE712BF3-B9CE-4DEB-BEDA-E3E64F11387F}"/>
              </a:ext>
            </a:extLst>
          </p:cNvPr>
          <p:cNvSpPr txBox="1">
            <a:spLocks/>
          </p:cNvSpPr>
          <p:nvPr/>
        </p:nvSpPr>
        <p:spPr>
          <a:xfrm>
            <a:off x="5682343" y="6106490"/>
            <a:ext cx="6389914" cy="588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2022</a:t>
            </a:r>
            <a:r>
              <a:rPr lang="ja-JP" altLang="en-US" sz="2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年</a:t>
            </a:r>
            <a:r>
              <a:rPr lang="en-US" altLang="ja-JP" sz="2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</a:t>
            </a:r>
            <a:r>
              <a:rPr lang="ja-JP" altLang="en-US" sz="2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月</a:t>
            </a:r>
            <a:r>
              <a:rPr lang="en-US" altLang="ja-JP" sz="2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24</a:t>
            </a:r>
            <a:r>
              <a:rPr lang="ja-JP" altLang="en-US" sz="2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日　タグチ工業株式会社　田口幸作</a:t>
            </a:r>
          </a:p>
        </p:txBody>
      </p:sp>
    </p:spTree>
    <p:extLst>
      <p:ext uri="{BB962C8B-B14F-4D97-AF65-F5344CB8AC3E}">
        <p14:creationId xmlns:p14="http://schemas.microsoft.com/office/powerpoint/2010/main" val="27625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0" name="字幕 2">
            <a:extLst>
              <a:ext uri="{FF2B5EF4-FFF2-40B4-BE49-F238E27FC236}">
                <a16:creationId xmlns:a16="http://schemas.microsoft.com/office/drawing/2014/main" id="{9A7ED593-3320-43DC-9105-292DE0465316}"/>
              </a:ext>
            </a:extLst>
          </p:cNvPr>
          <p:cNvSpPr txBox="1">
            <a:spLocks/>
          </p:cNvSpPr>
          <p:nvPr/>
        </p:nvSpPr>
        <p:spPr>
          <a:xfrm>
            <a:off x="1131409" y="2990200"/>
            <a:ext cx="4318000" cy="4467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/>
              <a:t>【</a:t>
            </a:r>
            <a:r>
              <a:rPr lang="ja-JP" altLang="en-US" sz="2800" b="1" dirty="0"/>
              <a:t>メインドライブ</a:t>
            </a:r>
            <a:r>
              <a:rPr lang="en-US" altLang="ja-JP" sz="2800" b="1" dirty="0"/>
              <a:t>】</a:t>
            </a:r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427C4E57-9D77-4DED-B760-3FDF033A9E2F}"/>
              </a:ext>
            </a:extLst>
          </p:cNvPr>
          <p:cNvSpPr txBox="1">
            <a:spLocks/>
          </p:cNvSpPr>
          <p:nvPr/>
        </p:nvSpPr>
        <p:spPr>
          <a:xfrm>
            <a:off x="6637086" y="3619450"/>
            <a:ext cx="5603812" cy="2983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11200" b="1" dirty="0"/>
              <a:t>&lt;</a:t>
            </a:r>
            <a:r>
              <a:rPr lang="ja-JP" altLang="en-US" sz="11200" b="1" dirty="0"/>
              <a:t>メインドライブの役割</a:t>
            </a:r>
            <a:r>
              <a:rPr lang="en-US" altLang="ja-JP" sz="11200" b="1" dirty="0"/>
              <a:t>&gt;</a:t>
            </a:r>
          </a:p>
          <a:p>
            <a:pPr algn="l"/>
            <a:r>
              <a:rPr lang="ja-JP" altLang="en-US" sz="11200" b="1" dirty="0"/>
              <a:t>・コンベヤを動かす動力</a:t>
            </a:r>
            <a:endParaRPr lang="en-US" altLang="ja-JP" sz="11200" b="1" dirty="0"/>
          </a:p>
          <a:p>
            <a:pPr algn="l"/>
            <a:r>
              <a:rPr lang="ja-JP" altLang="en-US" sz="11200" b="1" dirty="0"/>
              <a:t>・</a:t>
            </a:r>
            <a:r>
              <a:rPr lang="en-US" altLang="ja-JP" sz="11200" b="1" dirty="0"/>
              <a:t>110Kw</a:t>
            </a:r>
            <a:r>
              <a:rPr lang="ja-JP" altLang="en-US" sz="11200" b="1" dirty="0"/>
              <a:t>・</a:t>
            </a:r>
            <a:r>
              <a:rPr lang="en-US" altLang="ja-JP" sz="11200" b="1" dirty="0"/>
              <a:t>160Kw</a:t>
            </a:r>
            <a:r>
              <a:rPr lang="ja-JP" altLang="en-US" sz="11200" b="1" dirty="0"/>
              <a:t>・</a:t>
            </a:r>
            <a:r>
              <a:rPr lang="en-US" altLang="ja-JP" sz="11200" b="1" dirty="0"/>
              <a:t>200Kw</a:t>
            </a:r>
          </a:p>
          <a:p>
            <a:pPr algn="l"/>
            <a:r>
              <a:rPr lang="ja-JP" altLang="en-US" sz="11200" b="1" dirty="0"/>
              <a:t>　　距離に応じて選定</a:t>
            </a:r>
            <a:endParaRPr lang="en-US" altLang="ja-JP" sz="11200" b="1" dirty="0"/>
          </a:p>
          <a:p>
            <a:pPr algn="l"/>
            <a:r>
              <a:rPr lang="ja-JP" altLang="en-US" sz="11200" b="1" dirty="0"/>
              <a:t>・掘削長や勾配によって、途中に　</a:t>
            </a:r>
            <a:endParaRPr lang="en-US" altLang="ja-JP" sz="11200" b="1" dirty="0"/>
          </a:p>
          <a:p>
            <a:pPr algn="l"/>
            <a:r>
              <a:rPr lang="ja-JP" altLang="en-US" sz="11200" b="1" dirty="0"/>
              <a:t>　駆動部を追加</a:t>
            </a:r>
            <a:endParaRPr lang="en-US" altLang="ja-JP" sz="11200" b="1" dirty="0"/>
          </a:p>
          <a:p>
            <a:pPr algn="l"/>
            <a:r>
              <a:rPr lang="ja-JP" altLang="en-US" sz="11200" b="1" dirty="0"/>
              <a:t>　（中間ブースター）</a:t>
            </a:r>
            <a:endParaRPr lang="en-US" altLang="ja-JP" sz="11200" b="1" dirty="0"/>
          </a:p>
          <a:p>
            <a:pPr algn="l"/>
            <a:endParaRPr lang="en-US" altLang="ja-JP" sz="11200" b="1" dirty="0"/>
          </a:p>
          <a:p>
            <a:pPr algn="l"/>
            <a:r>
              <a:rPr lang="ja-JP" altLang="en-US" sz="11200" b="1" dirty="0"/>
              <a:t>　</a:t>
            </a:r>
            <a:endParaRPr lang="en-US" altLang="ja-JP" sz="11200" b="1" dirty="0"/>
          </a:p>
          <a:p>
            <a:endParaRPr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95BF9108-5E1E-4971-95EB-3A7B54A37CF1}"/>
              </a:ext>
            </a:extLst>
          </p:cNvPr>
          <p:cNvSpPr/>
          <p:nvPr/>
        </p:nvSpPr>
        <p:spPr>
          <a:xfrm>
            <a:off x="5923783" y="4325966"/>
            <a:ext cx="866274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9DC9762-54F3-4EFF-BEBC-3DF4106EE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436922"/>
            <a:ext cx="5389242" cy="3348889"/>
          </a:xfrm>
          <a:prstGeom prst="rect">
            <a:avLst/>
          </a:prstGeom>
        </p:spPr>
      </p:pic>
      <p:sp>
        <p:nvSpPr>
          <p:cNvPr id="20" name="字幕 10">
            <a:extLst>
              <a:ext uri="{FF2B5EF4-FFF2-40B4-BE49-F238E27FC236}">
                <a16:creationId xmlns:a16="http://schemas.microsoft.com/office/drawing/2014/main" id="{7B02DF3B-CE5B-466C-B5CE-8FDE99EA42F0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連続ベルトコンベヤの主要設備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D502602-3B11-4B92-8BFE-9C17BAD86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78" y="1107547"/>
            <a:ext cx="11612884" cy="1833292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3668DF1C-9B64-4E82-9662-2091F0A22EBA}"/>
              </a:ext>
            </a:extLst>
          </p:cNvPr>
          <p:cNvSpPr/>
          <p:nvPr/>
        </p:nvSpPr>
        <p:spPr>
          <a:xfrm>
            <a:off x="9851570" y="2035630"/>
            <a:ext cx="1339669" cy="533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2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3" name="字幕 10">
            <a:extLst>
              <a:ext uri="{FF2B5EF4-FFF2-40B4-BE49-F238E27FC236}">
                <a16:creationId xmlns:a16="http://schemas.microsoft.com/office/drawing/2014/main" id="{B0D378AB-7601-4219-9A4C-D43CDDA745F0}"/>
              </a:ext>
            </a:extLst>
          </p:cNvPr>
          <p:cNvSpPr txBox="1">
            <a:spLocks/>
          </p:cNvSpPr>
          <p:nvPr/>
        </p:nvSpPr>
        <p:spPr>
          <a:xfrm>
            <a:off x="612808" y="1263332"/>
            <a:ext cx="11579192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</a:t>
            </a:r>
            <a:r>
              <a:rPr lang="en-US" altLang="ja-JP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1996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年　城端・袴腰トンネル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</a:t>
            </a:r>
            <a:r>
              <a:rPr lang="en-US" altLang="ja-JP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TBM</a:t>
            </a:r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工法　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トンネル長</a:t>
            </a:r>
            <a:r>
              <a:rPr lang="en-US" altLang="ja-JP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9,000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ｍ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施工業者　間組殿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</a:t>
            </a:r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海外製コンベヤを輸入⇒整備して納入</a:t>
            </a:r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8" name="字幕 10">
            <a:extLst>
              <a:ext uri="{FF2B5EF4-FFF2-40B4-BE49-F238E27FC236}">
                <a16:creationId xmlns:a16="http://schemas.microsoft.com/office/drawing/2014/main" id="{3F17E78E-4395-4404-8C6B-B431896AFEC9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連続ベルトコンベヤの始まり</a:t>
            </a:r>
          </a:p>
        </p:txBody>
      </p:sp>
    </p:spTree>
    <p:extLst>
      <p:ext uri="{BB962C8B-B14F-4D97-AF65-F5344CB8AC3E}">
        <p14:creationId xmlns:p14="http://schemas.microsoft.com/office/powerpoint/2010/main" val="38896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23" name="字幕 10">
            <a:extLst>
              <a:ext uri="{FF2B5EF4-FFF2-40B4-BE49-F238E27FC236}">
                <a16:creationId xmlns:a16="http://schemas.microsoft.com/office/drawing/2014/main" id="{B0D378AB-7601-4219-9A4C-D43CDDA745F0}"/>
              </a:ext>
            </a:extLst>
          </p:cNvPr>
          <p:cNvSpPr txBox="1">
            <a:spLocks/>
          </p:cNvSpPr>
          <p:nvPr/>
        </p:nvSpPr>
        <p:spPr>
          <a:xfrm>
            <a:off x="612808" y="1263332"/>
            <a:ext cx="11579192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</a:t>
            </a:r>
            <a:r>
              <a:rPr lang="en-US" altLang="ja-JP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1997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年　田上トンネル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</a:t>
            </a:r>
            <a:r>
              <a:rPr lang="en-US" altLang="ja-JP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NATM</a:t>
            </a:r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工法　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トンネル長</a:t>
            </a:r>
            <a:r>
              <a:rPr lang="en-US" altLang="ja-JP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4,800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ｍ　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施工業者　大成建設殿</a:t>
            </a:r>
            <a:endParaRPr lang="en-US" altLang="ja-JP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6000" dirty="0"/>
          </a:p>
        </p:txBody>
      </p:sp>
      <p:sp>
        <p:nvSpPr>
          <p:cNvPr id="8" name="字幕 10">
            <a:extLst>
              <a:ext uri="{FF2B5EF4-FFF2-40B4-BE49-F238E27FC236}">
                <a16:creationId xmlns:a16="http://schemas.microsoft.com/office/drawing/2014/main" id="{3F17E78E-4395-4404-8C6B-B431896AFEC9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連続ベルトコンベヤの始まり</a:t>
            </a:r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1956CE93-B17A-4D30-BED4-9A2B535DF31D}"/>
              </a:ext>
            </a:extLst>
          </p:cNvPr>
          <p:cNvSpPr txBox="1">
            <a:spLocks/>
          </p:cNvSpPr>
          <p:nvPr/>
        </p:nvSpPr>
        <p:spPr>
          <a:xfrm>
            <a:off x="6422719" y="3535317"/>
            <a:ext cx="5836927" cy="1885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国内初。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海外製のインパクトロールクラッシャを使用。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破砕能力　</a:t>
            </a:r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250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ｔ</a:t>
            </a:r>
            <a:r>
              <a:rPr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/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ｈ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36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251497-1B1F-4E17-B553-9E90E074B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7" y="3195498"/>
            <a:ext cx="5836927" cy="3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98F0F2CB-BE02-4CF2-9992-B357D7150781}"/>
              </a:ext>
            </a:extLst>
          </p:cNvPr>
          <p:cNvSpPr txBox="1">
            <a:spLocks/>
          </p:cNvSpPr>
          <p:nvPr/>
        </p:nvSpPr>
        <p:spPr>
          <a:xfrm>
            <a:off x="-1567544" y="1978748"/>
            <a:ext cx="10553335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6000" dirty="0"/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AA09F192-6F47-4EEE-A24F-0D2733694346}"/>
              </a:ext>
            </a:extLst>
          </p:cNvPr>
          <p:cNvSpPr txBox="1">
            <a:spLocks/>
          </p:cNvSpPr>
          <p:nvPr/>
        </p:nvSpPr>
        <p:spPr>
          <a:xfrm>
            <a:off x="819332" y="1832268"/>
            <a:ext cx="10553335" cy="4274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『</a:t>
            </a:r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持って帰れ！！</a:t>
            </a:r>
            <a:r>
              <a:rPr lang="en-US" altLang="ja-JP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』</a:t>
            </a:r>
          </a:p>
          <a:p>
            <a:pPr algn="l"/>
            <a:endParaRPr lang="en-US" altLang="ja-JP" sz="4000" u="sng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u="sng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en-US" altLang="ja-JP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『</a:t>
            </a:r>
            <a:r>
              <a:rPr lang="ja-JP" altLang="en-US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ダンプで運ぶから要らない！！</a:t>
            </a:r>
            <a:r>
              <a:rPr lang="en-US" altLang="ja-JP" sz="40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』</a:t>
            </a:r>
          </a:p>
          <a:p>
            <a:pPr algn="l"/>
            <a:endParaRPr lang="en-US" altLang="ja-JP" sz="4000" u="sng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u="sng" dirty="0">
              <a:solidFill>
                <a:schemeClr val="accent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6000" dirty="0"/>
          </a:p>
        </p:txBody>
      </p:sp>
      <p:sp>
        <p:nvSpPr>
          <p:cNvPr id="9" name="字幕 10">
            <a:extLst>
              <a:ext uri="{FF2B5EF4-FFF2-40B4-BE49-F238E27FC236}">
                <a16:creationId xmlns:a16="http://schemas.microsoft.com/office/drawing/2014/main" id="{55FFF748-C6C8-465D-A3AF-13F48DC3FD90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37758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始まった当初</a:t>
            </a:r>
            <a:r>
              <a:rPr lang="en-US" altLang="ja-JP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…</a:t>
            </a:r>
          </a:p>
          <a:p>
            <a:pPr algn="l"/>
            <a:r>
              <a:rPr lang="ja-JP" altLang="en-US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坑夫さんから怒鳴られる。</a:t>
            </a:r>
          </a:p>
        </p:txBody>
      </p:sp>
      <p:pic>
        <p:nvPicPr>
          <p:cNvPr id="1026" name="Picture 2" descr="特別ご注文面：赤鬼">
            <a:extLst>
              <a:ext uri="{FF2B5EF4-FFF2-40B4-BE49-F238E27FC236}">
                <a16:creationId xmlns:a16="http://schemas.microsoft.com/office/drawing/2014/main" id="{4561064E-934B-4DA7-B0E3-871316E36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772" y="1504176"/>
            <a:ext cx="2916645" cy="280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4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28297-80BF-4B02-8458-86CF5C6C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796" y="48445"/>
            <a:ext cx="284483" cy="4056195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10A7BCE-0D4B-4E45-BB45-4D540497A43C}"/>
              </a:ext>
            </a:extLst>
          </p:cNvPr>
          <p:cNvSpPr txBox="1">
            <a:spLocks/>
          </p:cNvSpPr>
          <p:nvPr/>
        </p:nvSpPr>
        <p:spPr>
          <a:xfrm flipH="1">
            <a:off x="375919" y="48445"/>
            <a:ext cx="111761" cy="4056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/>
            </a:r>
            <a:br>
              <a:rPr lang="en-US" altLang="ja-JP"/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3E3F1-D312-49D9-8F30-C161D627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0"/>
            <a:ext cx="914400" cy="480798"/>
          </a:xfrm>
          <a:prstGeom prst="rect">
            <a:avLst/>
          </a:prstGeom>
        </p:spPr>
      </p:pic>
      <p:sp>
        <p:nvSpPr>
          <p:cNvPr id="15" name="字幕 10">
            <a:extLst>
              <a:ext uri="{FF2B5EF4-FFF2-40B4-BE49-F238E27FC236}">
                <a16:creationId xmlns:a16="http://schemas.microsoft.com/office/drawing/2014/main" id="{2ABE81D7-CC41-4ACC-B658-C9CCC8CAD372}"/>
              </a:ext>
            </a:extLst>
          </p:cNvPr>
          <p:cNvSpPr txBox="1">
            <a:spLocks/>
          </p:cNvSpPr>
          <p:nvPr/>
        </p:nvSpPr>
        <p:spPr>
          <a:xfrm>
            <a:off x="10149840" y="48445"/>
            <a:ext cx="2082801" cy="46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u="sng" dirty="0">
                <a:latin typeface="Arial Black" panose="020B0A04020102020204" pitchFamily="34" charset="0"/>
              </a:rPr>
              <a:t>TAGUCHI</a:t>
            </a:r>
            <a:endParaRPr lang="ja-JP" altLang="en-US" sz="2800" b="1" u="sng" dirty="0">
              <a:latin typeface="Arial Black" panose="020B0A04020102020204" pitchFamily="34" charset="0"/>
            </a:endParaRPr>
          </a:p>
        </p:txBody>
      </p:sp>
      <p:sp>
        <p:nvSpPr>
          <p:cNvPr id="10" name="字幕 10">
            <a:extLst>
              <a:ext uri="{FF2B5EF4-FFF2-40B4-BE49-F238E27FC236}">
                <a16:creationId xmlns:a16="http://schemas.microsoft.com/office/drawing/2014/main" id="{98F0F2CB-BE02-4CF2-9992-B357D7150781}"/>
              </a:ext>
            </a:extLst>
          </p:cNvPr>
          <p:cNvSpPr txBox="1">
            <a:spLocks/>
          </p:cNvSpPr>
          <p:nvPr/>
        </p:nvSpPr>
        <p:spPr>
          <a:xfrm>
            <a:off x="-1567544" y="1978748"/>
            <a:ext cx="10553335" cy="100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4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6000" dirty="0"/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AA09F192-6F47-4EEE-A24F-0D2733694346}"/>
              </a:ext>
            </a:extLst>
          </p:cNvPr>
          <p:cNvSpPr txBox="1">
            <a:spLocks/>
          </p:cNvSpPr>
          <p:nvPr/>
        </p:nvSpPr>
        <p:spPr>
          <a:xfrm>
            <a:off x="819332" y="1558353"/>
            <a:ext cx="10553335" cy="2312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・寝る時は常に携帯電話を隣に置く</a:t>
            </a:r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・いつでも現場に行けるように下着は常備</a:t>
            </a:r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r>
              <a:rPr lang="ja-JP" altLang="en-US" sz="36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・</a:t>
            </a:r>
            <a:r>
              <a:rPr lang="ja-JP" altLang="en-US" sz="32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トラブルが解決後、そのまま他現場のトラブル対応</a:t>
            </a:r>
            <a:endParaRPr lang="en-US" altLang="ja-JP" sz="32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en-US" altLang="ja-JP" sz="36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l"/>
            <a:endParaRPr lang="ja-JP" altLang="en-US" sz="4000" u="sng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ja-JP" altLang="en-US" sz="6000" dirty="0"/>
          </a:p>
        </p:txBody>
      </p:sp>
      <p:sp>
        <p:nvSpPr>
          <p:cNvPr id="9" name="字幕 10">
            <a:extLst>
              <a:ext uri="{FF2B5EF4-FFF2-40B4-BE49-F238E27FC236}">
                <a16:creationId xmlns:a16="http://schemas.microsoft.com/office/drawing/2014/main" id="{55FFF748-C6C8-465D-A3AF-13F48DC3FD90}"/>
              </a:ext>
            </a:extLst>
          </p:cNvPr>
          <p:cNvSpPr txBox="1">
            <a:spLocks/>
          </p:cNvSpPr>
          <p:nvPr/>
        </p:nvSpPr>
        <p:spPr>
          <a:xfrm>
            <a:off x="528320" y="48445"/>
            <a:ext cx="8591005" cy="100974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u="sng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当時のタグチ社員の対応</a:t>
            </a:r>
          </a:p>
        </p:txBody>
      </p:sp>
      <p:pic>
        <p:nvPicPr>
          <p:cNvPr id="2050" name="Picture 2" descr="携帯電話のイラスト">
            <a:extLst>
              <a:ext uri="{FF2B5EF4-FFF2-40B4-BE49-F238E27FC236}">
                <a16:creationId xmlns:a16="http://schemas.microsoft.com/office/drawing/2014/main" id="{BB1CD435-1F84-4738-90E8-DB1108A58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07" y="342130"/>
            <a:ext cx="16573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ボクサーパンツ メンズ 6枚セット メンズ アウトドア 下着 男性用 大きいサイズ ブリーフ 無地 ストレッチ ブランド 人気  まとめ買い オシャレ セール 送料無料｜sutairu-hana">
            <a:extLst>
              <a:ext uri="{FF2B5EF4-FFF2-40B4-BE49-F238E27FC236}">
                <a16:creationId xmlns:a16="http://schemas.microsoft.com/office/drawing/2014/main" id="{B5CB99ED-BC44-4360-8A31-590FE142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86" y="1136516"/>
            <a:ext cx="2269550" cy="29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1FA0C4D-C7DA-4122-956E-E8870C8B1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067" y="3615366"/>
            <a:ext cx="5722984" cy="3860281"/>
          </a:xfrm>
          <a:prstGeom prst="rect">
            <a:avLst/>
          </a:prstGeom>
        </p:spPr>
      </p:pic>
      <p:sp>
        <p:nvSpPr>
          <p:cNvPr id="14" name="矢印: 下カーブ 13">
            <a:extLst>
              <a:ext uri="{FF2B5EF4-FFF2-40B4-BE49-F238E27FC236}">
                <a16:creationId xmlns:a16="http://schemas.microsoft.com/office/drawing/2014/main" id="{5B032A3E-C303-42CD-83F9-07DE4DF4B6CC}"/>
              </a:ext>
            </a:extLst>
          </p:cNvPr>
          <p:cNvSpPr/>
          <p:nvPr/>
        </p:nvSpPr>
        <p:spPr>
          <a:xfrm rot="20564074" flipH="1">
            <a:off x="10028013" y="5174718"/>
            <a:ext cx="740972" cy="424188"/>
          </a:xfrm>
          <a:prstGeom prst="curvedDownArrow">
            <a:avLst>
              <a:gd name="adj1" fmla="val 13246"/>
              <a:gd name="adj2" fmla="val 76351"/>
              <a:gd name="adj3" fmla="val 38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矢印: 下カーブ 15">
            <a:extLst>
              <a:ext uri="{FF2B5EF4-FFF2-40B4-BE49-F238E27FC236}">
                <a16:creationId xmlns:a16="http://schemas.microsoft.com/office/drawing/2014/main" id="{CB3C0896-1592-4169-829F-CD8F4A0AB146}"/>
              </a:ext>
            </a:extLst>
          </p:cNvPr>
          <p:cNvSpPr/>
          <p:nvPr/>
        </p:nvSpPr>
        <p:spPr>
          <a:xfrm rot="20564074" flipH="1">
            <a:off x="9362613" y="5426937"/>
            <a:ext cx="740972" cy="424188"/>
          </a:xfrm>
          <a:prstGeom prst="curvedDownArrow">
            <a:avLst>
              <a:gd name="adj1" fmla="val 13246"/>
              <a:gd name="adj2" fmla="val 76351"/>
              <a:gd name="adj3" fmla="val 38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0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</TotalTime>
  <Words>1147</Words>
  <Application>Microsoft Office PowerPoint</Application>
  <PresentationFormat>ワイド画面</PresentationFormat>
  <Paragraphs>413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7" baseType="lpstr">
      <vt:lpstr>HG創英角ｺﾞｼｯｸUB</vt:lpstr>
      <vt:lpstr>游ゴシック</vt:lpstr>
      <vt:lpstr>游ゴシック Light</vt:lpstr>
      <vt:lpstr>Arial</vt:lpstr>
      <vt:lpstr>Arial Black</vt:lpstr>
      <vt:lpstr>Office テーマ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k.taguchi</dc:creator>
  <cp:lastModifiedBy>畑田</cp:lastModifiedBy>
  <cp:revision>75</cp:revision>
  <cp:lastPrinted>2022-01-17T23:20:56Z</cp:lastPrinted>
  <dcterms:created xsi:type="dcterms:W3CDTF">2021-03-31T08:21:30Z</dcterms:created>
  <dcterms:modified xsi:type="dcterms:W3CDTF">2022-03-08T00:37:06Z</dcterms:modified>
</cp:coreProperties>
</file>