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 id="2147483676" r:id="rId5"/>
  </p:sldMasterIdLst>
  <p:notesMasterIdLst>
    <p:notesMasterId r:id="rId35"/>
  </p:notesMasterIdLst>
  <p:sldIdLst>
    <p:sldId id="2146852556" r:id="rId6"/>
    <p:sldId id="2147470500" r:id="rId7"/>
    <p:sldId id="2146853397" r:id="rId8"/>
    <p:sldId id="2147470499" r:id="rId9"/>
    <p:sldId id="2146852360" r:id="rId10"/>
    <p:sldId id="2146852237" r:id="rId11"/>
    <p:sldId id="2134805272" r:id="rId12"/>
    <p:sldId id="2146853131" r:id="rId13"/>
    <p:sldId id="2146853132" r:id="rId14"/>
    <p:sldId id="2146853068" r:id="rId15"/>
    <p:sldId id="2146853154" r:id="rId16"/>
    <p:sldId id="2146853122" r:id="rId17"/>
    <p:sldId id="2146853123" r:id="rId18"/>
    <p:sldId id="2146853110" r:id="rId19"/>
    <p:sldId id="2146853124" r:id="rId20"/>
    <p:sldId id="9196" r:id="rId21"/>
    <p:sldId id="2146853133" r:id="rId22"/>
    <p:sldId id="2146853126" r:id="rId23"/>
    <p:sldId id="2146853127" r:id="rId24"/>
    <p:sldId id="9195" r:id="rId25"/>
    <p:sldId id="2146853128" r:id="rId26"/>
    <p:sldId id="2146853129" r:id="rId27"/>
    <p:sldId id="2146853130" r:id="rId28"/>
    <p:sldId id="2146853266" r:id="rId29"/>
    <p:sldId id="2146853173" r:id="rId30"/>
    <p:sldId id="2146853174" r:id="rId31"/>
    <p:sldId id="2147470503" r:id="rId32"/>
    <p:sldId id="2146853111" r:id="rId33"/>
    <p:sldId id="214685251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mcAeycNjEjlPo986dr+yw==" hashData="eWASnytdozLBWyPGhJrpLR99QUDi+T06bpEajgZI/TDhLaZyKFsvN7fTMxrfGnhyPpx5jogRih7tyKkzcBaVxQ=="/>
  <p:extLst>
    <p:ext uri="{521415D9-36F7-43E2-AB2F-B90AF26B5E84}">
      <p14:sectionLst xmlns:p14="http://schemas.microsoft.com/office/powerpoint/2010/main">
        <p14:section name="既定のセクション" id="{83DB26A2-D0FB-4DCA-867C-1A7AAE9F0327}">
          <p14:sldIdLst>
            <p14:sldId id="2146852556"/>
            <p14:sldId id="2147470500"/>
            <p14:sldId id="2146853397"/>
            <p14:sldId id="2147470499"/>
            <p14:sldId id="2146852360"/>
            <p14:sldId id="2146852237"/>
            <p14:sldId id="2134805272"/>
            <p14:sldId id="2146853131"/>
            <p14:sldId id="2146853132"/>
            <p14:sldId id="2146853068"/>
            <p14:sldId id="2146853154"/>
            <p14:sldId id="2146853122"/>
            <p14:sldId id="2146853123"/>
            <p14:sldId id="2146853110"/>
            <p14:sldId id="2146853124"/>
            <p14:sldId id="9196"/>
            <p14:sldId id="2146853133"/>
            <p14:sldId id="2146853126"/>
            <p14:sldId id="2146853127"/>
            <p14:sldId id="9195"/>
            <p14:sldId id="2146853128"/>
            <p14:sldId id="2146853129"/>
            <p14:sldId id="2146853130"/>
            <p14:sldId id="2146853266"/>
            <p14:sldId id="2146853173"/>
            <p14:sldId id="2146853174"/>
            <p14:sldId id="2147470503"/>
            <p14:sldId id="2146853111"/>
            <p14:sldId id="2146852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A0FF"/>
    <a:srgbClr val="0000CA"/>
    <a:srgbClr val="D9D9D9"/>
    <a:srgbClr val="FF0000"/>
    <a:srgbClr val="CCCCF4"/>
    <a:srgbClr val="E6E6FA"/>
    <a:srgbClr val="9999E8"/>
    <a:srgbClr val="FFFFFF"/>
    <a:srgbClr val="000000"/>
    <a:srgbClr val="DDDD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56" autoAdjust="0"/>
    <p:restoredTop sz="94668"/>
  </p:normalViewPr>
  <p:slideViewPr>
    <p:cSldViewPr snapToGrid="0">
      <p:cViewPr varScale="1">
        <p:scale>
          <a:sx n="117" d="100"/>
          <a:sy n="117" d="100"/>
        </p:scale>
        <p:origin x="576" y="114"/>
      </p:cViewPr>
      <p:guideLst/>
    </p:cSldViewPr>
  </p:slideViewPr>
  <p:notesTextViewPr>
    <p:cViewPr>
      <p:scale>
        <a:sx n="1" d="1"/>
        <a:sy n="1" d="1"/>
      </p:scale>
      <p:origin x="0" y="0"/>
    </p:cViewPr>
  </p:notesTextViewPr>
  <p:sorterViewPr>
    <p:cViewPr>
      <p:scale>
        <a:sx n="100" d="100"/>
        <a:sy n="100" d="100"/>
      </p:scale>
      <p:origin x="0" y="-73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3CCE0-4594-46F3-82C4-2F9EB057689B}" type="datetimeFigureOut">
              <a:rPr kumimoji="1" lang="ja-JP" altLang="en-US" smtClean="0"/>
              <a:t>2024/4/23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9A2B8-24D8-4EDA-B617-50C17611C5AA}" type="slidenum">
              <a:rPr kumimoji="1" lang="ja-JP" altLang="en-US" smtClean="0"/>
              <a:t>‹#›</a:t>
            </a:fld>
            <a:endParaRPr kumimoji="1" lang="ja-JP" altLang="en-US"/>
          </a:p>
        </p:txBody>
      </p:sp>
    </p:spTree>
    <p:extLst>
      <p:ext uri="{BB962C8B-B14F-4D97-AF65-F5344CB8AC3E}">
        <p14:creationId xmlns:p14="http://schemas.microsoft.com/office/powerpoint/2010/main" val="20202806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5"/>
          </p:nvPr>
        </p:nvSpPr>
        <p:spPr/>
        <p:txBody>
          <a:bodyPr/>
          <a:lstStyle/>
          <a:p>
            <a:pPr marL="0" marR="0" lvl="0" indent="0" algn="r" defTabSz="906445" rtl="0" eaLnBrk="1" fontAlgn="base" latinLnBrk="0" hangingPunct="1">
              <a:lnSpc>
                <a:spcPct val="100000"/>
              </a:lnSpc>
              <a:spcBef>
                <a:spcPct val="0"/>
              </a:spcBef>
              <a:spcAft>
                <a:spcPct val="0"/>
              </a:spcAft>
              <a:buClrTx/>
              <a:buSzTx/>
              <a:buFontTx/>
              <a:buNone/>
              <a:tabLst/>
              <a:defRPr/>
            </a:pPr>
            <a:fld id="{7F01333E-EA0D-4892-9A32-434BF7AC3173}" type="slidenum">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Segoe UI" panose="020B0502040204020203" pitchFamily="34" charset="0"/>
                <a:sym typeface="Meiryo UI" panose="020B0604030504040204" pitchFamily="50" charset="-128"/>
              </a:rPr>
              <a:pPr marL="0" marR="0" lvl="0" indent="0" algn="r" defTabSz="906445" rtl="0" eaLnBrk="1" fontAlgn="base" latinLnBrk="0" hangingPunct="1">
                <a:lnSpc>
                  <a:spcPct val="100000"/>
                </a:lnSpc>
                <a:spcBef>
                  <a:spcPct val="0"/>
                </a:spcBef>
                <a:spcAft>
                  <a:spcPct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Segoe UI" panose="020B0502040204020203" pitchFamily="34" charset="0"/>
              <a:sym typeface="Meiryo UI" panose="020B0604030504040204" pitchFamily="50" charset="-128"/>
            </a:endParaRPr>
          </a:p>
        </p:txBody>
      </p:sp>
    </p:spTree>
    <p:extLst>
      <p:ext uri="{BB962C8B-B14F-4D97-AF65-F5344CB8AC3E}">
        <p14:creationId xmlns:p14="http://schemas.microsoft.com/office/powerpoint/2010/main" val="3952893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a:t>Stage-2</a:t>
            </a:r>
            <a:r>
              <a:rPr kumimoji="1" lang="ja-JP" altLang="en-US" dirty="0"/>
              <a:t>を説明するまえに、</a:t>
            </a:r>
            <a:r>
              <a:rPr kumimoji="1" lang="en-US" altLang="ja-JP" dirty="0"/>
              <a:t>Stage-1</a:t>
            </a:r>
            <a:r>
              <a:rPr kumimoji="1" lang="ja-JP" altLang="en-US" dirty="0"/>
              <a:t>である</a:t>
            </a:r>
            <a:r>
              <a:rPr kumimoji="1" lang="en-US" altLang="ja-JP" dirty="0"/>
              <a:t>ICT</a:t>
            </a:r>
            <a:r>
              <a:rPr kumimoji="1" lang="ja-JP" altLang="en-US" dirty="0"/>
              <a:t>施工を振り返ってみましょう。</a:t>
            </a:r>
            <a:br>
              <a:rPr kumimoji="1"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CF05C-FD78-413D-BCA3-78AEE782F61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059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08DE86-5457-4D05-B3D2-48110CD1A2BA}" type="slidenum">
              <a:rPr kumimoji="0" lang="en-US" sz="1200" b="0" i="0" u="none" strike="noStrike" kern="1200" cap="none" spc="0" normalizeH="0" baseline="0" noProof="0" smtClean="0">
                <a:ln>
                  <a:noFill/>
                </a:ln>
                <a:solidFill>
                  <a:srgbClr val="1B232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1B232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725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3F24D9C-4FA3-4270-B16C-F273C8652284}" type="slidenum">
              <a:rPr kumimoji="1" lang="ja-JP" altLang="en-US" smtClean="0"/>
              <a:t>22</a:t>
            </a:fld>
            <a:endParaRPr kumimoji="1" lang="ja-JP" altLang="en-US"/>
          </a:p>
        </p:txBody>
      </p:sp>
    </p:spTree>
    <p:extLst>
      <p:ext uri="{BB962C8B-B14F-4D97-AF65-F5344CB8AC3E}">
        <p14:creationId xmlns:p14="http://schemas.microsoft.com/office/powerpoint/2010/main" val="105131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3F24D9C-4FA3-4270-B16C-F273C8652284}" type="slidenum">
              <a:rPr kumimoji="1" lang="ja-JP" altLang="en-US" smtClean="0"/>
              <a:t>27</a:t>
            </a:fld>
            <a:endParaRPr kumimoji="1" lang="ja-JP" altLang="en-US"/>
          </a:p>
        </p:txBody>
      </p:sp>
    </p:spTree>
    <p:extLst>
      <p:ext uri="{BB962C8B-B14F-4D97-AF65-F5344CB8AC3E}">
        <p14:creationId xmlns:p14="http://schemas.microsoft.com/office/powerpoint/2010/main" val="282289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テキスト プレースホルダー 8">
            <a:extLst>
              <a:ext uri="{FF2B5EF4-FFF2-40B4-BE49-F238E27FC236}">
                <a16:creationId xmlns:a16="http://schemas.microsoft.com/office/drawing/2014/main" id="{778F59B4-A0C7-4EEB-BBA3-CA0FEEB7421A}"/>
              </a:ext>
            </a:extLst>
          </p:cNvPr>
          <p:cNvSpPr>
            <a:spLocks noGrp="1"/>
          </p:cNvSpPr>
          <p:nvPr>
            <p:ph type="body" sz="quarter" idx="10" hasCustomPrompt="1"/>
          </p:nvPr>
        </p:nvSpPr>
        <p:spPr>
          <a:xfrm>
            <a:off x="527051" y="765522"/>
            <a:ext cx="11137900" cy="503238"/>
          </a:xfrm>
          <a:prstGeom prst="rect">
            <a:avLst/>
          </a:prstGeom>
        </p:spPr>
        <p:txBody>
          <a:bodyPr anchor="ctr" anchorCtr="0"/>
          <a:lstStyle>
            <a:lvl1pPr marL="0" indent="0" algn="ctr" defTabSz="914400" rtl="0" eaLnBrk="1" latinLnBrk="0" hangingPunct="1">
              <a:buNone/>
              <a:defRPr kumimoji="1" lang="ja-JP" altLang="en-US" sz="3200" b="0" kern="1200" dirty="0" smtClean="0">
                <a:solidFill>
                  <a:srgbClr val="0000C6"/>
                </a:solidFill>
                <a:latin typeface="小塚ゴシック Pr6N B" panose="020B0800000000000000" pitchFamily="34" charset="-128"/>
                <a:ea typeface="小塚ゴシック Pr6N B" panose="020B0800000000000000" pitchFamily="34" charset="-128"/>
                <a:cs typeface="Lucida Sans Unicode" panose="020B0602030504020204" pitchFamily="34" charset="0"/>
              </a:defRPr>
            </a:lvl1pPr>
          </a:lstStyle>
          <a:p>
            <a:pPr lvl="0"/>
            <a:r>
              <a:rPr kumimoji="1" lang="ja-JP" altLang="en-US" dirty="0"/>
              <a:t>プレゼンテーションタイトルを入力</a:t>
            </a:r>
          </a:p>
        </p:txBody>
      </p:sp>
    </p:spTree>
    <p:extLst>
      <p:ext uri="{BB962C8B-B14F-4D97-AF65-F5344CB8AC3E}">
        <p14:creationId xmlns:p14="http://schemas.microsoft.com/office/powerpoint/2010/main" val="375789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26282" y="2999332"/>
            <a:ext cx="7739445" cy="523220"/>
          </a:xfrm>
        </p:spPr>
        <p:txBody>
          <a:bodyPr lIns="0" tIns="0" rIns="0" bIns="0"/>
          <a:lstStyle>
            <a:lvl1pPr>
              <a:defRPr sz="3400" b="0" i="0">
                <a:solidFill>
                  <a:schemeClr val="bg1"/>
                </a:solidFill>
                <a:latin typeface="メイリオ"/>
                <a:cs typeface="メイリオ"/>
              </a:defRPr>
            </a:lvl1pPr>
          </a:lstStyle>
          <a:p>
            <a:endParaRPr/>
          </a:p>
        </p:txBody>
      </p:sp>
      <p:sp>
        <p:nvSpPr>
          <p:cNvPr id="3" name="Holder 3"/>
          <p:cNvSpPr>
            <a:spLocks noGrp="1"/>
          </p:cNvSpPr>
          <p:nvPr>
            <p:ph type="ftr" sz="quarter" idx="5"/>
          </p:nvPr>
        </p:nvSpPr>
        <p:spPr>
          <a:xfrm>
            <a:off x="4145280" y="6377951"/>
            <a:ext cx="3901440" cy="276341"/>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609600" y="6377951"/>
            <a:ext cx="2804160" cy="276341"/>
          </a:xfrm>
        </p:spPr>
        <p:txBody>
          <a:bodyPr lIns="0" tIns="0" rIns="0" bIns="0"/>
          <a:lstStyle>
            <a:lvl1pPr algn="l">
              <a:defRPr>
                <a:solidFill>
                  <a:schemeClr val="tx1">
                    <a:tint val="75000"/>
                  </a:schemeClr>
                </a:solidFill>
              </a:defRPr>
            </a:lvl1pPr>
          </a:lstStyle>
          <a:p>
            <a:fld id="{7379A521-1465-4E02-9625-93A0C642F01C}" type="datetime1">
              <a:rPr lang="en-US" altLang="ja-JP" smtClean="0">
                <a:solidFill>
                  <a:prstClr val="black">
                    <a:tint val="75000"/>
                  </a:prstClr>
                </a:solidFill>
              </a:rPr>
              <a:pPr/>
              <a:t>4/23/2024</a:t>
            </a:fld>
            <a:endParaRPr lang="en-US">
              <a:solidFill>
                <a:prstClr val="black">
                  <a:tint val="75000"/>
                </a:prstClr>
              </a:solidFill>
            </a:endParaRPr>
          </a:p>
        </p:txBody>
      </p:sp>
      <p:sp>
        <p:nvSpPr>
          <p:cNvPr id="5" name="Holder 5"/>
          <p:cNvSpPr>
            <a:spLocks noGrp="1"/>
          </p:cNvSpPr>
          <p:nvPr>
            <p:ph type="sldNum" sz="quarter" idx="7"/>
          </p:nvPr>
        </p:nvSpPr>
        <p:spPr>
          <a:xfrm>
            <a:off x="9310517" y="692328"/>
            <a:ext cx="2804160" cy="276341"/>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6821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56151" y="949978"/>
            <a:ext cx="11825920" cy="388031"/>
          </a:xfrm>
          <a:prstGeom prst="rect">
            <a:avLst/>
          </a:prstGeom>
        </p:spPr>
        <p:txBody>
          <a:bodyPr anchor="ctr" anchorCtr="0"/>
          <a:lstStyle>
            <a:lvl1pPr marL="0" indent="0" algn="l">
              <a:buNone/>
              <a:defRPr sz="2000" b="1">
                <a:solidFill>
                  <a:srgbClr val="0000CA"/>
                </a:solidFill>
                <a:latin typeface="Meiryo UI" panose="020B0604030504040204" pitchFamily="50" charset="-128"/>
                <a:ea typeface="Meiryo UI" panose="020B0604030504040204" pitchFamily="50" charset="-128"/>
              </a:defRPr>
            </a:lvl1pPr>
            <a:lvl2pPr marL="457189" indent="0" algn="l">
              <a:buNone/>
              <a:defRPr sz="2000">
                <a:latin typeface="游ゴシック Medium" panose="020B0500000000000000" pitchFamily="50" charset="-128"/>
                <a:ea typeface="游ゴシック Medium" panose="020B0500000000000000" pitchFamily="50" charset="-128"/>
              </a:defRPr>
            </a:lvl2pPr>
            <a:lvl3pPr marL="914377" indent="0" algn="l">
              <a:buNone/>
              <a:defRPr sz="1600">
                <a:latin typeface="游ゴシック Light" panose="020B0300000000000000" pitchFamily="50" charset="-128"/>
                <a:ea typeface="游ゴシック Light" panose="020B0300000000000000" pitchFamily="50" charset="-128"/>
              </a:defRPr>
            </a:lvl3pPr>
            <a:lvl5pPr marL="1828754"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7" name="テキスト プレースホルダー 24">
            <a:extLst>
              <a:ext uri="{FF2B5EF4-FFF2-40B4-BE49-F238E27FC236}">
                <a16:creationId xmlns:a16="http://schemas.microsoft.com/office/drawing/2014/main" id="{97142CCC-A49B-D24D-9579-472640E8852B}"/>
              </a:ext>
            </a:extLst>
          </p:cNvPr>
          <p:cNvSpPr>
            <a:spLocks noGrp="1"/>
          </p:cNvSpPr>
          <p:nvPr>
            <p:ph type="body" sz="quarter" idx="31" hasCustomPrompt="1"/>
          </p:nvPr>
        </p:nvSpPr>
        <p:spPr>
          <a:xfrm>
            <a:off x="2264834" y="159713"/>
            <a:ext cx="9817239" cy="468000"/>
          </a:xfrm>
          <a:prstGeom prst="rect">
            <a:avLst/>
          </a:prstGeom>
        </p:spPr>
        <p:txBody>
          <a:bodyPr anchor="ctr" anchorCtr="0"/>
          <a:lstStyle>
            <a:lvl1pPr marL="0" indent="0">
              <a:buNone/>
              <a:defRPr sz="2800" b="1">
                <a:solidFill>
                  <a:srgbClr val="0000CA"/>
                </a:solidFill>
                <a:latin typeface="Meiryo UI" panose="020B0604030504040204" pitchFamily="50" charset="-128"/>
                <a:ea typeface="Meiryo UI" panose="020B0604030504040204" pitchFamily="50" charset="-128"/>
              </a:defRPr>
            </a:lvl1pPr>
          </a:lstStyle>
          <a:p>
            <a:pPr lvl="0"/>
            <a:r>
              <a:rPr kumimoji="1" lang="ja-JP" altLang="en-US"/>
              <a:t>コンテンツタイトルを</a:t>
            </a:r>
            <a:r>
              <a:rPr kumimoji="1" lang="ja-JP" altLang="en-US" dirty="0"/>
              <a:t>入力</a:t>
            </a:r>
          </a:p>
        </p:txBody>
      </p:sp>
    </p:spTree>
    <p:extLst>
      <p:ext uri="{BB962C8B-B14F-4D97-AF65-F5344CB8AC3E}">
        <p14:creationId xmlns:p14="http://schemas.microsoft.com/office/powerpoint/2010/main" val="114763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A71AD5-80A4-478C-8A3A-9C222313E0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73552" y="1316736"/>
            <a:ext cx="4480560" cy="4559590"/>
          </a:xfrm>
          <a:prstGeom prst="rect">
            <a:avLst/>
          </a:prstGeom>
        </p:spPr>
      </p:pic>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404722" y="3446368"/>
            <a:ext cx="768351" cy="468000"/>
          </a:xfrm>
          <a:prstGeom prst="rect">
            <a:avLst/>
          </a:prstGeom>
        </p:spPr>
        <p:txBody>
          <a:bodyPr lIns="0" tIns="0" rIns="0" bIns="0" anchor="ctr" anchorCtr="0"/>
          <a:lstStyle>
            <a:lvl1pPr marL="0" indent="0" algn="ctr">
              <a:buNone/>
              <a:defRPr sz="2400">
                <a:solidFill>
                  <a:srgbClr val="0000CA"/>
                </a:solidFill>
                <a:latin typeface="+mj-ea"/>
                <a:ea typeface="+mj-ea"/>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173073" y="3446132"/>
            <a:ext cx="5183716" cy="468000"/>
          </a:xfrm>
          <a:prstGeom prst="rect">
            <a:avLst/>
          </a:prstGeom>
        </p:spPr>
        <p:txBody>
          <a:bodyPr anchor="ctr" anchorCtr="0"/>
          <a:lstStyle>
            <a:lvl1pPr marL="0" indent="0">
              <a:buNone/>
              <a:defRPr sz="2400">
                <a:solidFill>
                  <a:srgbClr val="0000CA"/>
                </a:solidFill>
                <a:latin typeface="+mj-ea"/>
                <a:ea typeface="+mj-ea"/>
              </a:defRPr>
            </a:lvl1pPr>
          </a:lstStyle>
          <a:p>
            <a:pPr lvl="0"/>
            <a:r>
              <a:rPr kumimoji="1" lang="ja-JP" altLang="en-US" dirty="0"/>
              <a:t>コンテンツタイトルを入力</a:t>
            </a:r>
          </a:p>
        </p:txBody>
      </p:sp>
    </p:spTree>
    <p:extLst>
      <p:ext uri="{BB962C8B-B14F-4D97-AF65-F5344CB8AC3E}">
        <p14:creationId xmlns:p14="http://schemas.microsoft.com/office/powerpoint/2010/main" val="382273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テキスト プレースホルダー 24">
            <a:extLst>
              <a:ext uri="{FF2B5EF4-FFF2-40B4-BE49-F238E27FC236}">
                <a16:creationId xmlns:a16="http://schemas.microsoft.com/office/drawing/2014/main" id="{97142CCC-A49B-D24D-9579-472640E8852B}"/>
              </a:ext>
            </a:extLst>
          </p:cNvPr>
          <p:cNvSpPr>
            <a:spLocks noGrp="1"/>
          </p:cNvSpPr>
          <p:nvPr>
            <p:ph type="body" sz="quarter" idx="31" hasCustomPrompt="1"/>
          </p:nvPr>
        </p:nvSpPr>
        <p:spPr>
          <a:xfrm>
            <a:off x="2264832" y="159713"/>
            <a:ext cx="9016311" cy="468000"/>
          </a:xfrm>
          <a:prstGeom prst="rect">
            <a:avLst/>
          </a:prstGeom>
        </p:spPr>
        <p:txBody>
          <a:bodyPr anchor="ctr" anchorCtr="0"/>
          <a:lstStyle>
            <a:lvl1pPr marL="0" indent="0">
              <a:buNone/>
              <a:defRPr sz="2800" b="1">
                <a:solidFill>
                  <a:srgbClr val="0000CA"/>
                </a:solidFill>
                <a:latin typeface="+mj-ea"/>
                <a:ea typeface="+mj-ea"/>
              </a:defRPr>
            </a:lvl1pPr>
          </a:lstStyle>
          <a:p>
            <a:pPr lvl="0"/>
            <a:r>
              <a:rPr kumimoji="1" lang="ja-JP" altLang="en-US" dirty="0"/>
              <a:t>コンテンツタイトルを入力</a:t>
            </a:r>
          </a:p>
        </p:txBody>
      </p:sp>
    </p:spTree>
    <p:extLst>
      <p:ext uri="{BB962C8B-B14F-4D97-AF65-F5344CB8AC3E}">
        <p14:creationId xmlns:p14="http://schemas.microsoft.com/office/powerpoint/2010/main" val="44078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タイトルとコンテンツ（箇条書き）">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032" y="146305"/>
            <a:ext cx="11667744" cy="547527"/>
          </a:xfrm>
        </p:spPr>
        <p:txBody>
          <a:bodyPr/>
          <a:lstStyle/>
          <a:p>
            <a:r>
              <a:rPr lang="en-US"/>
              <a:t>Click to edit Master title style</a:t>
            </a:r>
            <a:endParaRPr lang="en-US" dirty="0"/>
          </a:p>
        </p:txBody>
      </p:sp>
      <p:sp>
        <p:nvSpPr>
          <p:cNvPr id="3" name="Content Placeholder 2"/>
          <p:cNvSpPr>
            <a:spLocks noGrp="1"/>
          </p:cNvSpPr>
          <p:nvPr>
            <p:ph idx="1"/>
          </p:nvPr>
        </p:nvSpPr>
        <p:spPr>
          <a:xfrm>
            <a:off x="256032" y="864000"/>
            <a:ext cx="11667744" cy="5472000"/>
          </a:xfrm>
        </p:spPr>
        <p:txBody>
          <a:bodyPr/>
          <a:lstStyle>
            <a:lvl1pPr marL="239994" indent="-239994" defTabSz="119997">
              <a:buFont typeface="Arial" panose="020B0604020202020204" pitchFamily="34" charset="0"/>
              <a:buChar char="●"/>
              <a:defRPr>
                <a:solidFill>
                  <a:schemeClr val="tx1"/>
                </a:solidFill>
              </a:defRPr>
            </a:lvl1pPr>
            <a:lvl2pPr marL="479988" indent="-239994" defTabSz="119997">
              <a:buFont typeface="Calibri" panose="020F0502020204030204" pitchFamily="34" charset="0"/>
              <a:buChar char="○"/>
              <a:defRPr>
                <a:solidFill>
                  <a:schemeClr val="tx1"/>
                </a:solidFill>
              </a:defRPr>
            </a:lvl2pPr>
            <a:lvl3pPr marL="671983" indent="-191995" defTabSz="119997">
              <a:buFont typeface="Wingdings" panose="05000000000000000000" pitchFamily="2" charset="2"/>
              <a:buChar char="§"/>
              <a:defRPr>
                <a:solidFill>
                  <a:schemeClr val="tx1"/>
                </a:solidFill>
              </a:defRPr>
            </a:lvl3pPr>
            <a:lvl4pPr marL="911977" indent="-191995" defTabSz="119997">
              <a:buFont typeface="Arial" panose="020B0604020202020204" pitchFamily="34" charset="0"/>
              <a:buChar char="›"/>
              <a:defRPr>
                <a:solidFill>
                  <a:schemeClr val="tx1"/>
                </a:solidFill>
              </a:defRPr>
            </a:lvl4pPr>
            <a:lvl5pPr marL="1055974" indent="-143996" defTabSz="119997">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938080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264833" y="1122365"/>
            <a:ext cx="8153400" cy="388031"/>
          </a:xfrm>
          <a:prstGeom prst="rect">
            <a:avLst/>
          </a:prstGeom>
        </p:spPr>
        <p:txBody>
          <a:bodyPr anchor="ctr" anchorCtr="0"/>
          <a:lstStyle>
            <a:lvl1pPr marL="0" indent="0" algn="l">
              <a:buNone/>
              <a:defRPr sz="2400" b="1">
                <a:latin typeface="游ゴシック Medium" panose="020B0500000000000000" pitchFamily="50" charset="-128"/>
                <a:ea typeface="游ゴシック Medium" panose="020B0500000000000000" pitchFamily="50" charset="-128"/>
              </a:defRPr>
            </a:lvl1pPr>
            <a:lvl2pPr marL="457189" indent="0" algn="l">
              <a:buNone/>
              <a:defRPr sz="2000">
                <a:latin typeface="游ゴシック Medium" panose="020B0500000000000000" pitchFamily="50" charset="-128"/>
                <a:ea typeface="游ゴシック Medium" panose="020B0500000000000000" pitchFamily="50" charset="-128"/>
              </a:defRPr>
            </a:lvl2pPr>
            <a:lvl3pPr marL="914377" indent="0" algn="l">
              <a:buNone/>
              <a:defRPr sz="1600">
                <a:latin typeface="游ゴシック Light" panose="020B0300000000000000" pitchFamily="50" charset="-128"/>
                <a:ea typeface="游ゴシック Light" panose="020B0300000000000000" pitchFamily="50" charset="-128"/>
              </a:defRPr>
            </a:lvl3pPr>
            <a:lvl5pPr marL="1828754"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13" name="テキスト プレースホルダー 2">
            <a:extLst>
              <a:ext uri="{FF2B5EF4-FFF2-40B4-BE49-F238E27FC236}">
                <a16:creationId xmlns:a16="http://schemas.microsoft.com/office/drawing/2014/main" id="{36A1FFE9-57A1-4D92-822F-16EFCDBECDC9}"/>
              </a:ext>
            </a:extLst>
          </p:cNvPr>
          <p:cNvSpPr>
            <a:spLocks noGrp="1"/>
          </p:cNvSpPr>
          <p:nvPr>
            <p:ph type="body" sz="quarter" idx="14" hasCustomPrompt="1"/>
          </p:nvPr>
        </p:nvSpPr>
        <p:spPr>
          <a:xfrm>
            <a:off x="2264833" y="1699874"/>
            <a:ext cx="8153400" cy="388031"/>
          </a:xfrm>
          <a:prstGeom prst="rect">
            <a:avLst/>
          </a:prstGeom>
        </p:spPr>
        <p:txBody>
          <a:bodyPr anchor="ctr" anchorCtr="0"/>
          <a:lstStyle>
            <a:lvl1pPr marL="0" indent="0" algn="l">
              <a:buNone/>
              <a:defRPr sz="2000" b="0">
                <a:latin typeface="游ゴシック Medium" panose="020B0500000000000000" pitchFamily="50" charset="-128"/>
                <a:ea typeface="游ゴシック Medium" panose="020B0500000000000000" pitchFamily="50" charset="-128"/>
              </a:defRPr>
            </a:lvl1pPr>
            <a:lvl2pPr marL="457189" indent="0" algn="l">
              <a:buNone/>
              <a:defRPr sz="2000">
                <a:latin typeface="游ゴシック Medium" panose="020B0500000000000000" pitchFamily="50" charset="-128"/>
                <a:ea typeface="游ゴシック Medium" panose="020B0500000000000000" pitchFamily="50" charset="-128"/>
              </a:defRPr>
            </a:lvl2pPr>
            <a:lvl3pPr marL="914377" indent="0" algn="l">
              <a:buNone/>
              <a:defRPr sz="1600">
                <a:latin typeface="游ゴシック Light" panose="020B0300000000000000" pitchFamily="50" charset="-128"/>
                <a:ea typeface="游ゴシック Light" panose="020B0300000000000000" pitchFamily="50" charset="-128"/>
              </a:defRPr>
            </a:lvl3pPr>
            <a:lvl5pPr marL="1828754"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〇中見出しの書式設定</a:t>
            </a:r>
          </a:p>
        </p:txBody>
      </p:sp>
      <p:sp>
        <p:nvSpPr>
          <p:cNvPr id="15" name="テキスト プレースホルダー 2">
            <a:extLst>
              <a:ext uri="{FF2B5EF4-FFF2-40B4-BE49-F238E27FC236}">
                <a16:creationId xmlns:a16="http://schemas.microsoft.com/office/drawing/2014/main" id="{6A5F223F-F1AE-42FD-9167-AD0C438CBD99}"/>
              </a:ext>
            </a:extLst>
          </p:cNvPr>
          <p:cNvSpPr>
            <a:spLocks noGrp="1"/>
          </p:cNvSpPr>
          <p:nvPr>
            <p:ph type="body" sz="quarter" idx="16" hasCustomPrompt="1"/>
          </p:nvPr>
        </p:nvSpPr>
        <p:spPr>
          <a:xfrm>
            <a:off x="2264833" y="2903878"/>
            <a:ext cx="8153400" cy="388031"/>
          </a:xfrm>
          <a:prstGeom prst="rect">
            <a:avLst/>
          </a:prstGeom>
        </p:spPr>
        <p:txBody>
          <a:bodyPr anchor="ctr" anchorCtr="0"/>
          <a:lstStyle>
            <a:lvl1pPr marL="0" indent="0" algn="l">
              <a:buNone/>
              <a:defRPr sz="900" b="0">
                <a:latin typeface="+mj-ea"/>
                <a:ea typeface="+mj-ea"/>
              </a:defRPr>
            </a:lvl1pPr>
            <a:lvl2pPr marL="457189" indent="0" algn="l">
              <a:buNone/>
              <a:defRPr sz="2000">
                <a:latin typeface="游ゴシック Medium" panose="020B0500000000000000" pitchFamily="50" charset="-128"/>
                <a:ea typeface="游ゴシック Medium" panose="020B0500000000000000" pitchFamily="50" charset="-128"/>
              </a:defRPr>
            </a:lvl2pPr>
            <a:lvl3pPr marL="914377" indent="0" algn="l">
              <a:buNone/>
              <a:defRPr sz="1600">
                <a:latin typeface="游ゴシック Light" panose="020B0300000000000000" pitchFamily="50" charset="-128"/>
                <a:ea typeface="游ゴシック Light" panose="020B0300000000000000" pitchFamily="50" charset="-128"/>
              </a:defRPr>
            </a:lvl3pPr>
            <a:lvl5pPr marL="1828754" indent="0" algn="l">
              <a:buNone/>
              <a:defRPr sz="900">
                <a:latin typeface="游ゴシック Light" panose="020B0300000000000000" pitchFamily="50" charset="-128"/>
                <a:ea typeface="游ゴシック Light" panose="020B0300000000000000" pitchFamily="50" charset="-128"/>
              </a:defRPr>
            </a:lvl5pPr>
          </a:lstStyle>
          <a:p>
            <a:pPr lvl="0"/>
            <a:r>
              <a:rPr kumimoji="1" lang="en-US" altLang="ja-JP" dirty="0"/>
              <a:t>※</a:t>
            </a:r>
            <a:r>
              <a:rPr kumimoji="1" lang="ja-JP" altLang="en-US" dirty="0"/>
              <a:t>注釈の書式設定</a:t>
            </a:r>
          </a:p>
        </p:txBody>
      </p:sp>
      <p:sp>
        <p:nvSpPr>
          <p:cNvPr id="17" name="テキスト プレースホルダー 2">
            <a:extLst>
              <a:ext uri="{FF2B5EF4-FFF2-40B4-BE49-F238E27FC236}">
                <a16:creationId xmlns:a16="http://schemas.microsoft.com/office/drawing/2014/main" id="{B6265334-BE5D-46F1-B6B8-C8FBC8331899}"/>
              </a:ext>
            </a:extLst>
          </p:cNvPr>
          <p:cNvSpPr>
            <a:spLocks noGrp="1"/>
          </p:cNvSpPr>
          <p:nvPr>
            <p:ph type="body" sz="quarter" idx="17" hasCustomPrompt="1"/>
          </p:nvPr>
        </p:nvSpPr>
        <p:spPr>
          <a:xfrm>
            <a:off x="2264833" y="2301875"/>
            <a:ext cx="8153400" cy="388031"/>
          </a:xfrm>
          <a:prstGeom prst="rect">
            <a:avLst/>
          </a:prstGeom>
        </p:spPr>
        <p:txBody>
          <a:bodyPr anchor="ctr" anchorCtr="0"/>
          <a:lstStyle>
            <a:lvl1pPr marL="0" indent="0" algn="l">
              <a:buNone/>
              <a:defRPr sz="1600" b="0">
                <a:latin typeface="+mj-ea"/>
                <a:ea typeface="+mj-ea"/>
              </a:defRPr>
            </a:lvl1pPr>
            <a:lvl2pPr marL="457189" indent="0" algn="l">
              <a:buNone/>
              <a:defRPr sz="2000">
                <a:latin typeface="游ゴシック Medium" panose="020B0500000000000000" pitchFamily="50" charset="-128"/>
                <a:ea typeface="游ゴシック Medium" panose="020B0500000000000000" pitchFamily="50" charset="-128"/>
              </a:defRPr>
            </a:lvl2pPr>
            <a:lvl3pPr marL="914377" indent="0" algn="l">
              <a:buNone/>
              <a:defRPr sz="1600">
                <a:latin typeface="游ゴシック Light" panose="020B0300000000000000" pitchFamily="50" charset="-128"/>
                <a:ea typeface="游ゴシック Light" panose="020B0300000000000000" pitchFamily="50" charset="-128"/>
              </a:defRPr>
            </a:lvl3pPr>
            <a:lvl5pPr marL="1828754"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本文の書式設定</a:t>
            </a:r>
          </a:p>
        </p:txBody>
      </p:sp>
    </p:spTree>
    <p:extLst>
      <p:ext uri="{BB962C8B-B14F-4D97-AF65-F5344CB8AC3E}">
        <p14:creationId xmlns:p14="http://schemas.microsoft.com/office/powerpoint/2010/main" val="24573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04_テキスト中心(白)">
    <p:bg bwMode="ltGray">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96693" y="169337"/>
            <a:ext cx="9725123" cy="793751"/>
          </a:xfrm>
          <a:prstGeom prst="rect">
            <a:avLst/>
          </a:prstGeom>
        </p:spPr>
        <p:txBody>
          <a:bodyPr anchor="ctr"/>
          <a:lstStyle>
            <a:lvl1pPr>
              <a:defRPr sz="3200" b="1">
                <a:solidFill>
                  <a:schemeClr val="accent2"/>
                </a:solidFill>
                <a:latin typeface="Segoe UI" panose="020B0502040204020203" pitchFamily="34" charset="0"/>
                <a:ea typeface="メイリオ" panose="020B0604030504040204" pitchFamily="50" charset="-128"/>
                <a:cs typeface="Segoe UI" panose="020B0502040204020203" pitchFamily="34" charset="0"/>
              </a:defRPr>
            </a:lvl1pPr>
          </a:lstStyle>
          <a:p>
            <a:r>
              <a:rPr lang="ja-JP" altLang="en-US" dirty="0"/>
              <a:t>スライドタイトルを入力</a:t>
            </a:r>
            <a:endParaRPr lang="en-ZA" dirty="0"/>
          </a:p>
        </p:txBody>
      </p:sp>
      <p:sp>
        <p:nvSpPr>
          <p:cNvPr id="8" name="Content Placeholder 2"/>
          <p:cNvSpPr>
            <a:spLocks noGrp="1"/>
          </p:cNvSpPr>
          <p:nvPr>
            <p:ph idx="1" hasCustomPrompt="1"/>
          </p:nvPr>
        </p:nvSpPr>
        <p:spPr>
          <a:xfrm>
            <a:off x="396697" y="1529028"/>
            <a:ext cx="11376207" cy="4775113"/>
          </a:xfrm>
          <a:prstGeom prst="rect">
            <a:avLst/>
          </a:prstGeom>
        </p:spPr>
        <p:txBody>
          <a:bodyPr/>
          <a:lstStyle>
            <a:lvl1pPr algn="l">
              <a:defRPr sz="2933">
                <a:solidFill>
                  <a:schemeClr val="tx1"/>
                </a:solidFill>
                <a:latin typeface="Meiryo" panose="020B0604030504040204" pitchFamily="34" charset="-128"/>
                <a:ea typeface="Meiryo" panose="020B0604030504040204" pitchFamily="34" charset="-128"/>
                <a:cs typeface="Meiryo" panose="020B0604030504040204" pitchFamily="34" charset="-128"/>
              </a:defRPr>
            </a:lvl1pPr>
            <a:lvl2pPr algn="l">
              <a:defRPr sz="2400">
                <a:solidFill>
                  <a:schemeClr val="tx1"/>
                </a:solidFill>
                <a:latin typeface="Meiryo" panose="020B0604030504040204" pitchFamily="34" charset="-128"/>
                <a:ea typeface="Meiryo" panose="020B0604030504040204" pitchFamily="34" charset="-128"/>
                <a:cs typeface="Meiryo" panose="020B0604030504040204" pitchFamily="34" charset="-128"/>
              </a:defRPr>
            </a:lvl2pPr>
            <a:lvl3pPr algn="l">
              <a:defRPr sz="1867">
                <a:solidFill>
                  <a:schemeClr val="tx1"/>
                </a:solidFill>
                <a:latin typeface="Meiryo" panose="020B0604030504040204" pitchFamily="34" charset="-128"/>
                <a:ea typeface="Meiryo" panose="020B0604030504040204" pitchFamily="34" charset="-128"/>
                <a:cs typeface="Meiryo" panose="020B0604030504040204" pitchFamily="34" charset="-128"/>
              </a:defRPr>
            </a:lvl3pPr>
            <a:lvl4pPr algn="l">
              <a:defRPr sz="1600">
                <a:solidFill>
                  <a:schemeClr val="tx1"/>
                </a:solidFill>
                <a:latin typeface="Meiryo" panose="020B0604030504040204" pitchFamily="34" charset="-128"/>
                <a:ea typeface="Meiryo" panose="020B0604030504040204" pitchFamily="34" charset="-128"/>
                <a:cs typeface="Meiryo" panose="020B0604030504040204" pitchFamily="34" charset="-128"/>
              </a:defRPr>
            </a:lvl4pPr>
            <a:lvl5pPr algn="l">
              <a:defRPr sz="1400">
                <a:solidFill>
                  <a:schemeClr val="tx1"/>
                </a:solidFill>
                <a:latin typeface="Meiryo" panose="020B0604030504040204" pitchFamily="34" charset="-128"/>
                <a:ea typeface="Meiryo" panose="020B0604030504040204" pitchFamily="34" charset="-128"/>
                <a:cs typeface="Meiryo" panose="020B0604030504040204" pitchFamily="34" charset="-128"/>
              </a:defRPr>
            </a:lvl5pPr>
          </a:lstStyle>
          <a:p>
            <a:pPr lvl="0"/>
            <a:r>
              <a:rPr lang="ja-JP" altLang="en-US" dirty="0"/>
              <a:t>クリックして素材を追加</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ZA" dirty="0"/>
          </a:p>
        </p:txBody>
      </p:sp>
      <p:pic>
        <p:nvPicPr>
          <p:cNvPr id="5" name="Picture 4">
            <a:extLst>
              <a:ext uri="{FF2B5EF4-FFF2-40B4-BE49-F238E27FC236}">
                <a16:creationId xmlns:a16="http://schemas.microsoft.com/office/drawing/2014/main" id="{1F1C5FBA-3ECF-4B49-875C-A704CEE08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6445" y="387916"/>
            <a:ext cx="1292191" cy="480305"/>
          </a:xfrm>
          <a:prstGeom prst="rect">
            <a:avLst/>
          </a:prstGeom>
        </p:spPr>
      </p:pic>
      <p:sp>
        <p:nvSpPr>
          <p:cNvPr id="9" name="Slide Number Placeholder 5">
            <a:extLst>
              <a:ext uri="{FF2B5EF4-FFF2-40B4-BE49-F238E27FC236}">
                <a16:creationId xmlns:a16="http://schemas.microsoft.com/office/drawing/2014/main" id="{2A607169-5CA7-45B9-8A32-29BA86D905F3}"/>
              </a:ext>
            </a:extLst>
          </p:cNvPr>
          <p:cNvSpPr txBox="1">
            <a:spLocks/>
          </p:cNvSpPr>
          <p:nvPr userDrawn="1"/>
        </p:nvSpPr>
        <p:spPr>
          <a:xfrm>
            <a:off x="9448800" y="6584158"/>
            <a:ext cx="2743200" cy="273844"/>
          </a:xfrm>
          <a:prstGeom prst="rect">
            <a:avLst/>
          </a:prstGeom>
        </p:spPr>
        <p:txBody>
          <a:bodyPr vert="horz" lIns="121920" tIns="60960" rIns="121920" bIns="60960" rtlCol="0" anchor="ctr"/>
          <a:lstStyle>
            <a:defPPr>
              <a:defRPr lang="en-US"/>
            </a:defPPr>
            <a:lvl1pPr algn="r" rtl="0" fontAlgn="base">
              <a:spcBef>
                <a:spcPct val="0"/>
              </a:spcBef>
              <a:spcAft>
                <a:spcPct val="0"/>
              </a:spcAft>
              <a:defRPr sz="900" kern="1200">
                <a:solidFill>
                  <a:schemeClr val="tx1">
                    <a:tint val="75000"/>
                  </a:schemeClr>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1219140" rtl="0" eaLnBrk="1" fontAlgn="base" latinLnBrk="0" hangingPunct="1">
              <a:lnSpc>
                <a:spcPct val="100000"/>
              </a:lnSpc>
              <a:spcBef>
                <a:spcPct val="0"/>
              </a:spcBef>
              <a:spcAft>
                <a:spcPct val="0"/>
              </a:spcAft>
              <a:buClrTx/>
              <a:buSzTx/>
              <a:buFontTx/>
              <a:buNone/>
              <a:tabLst/>
              <a:defRPr/>
            </a:pPr>
            <a:fld id="{84EAF112-79CC-B34F-94BA-BFC7F71A8BCC}" type="slidenum">
              <a:rPr kumimoji="0" lang="en-US" sz="1867" b="0" i="0" u="none" strike="noStrike" kern="1200" cap="none" spc="0" normalizeH="0" baseline="0" noProof="0" smtClean="0">
                <a:ln>
                  <a:noFill/>
                </a:ln>
                <a:solidFill>
                  <a:schemeClr val="accent2"/>
                </a:solidFill>
                <a:effectLst/>
                <a:uLnTx/>
                <a:uFillTx/>
                <a:latin typeface="Segoe UI" panose="020B0502040204020203" pitchFamily="34" charset="0"/>
                <a:ea typeface="ＭＳ Ｐゴシック" charset="0"/>
                <a:cs typeface="Segoe UI" panose="020B0502040204020203" pitchFamily="34" charset="0"/>
              </a:rPr>
              <a:pPr marL="0" marR="0" lvl="0" indent="0" algn="r" defTabSz="1219140" rtl="0" eaLnBrk="1" fontAlgn="base" latinLnBrk="0" hangingPunct="1">
                <a:lnSpc>
                  <a:spcPct val="100000"/>
                </a:lnSpc>
                <a:spcBef>
                  <a:spcPct val="0"/>
                </a:spcBef>
                <a:spcAft>
                  <a:spcPct val="0"/>
                </a:spcAft>
                <a:buClrTx/>
                <a:buSzTx/>
                <a:buFontTx/>
                <a:buNone/>
                <a:tabLst/>
                <a:defRPr/>
              </a:pPr>
              <a:t>‹#›</a:t>
            </a:fld>
            <a:endParaRPr kumimoji="0" lang="en-US" sz="1867" b="0" i="0" u="none" strike="noStrike" kern="1200" cap="none" spc="0" normalizeH="0" baseline="0" noProof="0" dirty="0">
              <a:ln>
                <a:noFill/>
              </a:ln>
              <a:solidFill>
                <a:schemeClr val="accent2"/>
              </a:solidFill>
              <a:effectLst/>
              <a:uLnTx/>
              <a:uFillTx/>
              <a:latin typeface="Segoe UI" panose="020B0502040204020203" pitchFamily="34" charset="0"/>
              <a:ea typeface="ＭＳ Ｐゴシック" charset="0"/>
              <a:cs typeface="Segoe UI" panose="020B0502040204020203" pitchFamily="34" charset="0"/>
            </a:endParaRPr>
          </a:p>
        </p:txBody>
      </p:sp>
      <p:sp>
        <p:nvSpPr>
          <p:cNvPr id="6" name="テキスト ボックス 5"/>
          <p:cNvSpPr txBox="1"/>
          <p:nvPr userDrawn="1"/>
        </p:nvSpPr>
        <p:spPr>
          <a:xfrm>
            <a:off x="396695" y="6584156"/>
            <a:ext cx="2979552" cy="256545"/>
          </a:xfrm>
          <a:prstGeom prst="rect">
            <a:avLst/>
          </a:prstGeom>
          <a:noFill/>
        </p:spPr>
        <p:txBody>
          <a:bodyPr wrap="square" rtlCol="0">
            <a:spAutoFit/>
          </a:bodyPr>
          <a:lstStyle/>
          <a:p>
            <a:r>
              <a:rPr lang="en-US" altLang="ja-JP" sz="1067">
                <a:solidFill>
                  <a:schemeClr val="tx1"/>
                </a:solidFill>
                <a:latin typeface="Segoe UI" panose="020B0502040204020203" pitchFamily="34" charset="0"/>
                <a:cs typeface="Segoe UI" panose="020B0502040204020203" pitchFamily="34" charset="0"/>
              </a:rPr>
              <a:t>Copyright 2023 </a:t>
            </a:r>
            <a:r>
              <a:rPr lang="en-US" altLang="ja-JP" sz="1067" dirty="0">
                <a:solidFill>
                  <a:schemeClr val="tx1"/>
                </a:solidFill>
                <a:latin typeface="Segoe UI" panose="020B0502040204020203" pitchFamily="34" charset="0"/>
                <a:cs typeface="Segoe UI" panose="020B0502040204020203" pitchFamily="34" charset="0"/>
              </a:rPr>
              <a:t>NTT CORPORATION</a:t>
            </a:r>
            <a:endParaRPr kumimoji="1" lang="ja-JP" altLang="en-US" sz="1067" dirty="0">
              <a:solidFill>
                <a:schemeClr val="tx1"/>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968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7" name="テキスト プレースホルダー 24">
            <a:extLst>
              <a:ext uri="{FF2B5EF4-FFF2-40B4-BE49-F238E27FC236}">
                <a16:creationId xmlns:a16="http://schemas.microsoft.com/office/drawing/2014/main" id="{97142CCC-A49B-D24D-9579-472640E8852B}"/>
              </a:ext>
            </a:extLst>
          </p:cNvPr>
          <p:cNvSpPr>
            <a:spLocks noGrp="1"/>
          </p:cNvSpPr>
          <p:nvPr>
            <p:ph type="body" sz="quarter" idx="31" hasCustomPrompt="1"/>
          </p:nvPr>
        </p:nvSpPr>
        <p:spPr>
          <a:xfrm>
            <a:off x="4229101" y="2648913"/>
            <a:ext cx="9016311" cy="468000"/>
          </a:xfrm>
          <a:prstGeom prst="rect">
            <a:avLst/>
          </a:prstGeom>
        </p:spPr>
        <p:txBody>
          <a:bodyPr anchor="ctr" anchorCtr="0"/>
          <a:lstStyle>
            <a:lvl1pPr marL="0" indent="0">
              <a:buNone/>
              <a:defRPr sz="3733" b="1">
                <a:solidFill>
                  <a:srgbClr val="0000CA"/>
                </a:solidFill>
                <a:latin typeface="Meiryo UI" panose="020B0604030504040204" pitchFamily="50" charset="-128"/>
                <a:ea typeface="Meiryo UI" panose="020B0604030504040204" pitchFamily="50" charset="-128"/>
              </a:defRPr>
            </a:lvl1pPr>
          </a:lstStyle>
          <a:p>
            <a:pPr lvl="0"/>
            <a:r>
              <a:rPr kumimoji="1" lang="ja-JP" altLang="en-US"/>
              <a:t>コンテンツタイトルを</a:t>
            </a:r>
            <a:r>
              <a:rPr kumimoji="1" lang="ja-JP" altLang="en-US" dirty="0"/>
              <a:t>入力</a:t>
            </a:r>
          </a:p>
        </p:txBody>
      </p:sp>
    </p:spTree>
    <p:extLst>
      <p:ext uri="{BB962C8B-B14F-4D97-AF65-F5344CB8AC3E}">
        <p14:creationId xmlns:p14="http://schemas.microsoft.com/office/powerpoint/2010/main" val="183108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タイトル スライド">
    <p:spTree>
      <p:nvGrpSpPr>
        <p:cNvPr id="1" name=""/>
        <p:cNvGrpSpPr/>
        <p:nvPr/>
      </p:nvGrpSpPr>
      <p:grpSpPr>
        <a:xfrm>
          <a:off x="0" y="0"/>
          <a:ext cx="0" cy="0"/>
          <a:chOff x="0" y="0"/>
          <a:chExt cx="0" cy="0"/>
        </a:xfrm>
      </p:grpSpPr>
      <p:sp>
        <p:nvSpPr>
          <p:cNvPr id="7" name="テキスト プレースホルダー 24">
            <a:extLst>
              <a:ext uri="{FF2B5EF4-FFF2-40B4-BE49-F238E27FC236}">
                <a16:creationId xmlns:a16="http://schemas.microsoft.com/office/drawing/2014/main" id="{97142CCC-A49B-D24D-9579-472640E8852B}"/>
              </a:ext>
            </a:extLst>
          </p:cNvPr>
          <p:cNvSpPr>
            <a:spLocks noGrp="1"/>
          </p:cNvSpPr>
          <p:nvPr>
            <p:ph type="body" sz="quarter" idx="31" hasCustomPrompt="1"/>
          </p:nvPr>
        </p:nvSpPr>
        <p:spPr>
          <a:xfrm>
            <a:off x="4229101" y="2648913"/>
            <a:ext cx="9016311" cy="468000"/>
          </a:xfrm>
          <a:prstGeom prst="rect">
            <a:avLst/>
          </a:prstGeom>
        </p:spPr>
        <p:txBody>
          <a:bodyPr anchor="ctr" anchorCtr="0"/>
          <a:lstStyle>
            <a:lvl1pPr marL="0" indent="0">
              <a:buNone/>
              <a:defRPr sz="3733" b="1">
                <a:solidFill>
                  <a:srgbClr val="0000CA"/>
                </a:solidFill>
                <a:latin typeface="Meiryo UI" panose="020B0604030504040204" pitchFamily="50" charset="-128"/>
                <a:ea typeface="Meiryo UI" panose="020B0604030504040204" pitchFamily="50" charset="-128"/>
              </a:defRPr>
            </a:lvl1pPr>
          </a:lstStyle>
          <a:p>
            <a:pPr lvl="0"/>
            <a:r>
              <a:rPr kumimoji="1" lang="ja-JP" altLang="en-US"/>
              <a:t>コンテンツタイトルを</a:t>
            </a:r>
            <a:r>
              <a:rPr kumimoji="1" lang="ja-JP" altLang="en-US" dirty="0"/>
              <a:t>入力</a:t>
            </a:r>
          </a:p>
        </p:txBody>
      </p:sp>
    </p:spTree>
    <p:extLst>
      <p:ext uri="{BB962C8B-B14F-4D97-AF65-F5344CB8AC3E}">
        <p14:creationId xmlns:p14="http://schemas.microsoft.com/office/powerpoint/2010/main" val="62675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7" name="テキスト プレースホルダー 24">
            <a:extLst>
              <a:ext uri="{FF2B5EF4-FFF2-40B4-BE49-F238E27FC236}">
                <a16:creationId xmlns:a16="http://schemas.microsoft.com/office/drawing/2014/main" id="{97142CCC-A49B-D24D-9579-472640E8852B}"/>
              </a:ext>
            </a:extLst>
          </p:cNvPr>
          <p:cNvSpPr>
            <a:spLocks noGrp="1"/>
          </p:cNvSpPr>
          <p:nvPr>
            <p:ph type="body" sz="quarter" idx="31" hasCustomPrompt="1"/>
          </p:nvPr>
        </p:nvSpPr>
        <p:spPr>
          <a:xfrm>
            <a:off x="557153" y="1125277"/>
            <a:ext cx="10933827" cy="5183376"/>
          </a:xfrm>
          <a:prstGeom prst="rect">
            <a:avLst/>
          </a:prstGeom>
        </p:spPr>
        <p:txBody>
          <a:bodyPr anchor="t" anchorCtr="0"/>
          <a:lstStyle>
            <a:lvl1pPr marL="0" indent="0">
              <a:buNone/>
              <a:defRPr sz="1998" b="1">
                <a:solidFill>
                  <a:srgbClr val="0000CA"/>
                </a:solidFill>
                <a:latin typeface="Meiryo" panose="020B0604030504040204" pitchFamily="34" charset="-128"/>
                <a:ea typeface="Meiryo" panose="020B0604030504040204" pitchFamily="34" charset="-128"/>
              </a:defRPr>
            </a:lvl1pPr>
          </a:lstStyle>
          <a:p>
            <a:pPr lvl="0"/>
            <a:r>
              <a:rPr kumimoji="1" lang="ja-JP" altLang="en-US" dirty="0"/>
              <a:t>コンテンツタイトルを入力</a:t>
            </a:r>
          </a:p>
        </p:txBody>
      </p:sp>
      <p:sp>
        <p:nvSpPr>
          <p:cNvPr id="3" name="タイトル 2">
            <a:extLst>
              <a:ext uri="{FF2B5EF4-FFF2-40B4-BE49-F238E27FC236}">
                <a16:creationId xmlns:a16="http://schemas.microsoft.com/office/drawing/2014/main" id="{DA6875C5-C062-4977-B719-14B138B1A7BB}"/>
              </a:ext>
            </a:extLst>
          </p:cNvPr>
          <p:cNvSpPr>
            <a:spLocks noGrp="1"/>
          </p:cNvSpPr>
          <p:nvPr>
            <p:ph type="title"/>
          </p:nvPr>
        </p:nvSpPr>
        <p:spPr>
          <a:xfrm>
            <a:off x="2211615" y="189390"/>
            <a:ext cx="9507110" cy="359957"/>
          </a:xfrm>
          <a:prstGeom prst="rect">
            <a:avLst/>
          </a:prstGeom>
        </p:spPr>
        <p:txBody>
          <a:bodyPr/>
          <a:lstStyle>
            <a:lvl1pPr>
              <a:defRPr sz="2398" b="1">
                <a:solidFill>
                  <a:srgbClr val="0000CA"/>
                </a:solidFill>
              </a:defRPr>
            </a:lvl1pPr>
          </a:lstStyle>
          <a:p>
            <a:r>
              <a:rPr kumimoji="1" lang="ja-JP" altLang="en-US"/>
              <a:t>マスター タイトルの書式設定</a:t>
            </a:r>
          </a:p>
        </p:txBody>
      </p:sp>
    </p:spTree>
    <p:extLst>
      <p:ext uri="{BB962C8B-B14F-4D97-AF65-F5344CB8AC3E}">
        <p14:creationId xmlns:p14="http://schemas.microsoft.com/office/powerpoint/2010/main" val="1694541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30BD56B9-91E9-48D5-94B5-BA24C73F3D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65903" y="5779008"/>
            <a:ext cx="3060194" cy="746336"/>
          </a:xfrm>
          <a:prstGeom prst="rect">
            <a:avLst/>
          </a:prstGeom>
        </p:spPr>
      </p:pic>
      <p:pic>
        <p:nvPicPr>
          <p:cNvPr id="4" name="図 3">
            <a:extLst>
              <a:ext uri="{FF2B5EF4-FFF2-40B4-BE49-F238E27FC236}">
                <a16:creationId xmlns:a16="http://schemas.microsoft.com/office/drawing/2014/main" id="{5379E201-920A-814A-A5D5-7981D07803F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18500" b="18500"/>
          <a:stretch/>
        </p:blipFill>
        <p:spPr>
          <a:xfrm>
            <a:off x="1184" y="1268760"/>
            <a:ext cx="12189631" cy="4320480"/>
          </a:xfrm>
          <a:prstGeom prst="rect">
            <a:avLst/>
          </a:prstGeom>
        </p:spPr>
      </p:pic>
    </p:spTree>
    <p:extLst>
      <p:ext uri="{BB962C8B-B14F-4D97-AF65-F5344CB8AC3E}">
        <p14:creationId xmlns:p14="http://schemas.microsoft.com/office/powerpoint/2010/main" val="77299963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07C3299-AF8D-4B78-8F02-4897733AFDE6}"/>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8" name="図 7">
            <a:extLst>
              <a:ext uri="{FF2B5EF4-FFF2-40B4-BE49-F238E27FC236}">
                <a16:creationId xmlns:a16="http://schemas.microsoft.com/office/drawing/2014/main" id="{FEEE74F0-839F-4EAD-AA2E-636C3DD4D964}"/>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9" name="図 8">
            <a:extLst>
              <a:ext uri="{FF2B5EF4-FFF2-40B4-BE49-F238E27FC236}">
                <a16:creationId xmlns:a16="http://schemas.microsoft.com/office/drawing/2014/main" id="{0D7E6AE0-5223-41C6-8A5A-EB3CDB91F337}"/>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1700992"/>
      </p:ext>
    </p:extLst>
  </p:cSld>
  <p:clrMap bg1="lt1" tx1="dk1" bg2="lt2" tx2="dk2" accent1="accent1" accent2="accent2" accent3="accent3" accent4="accent4" accent5="accent5" accent6="accent6" hlink="hlink" folHlink="folHlink"/>
  <p:sldLayoutIdLst>
    <p:sldLayoutId id="2147483677" r:id="rId1"/>
    <p:sldLayoutId id="2147483680" r:id="rId2"/>
    <p:sldLayoutId id="2147483682" r:id="rId3"/>
    <p:sldLayoutId id="2147483684" r:id="rId4"/>
    <p:sldLayoutId id="2147483687" r:id="rId5"/>
    <p:sldLayoutId id="2147483690" r:id="rId6"/>
    <p:sldLayoutId id="2147483691" r:id="rId7"/>
    <p:sldLayoutId id="2147483692" r:id="rId8"/>
    <p:sldLayoutId id="2147483694" r:id="rId9"/>
    <p:sldLayoutId id="2147483698"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77.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microsoft.com/office/2007/relationships/hdphoto" Target="../media/hdphoto1.wdp"/><Relationship Id="rId4" Type="http://schemas.openxmlformats.org/officeDocument/2006/relationships/image" Target="../media/image83.png"/><Relationship Id="rId9" Type="http://schemas.openxmlformats.org/officeDocument/2006/relationships/image" Target="../media/image87.png"/></Relationships>
</file>

<file path=ppt/slides/_rels/slide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4.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36.pn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slideLayout" Target="../slideLayouts/slideLayout3.xml"/><Relationship Id="rId21" Type="http://schemas.openxmlformats.org/officeDocument/2006/relationships/image" Target="../media/image105.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video" Target="../media/media1.mp4"/><Relationship Id="rId16" Type="http://schemas.openxmlformats.org/officeDocument/2006/relationships/image" Target="../media/image101.png"/><Relationship Id="rId20" Type="http://schemas.openxmlformats.org/officeDocument/2006/relationships/image" Target="../media/image104.png"/><Relationship Id="rId1" Type="http://schemas.microsoft.com/office/2007/relationships/media" Target="../media/media1.mp4"/><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83.png"/><Relationship Id="rId10" Type="http://schemas.openxmlformats.org/officeDocument/2006/relationships/image" Target="../media/image95.png"/><Relationship Id="rId19" Type="http://schemas.openxmlformats.org/officeDocument/2006/relationships/image" Target="../media/image36.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microsoft.com/office/2007/relationships/hdphoto" Target="../media/hdphoto2.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8.jpeg"/><Relationship Id="rId5" Type="http://schemas.openxmlformats.org/officeDocument/2006/relationships/image" Target="../media/image105.png"/><Relationship Id="rId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9.svg"/><Relationship Id="rId18" Type="http://schemas.microsoft.com/office/2007/relationships/hdphoto" Target="../media/hdphoto12.wdp"/><Relationship Id="rId3" Type="http://schemas.openxmlformats.org/officeDocument/2006/relationships/image" Target="../media/image143.png"/><Relationship Id="rId21" Type="http://schemas.openxmlformats.org/officeDocument/2006/relationships/image" Target="../media/image152.png"/><Relationship Id="rId7" Type="http://schemas.microsoft.com/office/2007/relationships/hdphoto" Target="../media/hdphoto7.wdp"/><Relationship Id="rId12" Type="http://schemas.openxmlformats.org/officeDocument/2006/relationships/image" Target="../media/image148.png"/><Relationship Id="rId17" Type="http://schemas.microsoft.com/office/2007/relationships/hdphoto" Target="../media/hdphoto11.wdp"/><Relationship Id="rId2" Type="http://schemas.openxmlformats.org/officeDocument/2006/relationships/image" Target="../media/image142.png"/><Relationship Id="rId16" Type="http://schemas.microsoft.com/office/2007/relationships/hdphoto" Target="../media/hdphoto10.wdp"/><Relationship Id="rId20" Type="http://schemas.openxmlformats.org/officeDocument/2006/relationships/image" Target="../media/image151.png"/><Relationship Id="rId1" Type="http://schemas.openxmlformats.org/officeDocument/2006/relationships/slideLayout" Target="../slideLayouts/slideLayout11.xml"/><Relationship Id="rId6" Type="http://schemas.openxmlformats.org/officeDocument/2006/relationships/image" Target="../media/image144.png"/><Relationship Id="rId11" Type="http://schemas.microsoft.com/office/2007/relationships/hdphoto" Target="../media/hdphoto8.wdp"/><Relationship Id="rId24" Type="http://schemas.microsoft.com/office/2007/relationships/hdphoto" Target="../media/hdphoto16.wdp"/><Relationship Id="rId5" Type="http://schemas.microsoft.com/office/2007/relationships/hdphoto" Target="../media/hdphoto6.wdp"/><Relationship Id="rId15" Type="http://schemas.microsoft.com/office/2007/relationships/hdphoto" Target="../media/hdphoto9.wdp"/><Relationship Id="rId23" Type="http://schemas.microsoft.com/office/2007/relationships/hdphoto" Target="../media/hdphoto15.wdp"/><Relationship Id="rId10" Type="http://schemas.openxmlformats.org/officeDocument/2006/relationships/image" Target="../media/image147.png"/><Relationship Id="rId19" Type="http://schemas.microsoft.com/office/2007/relationships/hdphoto" Target="../media/hdphoto13.wdp"/><Relationship Id="rId4" Type="http://schemas.openxmlformats.org/officeDocument/2006/relationships/image" Target="../media/image120.png"/><Relationship Id="rId9" Type="http://schemas.openxmlformats.org/officeDocument/2006/relationships/image" Target="../media/image146.png"/><Relationship Id="rId14" Type="http://schemas.openxmlformats.org/officeDocument/2006/relationships/image" Target="../media/image150.png"/><Relationship Id="rId22"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77.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microsoft.com/office/2007/relationships/hdphoto" Target="../media/hdphoto17.wdp"/><Relationship Id="rId4" Type="http://schemas.openxmlformats.org/officeDocument/2006/relationships/image" Target="../media/image83.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4.xml"/><Relationship Id="rId16" Type="http://schemas.openxmlformats.org/officeDocument/2006/relationships/image" Target="../media/image19.png"/><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emf"/><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oleObject" Target="../embeddings/oleObject1.bin"/><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oleObject" Target="../embeddings/oleObject2.bin"/><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slideLayout" Target="../slideLayouts/slideLayout5.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tags" Target="../tags/tag2.xml"/><Relationship Id="rId6" Type="http://schemas.openxmlformats.org/officeDocument/2006/relationships/image" Target="../media/image45.png"/><Relationship Id="rId11" Type="http://schemas.openxmlformats.org/officeDocument/2006/relationships/image" Target="../media/image50.jpeg"/><Relationship Id="rId24" Type="http://schemas.openxmlformats.org/officeDocument/2006/relationships/image" Target="../media/image63.jpe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8.emf"/><Relationship Id="rId9" Type="http://schemas.openxmlformats.org/officeDocument/2006/relationships/image" Target="../media/image48.jpeg"/><Relationship Id="rId14" Type="http://schemas.openxmlformats.org/officeDocument/2006/relationships/image" Target="../media/image53.jpeg"/><Relationship Id="rId22"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oleObject" Target="../embeddings/oleObject3.bin"/><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jpeg"/><Relationship Id="rId4" Type="http://schemas.openxmlformats.org/officeDocument/2006/relationships/image" Target="../media/image8.emf"/><Relationship Id="rId9" Type="http://schemas.openxmlformats.org/officeDocument/2006/relationships/image" Target="../media/image68.jpeg"/><Relationship Id="rId1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0E80B7B-1A50-D3A9-C11B-D661443C98FB}"/>
              </a:ext>
            </a:extLst>
          </p:cNvPr>
          <p:cNvSpPr>
            <a:spLocks noGrp="1"/>
          </p:cNvSpPr>
          <p:nvPr>
            <p:ph type="body" sz="quarter" idx="10"/>
          </p:nvPr>
        </p:nvSpPr>
        <p:spPr/>
        <p:txBody>
          <a:bodyPr/>
          <a:lstStyle/>
          <a:p>
            <a:r>
              <a:rPr lang="ja-JP" altLang="en-US" b="1" dirty="0">
                <a:latin typeface="+mj-ea"/>
                <a:ea typeface="+mj-ea"/>
              </a:rPr>
              <a:t>建設機械向け遠隔操作システムの紹介</a:t>
            </a:r>
          </a:p>
        </p:txBody>
      </p:sp>
      <p:sp>
        <p:nvSpPr>
          <p:cNvPr id="2" name="テキスト ボックス 1">
            <a:extLst>
              <a:ext uri="{FF2B5EF4-FFF2-40B4-BE49-F238E27FC236}">
                <a16:creationId xmlns:a16="http://schemas.microsoft.com/office/drawing/2014/main" id="{12043F7E-3621-3A1B-E465-E8863D29A872}"/>
              </a:ext>
            </a:extLst>
          </p:cNvPr>
          <p:cNvSpPr txBox="1"/>
          <p:nvPr/>
        </p:nvSpPr>
        <p:spPr>
          <a:xfrm>
            <a:off x="7903779" y="5989054"/>
            <a:ext cx="4719145" cy="369332"/>
          </a:xfrm>
          <a:prstGeom prst="rect">
            <a:avLst/>
          </a:prstGeom>
          <a:noFill/>
        </p:spPr>
        <p:txBody>
          <a:bodyPr wrap="square" rtlCol="0">
            <a:spAutoFit/>
          </a:bodyPr>
          <a:lstStyle/>
          <a:p>
            <a:r>
              <a:rPr kumimoji="1" lang="en-US" altLang="ja-JP" b="1" dirty="0">
                <a:solidFill>
                  <a:schemeClr val="accent5"/>
                </a:solidFill>
                <a:latin typeface="+mj-ea"/>
                <a:ea typeface="+mj-ea"/>
              </a:rPr>
              <a:t>2024.3.21</a:t>
            </a:r>
            <a:r>
              <a:rPr kumimoji="1" lang="ja-JP" altLang="en-US" b="1">
                <a:solidFill>
                  <a:schemeClr val="accent5"/>
                </a:solidFill>
                <a:latin typeface="+mj-ea"/>
                <a:ea typeface="+mj-ea"/>
              </a:rPr>
              <a:t>　</a:t>
            </a:r>
            <a:r>
              <a:rPr kumimoji="1" lang="en-US" altLang="ja-JP" b="1" dirty="0">
                <a:solidFill>
                  <a:schemeClr val="accent5"/>
                </a:solidFill>
                <a:latin typeface="+mj-ea"/>
                <a:ea typeface="+mj-ea"/>
              </a:rPr>
              <a:t>EARTHBRAIN</a:t>
            </a:r>
            <a:r>
              <a:rPr kumimoji="1" lang="ja-JP" altLang="en-US" b="1">
                <a:solidFill>
                  <a:schemeClr val="accent5"/>
                </a:solidFill>
                <a:latin typeface="+mj-ea"/>
                <a:ea typeface="+mj-ea"/>
              </a:rPr>
              <a:t>　伊吹</a:t>
            </a:r>
          </a:p>
        </p:txBody>
      </p:sp>
    </p:spTree>
    <p:extLst>
      <p:ext uri="{BB962C8B-B14F-4D97-AF65-F5344CB8AC3E}">
        <p14:creationId xmlns:p14="http://schemas.microsoft.com/office/powerpoint/2010/main" val="187583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17F2B1A-BA1C-F368-8D10-0955E6315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4773" y="2514692"/>
            <a:ext cx="1213457" cy="1367805"/>
          </a:xfrm>
          <a:prstGeom prst="rect">
            <a:avLst/>
          </a:prstGeom>
        </p:spPr>
      </p:pic>
      <p:pic>
        <p:nvPicPr>
          <p:cNvPr id="15" name="図 14">
            <a:extLst>
              <a:ext uri="{FF2B5EF4-FFF2-40B4-BE49-F238E27FC236}">
                <a16:creationId xmlns:a16="http://schemas.microsoft.com/office/drawing/2014/main" id="{8A97C1AD-826F-86C1-A9F1-405052D85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8055" y="4812029"/>
            <a:ext cx="1657965" cy="1451547"/>
          </a:xfrm>
          <a:prstGeom prst="rect">
            <a:avLst/>
          </a:prstGeom>
        </p:spPr>
      </p:pic>
      <p:sp>
        <p:nvSpPr>
          <p:cNvPr id="2" name="テキスト プレースホルダー 1">
            <a:extLst>
              <a:ext uri="{FF2B5EF4-FFF2-40B4-BE49-F238E27FC236}">
                <a16:creationId xmlns:a16="http://schemas.microsoft.com/office/drawing/2014/main" id="{569A4925-039D-9BC9-A2F9-B53A00807801}"/>
              </a:ext>
            </a:extLst>
          </p:cNvPr>
          <p:cNvSpPr>
            <a:spLocks noGrp="1"/>
          </p:cNvSpPr>
          <p:nvPr>
            <p:ph type="body" sz="quarter" idx="31"/>
          </p:nvPr>
        </p:nvSpPr>
        <p:spPr/>
        <p:txBody>
          <a:bodyPr/>
          <a:lstStyle/>
          <a:p>
            <a:r>
              <a:rPr lang="ja-JP" altLang="en-US" dirty="0"/>
              <a:t>　　社会課題解決に向けた貢献</a:t>
            </a:r>
            <a:endParaRPr lang="en-US" altLang="ja-JP" dirty="0"/>
          </a:p>
        </p:txBody>
      </p:sp>
      <p:pic>
        <p:nvPicPr>
          <p:cNvPr id="3" name="Picture 8" descr="ソース画像を表示">
            <a:extLst>
              <a:ext uri="{FF2B5EF4-FFF2-40B4-BE49-F238E27FC236}">
                <a16:creationId xmlns:a16="http://schemas.microsoft.com/office/drawing/2014/main" id="{7AE1B9D2-58C3-1ACB-CFBD-B3A4E04B84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6947" y="4658447"/>
            <a:ext cx="2064295" cy="1549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0404D41A-CF97-2BED-6291-4137759D7D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0436" y="2418152"/>
            <a:ext cx="1708057" cy="1451547"/>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F922E3B6-2D62-BC99-D3E5-DD21F4D48AFA}"/>
              </a:ext>
            </a:extLst>
          </p:cNvPr>
          <p:cNvSpPr txBox="1"/>
          <p:nvPr/>
        </p:nvSpPr>
        <p:spPr>
          <a:xfrm>
            <a:off x="3726238" y="4061946"/>
            <a:ext cx="4459874" cy="990143"/>
          </a:xfrm>
          <a:prstGeom prst="rect">
            <a:avLst/>
          </a:prstGeom>
          <a:noFill/>
        </p:spPr>
        <p:txBody>
          <a:bodyPr wrap="none" rtlCol="0">
            <a:spAutoFit/>
          </a:bodyPr>
          <a:lstStyle/>
          <a:p>
            <a:pPr algn="ctr" defTabSz="457189">
              <a:spcBef>
                <a:spcPts val="600"/>
              </a:spcBef>
              <a:defRPr/>
            </a:pPr>
            <a:r>
              <a:rPr kumimoji="1" lang="ja-JP" altLang="en-US" sz="2667" b="1" dirty="0">
                <a:solidFill>
                  <a:srgbClr val="0A0FD4"/>
                </a:solidFill>
                <a:effectLst>
                  <a:glow rad="127000">
                    <a:schemeClr val="bg1"/>
                  </a:glow>
                </a:effectLst>
                <a:latin typeface="Meiryo UI" panose="020B0604030504040204" pitchFamily="50" charset="-128"/>
                <a:ea typeface="Meiryo UI" panose="020B0604030504040204" pitchFamily="50" charset="-128"/>
              </a:rPr>
              <a:t>●自動化・自律化</a:t>
            </a:r>
            <a:r>
              <a:rPr kumimoji="1" lang="ja-JP" altLang="en-US" sz="2667" b="1" dirty="0">
                <a:solidFill>
                  <a:srgbClr val="FF0000"/>
                </a:solidFill>
                <a:effectLst>
                  <a:glow rad="127000">
                    <a:schemeClr val="bg1"/>
                  </a:glow>
                </a:effectLst>
                <a:latin typeface="Meiryo UI" panose="020B0604030504040204" pitchFamily="50" charset="-128"/>
                <a:ea typeface="Meiryo UI" panose="020B0604030504040204" pitchFamily="50" charset="-128"/>
              </a:rPr>
              <a:t>～開発中～</a:t>
            </a:r>
            <a:endParaRPr kumimoji="1" lang="en-US" altLang="ja-JP" sz="2667" b="1" dirty="0">
              <a:solidFill>
                <a:srgbClr val="FF0000"/>
              </a:solidFill>
              <a:effectLst>
                <a:glow rad="127000">
                  <a:schemeClr val="bg1"/>
                </a:glow>
              </a:effectLst>
              <a:latin typeface="Meiryo UI" panose="020B0604030504040204" pitchFamily="50" charset="-128"/>
              <a:ea typeface="Meiryo UI" panose="020B0604030504040204" pitchFamily="50" charset="-128"/>
            </a:endParaRPr>
          </a:p>
          <a:p>
            <a:pPr algn="ctr" defTabSz="457189">
              <a:spcBef>
                <a:spcPts val="600"/>
              </a:spcBef>
              <a:defRPr/>
            </a:pPr>
            <a:r>
              <a:rPr kumimoji="1" lang="ja-JP" altLang="en-US" sz="2667" b="1" dirty="0">
                <a:solidFill>
                  <a:srgbClr val="0A0FD4"/>
                </a:solidFill>
                <a:effectLst>
                  <a:glow rad="127000">
                    <a:schemeClr val="bg1"/>
                  </a:glow>
                </a:effectLst>
                <a:latin typeface="Meiryo UI" panose="020B0604030504040204" pitchFamily="50" charset="-128"/>
                <a:ea typeface="Meiryo UI" panose="020B0604030504040204" pitchFamily="50" charset="-128"/>
              </a:rPr>
              <a:t>（管制システム）</a:t>
            </a:r>
          </a:p>
        </p:txBody>
      </p:sp>
      <p:sp>
        <p:nvSpPr>
          <p:cNvPr id="6" name="テキスト ボックス 5">
            <a:extLst>
              <a:ext uri="{FF2B5EF4-FFF2-40B4-BE49-F238E27FC236}">
                <a16:creationId xmlns:a16="http://schemas.microsoft.com/office/drawing/2014/main" id="{A472C607-EFFE-2C45-9C11-23BE7BBFED12}"/>
              </a:ext>
            </a:extLst>
          </p:cNvPr>
          <p:cNvSpPr txBox="1"/>
          <p:nvPr/>
        </p:nvSpPr>
        <p:spPr>
          <a:xfrm>
            <a:off x="4267417" y="1980000"/>
            <a:ext cx="3599062" cy="502766"/>
          </a:xfrm>
          <a:prstGeom prst="rect">
            <a:avLst/>
          </a:prstGeom>
          <a:noFill/>
        </p:spPr>
        <p:txBody>
          <a:bodyPr wrap="none" rtlCol="0">
            <a:spAutoFit/>
          </a:bodyPr>
          <a:lstStyle/>
          <a:p>
            <a:pPr algn="ctr" defTabSz="457189">
              <a:spcBef>
                <a:spcPts val="600"/>
              </a:spcBef>
              <a:defRPr/>
            </a:pPr>
            <a:r>
              <a:rPr kumimoji="1" lang="ja-JP" altLang="en-US" sz="2667" b="1" dirty="0">
                <a:solidFill>
                  <a:srgbClr val="0A0FD4"/>
                </a:solidFill>
                <a:effectLst>
                  <a:glow rad="127000">
                    <a:schemeClr val="bg1"/>
                  </a:glow>
                </a:effectLst>
                <a:latin typeface="Meiryo UI" panose="020B0604030504040204" pitchFamily="50" charset="-128"/>
                <a:ea typeface="Meiryo UI" panose="020B0604030504040204" pitchFamily="50" charset="-128"/>
              </a:rPr>
              <a:t>●遠隔操作</a:t>
            </a:r>
            <a:r>
              <a:rPr kumimoji="1" lang="ja-JP" altLang="en-US" sz="2667" b="1" dirty="0">
                <a:solidFill>
                  <a:srgbClr val="FF0000"/>
                </a:solidFill>
                <a:effectLst>
                  <a:glow rad="127000">
                    <a:schemeClr val="bg1"/>
                  </a:glow>
                </a:effectLst>
                <a:latin typeface="Meiryo UI" panose="020B0604030504040204" pitchFamily="50" charset="-128"/>
                <a:ea typeface="Meiryo UI" panose="020B0604030504040204" pitchFamily="50" charset="-128"/>
              </a:rPr>
              <a:t>～商品化～</a:t>
            </a:r>
          </a:p>
        </p:txBody>
      </p:sp>
      <p:pic>
        <p:nvPicPr>
          <p:cNvPr id="8" name="図 7" descr="夕日と雲と太陽の絵&#10;&#10;中程度の精度で自動的に生成された説明">
            <a:extLst>
              <a:ext uri="{FF2B5EF4-FFF2-40B4-BE49-F238E27FC236}">
                <a16:creationId xmlns:a16="http://schemas.microsoft.com/office/drawing/2014/main" id="{3D8C2990-F08F-4791-99DA-608B92ECBA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5285" y="1701367"/>
            <a:ext cx="4051305" cy="4472653"/>
          </a:xfrm>
          <a:prstGeom prst="rect">
            <a:avLst/>
          </a:prstGeom>
          <a:ln>
            <a:noFill/>
          </a:ln>
          <a:effectLst>
            <a:softEdge rad="112500"/>
          </a:effectLst>
        </p:spPr>
      </p:pic>
      <p:sp>
        <p:nvSpPr>
          <p:cNvPr id="9" name="テキスト プレースホルダー 1">
            <a:extLst>
              <a:ext uri="{FF2B5EF4-FFF2-40B4-BE49-F238E27FC236}">
                <a16:creationId xmlns:a16="http://schemas.microsoft.com/office/drawing/2014/main" id="{6C604B39-B39D-C586-EC93-33E467D6D962}"/>
              </a:ext>
            </a:extLst>
          </p:cNvPr>
          <p:cNvSpPr txBox="1">
            <a:spLocks/>
          </p:cNvSpPr>
          <p:nvPr/>
        </p:nvSpPr>
        <p:spPr>
          <a:xfrm>
            <a:off x="-179979" y="3007937"/>
            <a:ext cx="5831905" cy="1348656"/>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rgbClr val="0000CA"/>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000" dirty="0">
                <a:solidFill>
                  <a:schemeClr val="bg1"/>
                </a:solidFill>
                <a:effectLst>
                  <a:glow rad="127000">
                    <a:schemeClr val="tx1">
                      <a:lumMod val="75000"/>
                      <a:lumOff val="25000"/>
                    </a:schemeClr>
                  </a:glow>
                </a:effectLst>
              </a:rPr>
              <a:t>         </a:t>
            </a:r>
            <a:endParaRPr lang="en-US" altLang="ja-JP" sz="4000" dirty="0">
              <a:solidFill>
                <a:schemeClr val="bg1"/>
              </a:solidFill>
              <a:effectLst>
                <a:glow rad="127000">
                  <a:schemeClr val="tx1">
                    <a:lumMod val="75000"/>
                    <a:lumOff val="25000"/>
                  </a:schemeClr>
                </a:glow>
              </a:effectLst>
            </a:endParaRPr>
          </a:p>
          <a:p>
            <a:endParaRPr lang="en-US" altLang="ja-JP" sz="900" dirty="0">
              <a:solidFill>
                <a:schemeClr val="bg1"/>
              </a:solidFill>
              <a:effectLst>
                <a:glow rad="127000">
                  <a:schemeClr val="tx1">
                    <a:lumMod val="75000"/>
                    <a:lumOff val="25000"/>
                  </a:schemeClr>
                </a:glow>
              </a:effectLst>
            </a:endParaRPr>
          </a:p>
          <a:p>
            <a:r>
              <a:rPr lang="ja-JP" altLang="en-US" sz="2800" dirty="0">
                <a:solidFill>
                  <a:schemeClr val="bg1"/>
                </a:solidFill>
                <a:effectLst>
                  <a:glow rad="127000">
                    <a:schemeClr val="tx1">
                      <a:lumMod val="75000"/>
                      <a:lumOff val="25000"/>
                    </a:schemeClr>
                  </a:glow>
                </a:effectLst>
              </a:rPr>
              <a:t>        人手不足の深刻化　</a:t>
            </a:r>
            <a:endParaRPr lang="en-US" altLang="ja-JP" sz="2800" dirty="0">
              <a:solidFill>
                <a:schemeClr val="bg1"/>
              </a:solidFill>
              <a:effectLst>
                <a:glow rad="127000">
                  <a:schemeClr val="tx1">
                    <a:lumMod val="75000"/>
                    <a:lumOff val="25000"/>
                  </a:schemeClr>
                </a:glow>
              </a:effectLst>
            </a:endParaRPr>
          </a:p>
          <a:p>
            <a:r>
              <a:rPr lang="ja-JP" altLang="en-US" sz="2800" dirty="0">
                <a:solidFill>
                  <a:schemeClr val="bg1"/>
                </a:solidFill>
                <a:effectLst>
                  <a:glow rad="127000">
                    <a:schemeClr val="tx1">
                      <a:lumMod val="75000"/>
                      <a:lumOff val="25000"/>
                    </a:schemeClr>
                  </a:glow>
                </a:effectLst>
              </a:rPr>
              <a:t>　　技能労働者の高齢化</a:t>
            </a:r>
            <a:endParaRPr lang="en-US" altLang="ja-JP" sz="2800" dirty="0">
              <a:solidFill>
                <a:schemeClr val="bg1"/>
              </a:solidFill>
              <a:effectLst>
                <a:glow rad="127000">
                  <a:schemeClr val="tx1">
                    <a:lumMod val="75000"/>
                    <a:lumOff val="25000"/>
                  </a:schemeClr>
                </a:glow>
              </a:effectLst>
            </a:endParaRPr>
          </a:p>
          <a:p>
            <a:r>
              <a:rPr lang="ja-JP" altLang="en-US" sz="2800" dirty="0">
                <a:solidFill>
                  <a:schemeClr val="bg1"/>
                </a:solidFill>
                <a:effectLst>
                  <a:glow rad="127000">
                    <a:schemeClr val="tx1">
                      <a:lumMod val="75000"/>
                      <a:lumOff val="25000"/>
                    </a:schemeClr>
                  </a:glow>
                </a:effectLst>
              </a:rPr>
              <a:t>　　　  </a:t>
            </a:r>
            <a:r>
              <a:rPr lang="en-US" altLang="ja-JP" sz="2800" dirty="0">
                <a:solidFill>
                  <a:schemeClr val="bg1"/>
                </a:solidFill>
                <a:effectLst>
                  <a:glow rad="127000">
                    <a:schemeClr val="tx1">
                      <a:lumMod val="75000"/>
                      <a:lumOff val="25000"/>
                    </a:schemeClr>
                  </a:glow>
                </a:effectLst>
              </a:rPr>
              <a:t>2024</a:t>
            </a:r>
            <a:r>
              <a:rPr lang="ja-JP" altLang="en-US" sz="2800" dirty="0">
                <a:solidFill>
                  <a:schemeClr val="bg1"/>
                </a:solidFill>
                <a:effectLst>
                  <a:glow rad="127000">
                    <a:schemeClr val="tx1">
                      <a:lumMod val="75000"/>
                      <a:lumOff val="25000"/>
                    </a:schemeClr>
                  </a:glow>
                </a:effectLst>
              </a:rPr>
              <a:t>年問題</a:t>
            </a:r>
            <a:endParaRPr lang="en-US" altLang="ja-JP" sz="2800" dirty="0">
              <a:solidFill>
                <a:schemeClr val="bg1"/>
              </a:solidFill>
              <a:effectLst>
                <a:glow rad="127000">
                  <a:schemeClr val="tx1">
                    <a:lumMod val="75000"/>
                    <a:lumOff val="25000"/>
                  </a:schemeClr>
                </a:glow>
              </a:effectLst>
            </a:endParaRPr>
          </a:p>
          <a:p>
            <a:r>
              <a:rPr lang="ja-JP" altLang="en-US" sz="2800" dirty="0">
                <a:solidFill>
                  <a:schemeClr val="bg1"/>
                </a:solidFill>
                <a:effectLst>
                  <a:glow rad="127000">
                    <a:schemeClr val="tx1">
                      <a:lumMod val="75000"/>
                      <a:lumOff val="25000"/>
                    </a:schemeClr>
                  </a:glow>
                </a:effectLst>
              </a:rPr>
              <a:t>　</a:t>
            </a:r>
          </a:p>
        </p:txBody>
      </p:sp>
      <p:pic>
        <p:nvPicPr>
          <p:cNvPr id="10" name="図 9">
            <a:extLst>
              <a:ext uri="{FF2B5EF4-FFF2-40B4-BE49-F238E27FC236}">
                <a16:creationId xmlns:a16="http://schemas.microsoft.com/office/drawing/2014/main" id="{98002BF4-1650-7B70-B0B6-93514CFD15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40768" y="1622012"/>
            <a:ext cx="4351233" cy="4495373"/>
          </a:xfrm>
          <a:prstGeom prst="rect">
            <a:avLst/>
          </a:prstGeom>
          <a:ln>
            <a:noFill/>
          </a:ln>
          <a:effectLst>
            <a:softEdge rad="112500"/>
          </a:effectLst>
        </p:spPr>
      </p:pic>
      <p:sp>
        <p:nvSpPr>
          <p:cNvPr id="11" name="テキスト プレースホルダー 1">
            <a:extLst>
              <a:ext uri="{FF2B5EF4-FFF2-40B4-BE49-F238E27FC236}">
                <a16:creationId xmlns:a16="http://schemas.microsoft.com/office/drawing/2014/main" id="{99D182E3-E43E-23A9-4273-FFDCC7DAAEC1}"/>
              </a:ext>
            </a:extLst>
          </p:cNvPr>
          <p:cNvSpPr txBox="1">
            <a:spLocks/>
          </p:cNvSpPr>
          <p:nvPr/>
        </p:nvSpPr>
        <p:spPr>
          <a:xfrm>
            <a:off x="7991474" y="3269617"/>
            <a:ext cx="4049817" cy="1348656"/>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rgbClr val="0000CA"/>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2800" dirty="0">
                <a:solidFill>
                  <a:schemeClr val="bg1"/>
                </a:solidFill>
                <a:effectLst>
                  <a:glow rad="127000">
                    <a:schemeClr val="tx1">
                      <a:lumMod val="75000"/>
                      <a:lumOff val="25000"/>
                    </a:schemeClr>
                  </a:glow>
                </a:effectLst>
              </a:rPr>
              <a:t>安全でスマートな</a:t>
            </a:r>
            <a:endParaRPr lang="en-US" altLang="ja-JP" sz="2800" dirty="0">
              <a:solidFill>
                <a:schemeClr val="bg1"/>
              </a:solidFill>
              <a:effectLst>
                <a:glow rad="127000">
                  <a:schemeClr val="tx1">
                    <a:lumMod val="75000"/>
                    <a:lumOff val="25000"/>
                  </a:schemeClr>
                </a:glow>
              </a:effectLst>
            </a:endParaRPr>
          </a:p>
          <a:p>
            <a:pPr algn="ctr"/>
            <a:r>
              <a:rPr lang="ja-JP" altLang="en-US" sz="2800" dirty="0">
                <a:solidFill>
                  <a:schemeClr val="bg1"/>
                </a:solidFill>
                <a:effectLst>
                  <a:glow rad="127000">
                    <a:schemeClr val="tx1">
                      <a:lumMod val="75000"/>
                      <a:lumOff val="25000"/>
                    </a:schemeClr>
                  </a:glow>
                </a:effectLst>
              </a:rPr>
              <a:t>現場の実現</a:t>
            </a:r>
          </a:p>
        </p:txBody>
      </p:sp>
      <p:sp>
        <p:nvSpPr>
          <p:cNvPr id="12" name="テキスト プレースホルダー 1">
            <a:extLst>
              <a:ext uri="{FF2B5EF4-FFF2-40B4-BE49-F238E27FC236}">
                <a16:creationId xmlns:a16="http://schemas.microsoft.com/office/drawing/2014/main" id="{F747EE98-FF4D-FEF9-6F2B-F2422A22D356}"/>
              </a:ext>
            </a:extLst>
          </p:cNvPr>
          <p:cNvSpPr txBox="1">
            <a:spLocks/>
          </p:cNvSpPr>
          <p:nvPr/>
        </p:nvSpPr>
        <p:spPr>
          <a:xfrm>
            <a:off x="784560" y="1771728"/>
            <a:ext cx="9734731" cy="4680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rgbClr val="0000CA"/>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sz="44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8392D23C-B434-0047-75D1-C0AA6DA0CC56}"/>
              </a:ext>
            </a:extLst>
          </p:cNvPr>
          <p:cNvSpPr txBox="1"/>
          <p:nvPr/>
        </p:nvSpPr>
        <p:spPr>
          <a:xfrm>
            <a:off x="1825063" y="887705"/>
            <a:ext cx="8483767" cy="523220"/>
          </a:xfrm>
          <a:prstGeom prst="rect">
            <a:avLst/>
          </a:prstGeom>
          <a:noFill/>
        </p:spPr>
        <p:txBody>
          <a:bodyPr wrap="square">
            <a:spAutoFit/>
          </a:bodyPr>
          <a:lstStyle/>
          <a:p>
            <a:r>
              <a:rPr lang="ja-JP" altLang="en-US" sz="2800" b="1" dirty="0">
                <a:solidFill>
                  <a:prstClr val="white"/>
                </a:solidFill>
                <a:effectLst>
                  <a:glow rad="127000">
                    <a:srgbClr val="0000CA"/>
                  </a:glow>
                </a:effectLst>
              </a:rPr>
              <a:t>現場無人化施工ソリューション</a:t>
            </a:r>
            <a:r>
              <a:rPr lang="ja-JP" altLang="en-US" sz="2400" b="1" dirty="0">
                <a:solidFill>
                  <a:prstClr val="white"/>
                </a:solidFill>
                <a:effectLst>
                  <a:glow rad="127000">
                    <a:srgbClr val="0000CA"/>
                  </a:glow>
                </a:effectLst>
              </a:rPr>
              <a:t> 　</a:t>
            </a:r>
            <a:r>
              <a:rPr lang="ja-JP" altLang="en-US" sz="2800" b="1" dirty="0">
                <a:solidFill>
                  <a:srgbClr val="0000CA"/>
                </a:solidFill>
              </a:rPr>
              <a:t>実現の取り組み</a:t>
            </a:r>
          </a:p>
        </p:txBody>
      </p:sp>
    </p:spTree>
    <p:extLst>
      <p:ext uri="{BB962C8B-B14F-4D97-AF65-F5344CB8AC3E}">
        <p14:creationId xmlns:p14="http://schemas.microsoft.com/office/powerpoint/2010/main" val="374821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3CC86BB-42ED-3E38-1E86-EB261FBEC2DB}"/>
              </a:ext>
            </a:extLst>
          </p:cNvPr>
          <p:cNvSpPr>
            <a:spLocks noGrp="1"/>
          </p:cNvSpPr>
          <p:nvPr>
            <p:ph type="body" sz="quarter" idx="31"/>
          </p:nvPr>
        </p:nvSpPr>
        <p:spPr>
          <a:xfrm>
            <a:off x="2083192" y="146016"/>
            <a:ext cx="9016311" cy="468000"/>
          </a:xfrm>
        </p:spPr>
        <p:txBody>
          <a:bodyPr/>
          <a:lstStyle/>
          <a:p>
            <a:r>
              <a:rPr kumimoji="1" lang="ja-JP" altLang="en-US" sz="2800" dirty="0">
                <a:latin typeface="+mj-lt"/>
              </a:rPr>
              <a:t>無人化施工ソリューション全体像（構想）</a:t>
            </a:r>
          </a:p>
        </p:txBody>
      </p:sp>
      <p:sp>
        <p:nvSpPr>
          <p:cNvPr id="72" name="正方形/長方形 71">
            <a:extLst>
              <a:ext uri="{FF2B5EF4-FFF2-40B4-BE49-F238E27FC236}">
                <a16:creationId xmlns:a16="http://schemas.microsoft.com/office/drawing/2014/main" id="{692EF3F8-12B7-5D0A-B070-C2C350CFA34A}"/>
              </a:ext>
            </a:extLst>
          </p:cNvPr>
          <p:cNvSpPr/>
          <p:nvPr/>
        </p:nvSpPr>
        <p:spPr>
          <a:xfrm>
            <a:off x="0" y="822436"/>
            <a:ext cx="12191999" cy="5638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67471264-87D5-F469-F1C8-23F070B31012}"/>
              </a:ext>
            </a:extLst>
          </p:cNvPr>
          <p:cNvSpPr txBox="1"/>
          <p:nvPr/>
        </p:nvSpPr>
        <p:spPr>
          <a:xfrm>
            <a:off x="144276" y="862893"/>
            <a:ext cx="11851079" cy="461152"/>
          </a:xfrm>
          <a:prstGeom prst="rect">
            <a:avLst/>
          </a:prstGeom>
          <a:no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CA"/>
                </a:solidFill>
                <a:effectLst/>
                <a:uLnTx/>
                <a:uFillTx/>
                <a:latin typeface="Meiryo UI"/>
                <a:ea typeface="Meiryo UI"/>
                <a:cs typeface="+mn-cs"/>
              </a:rPr>
              <a:t>建設機械を遠隔・自動で稼働させ、省人化、生産性・安全性を向上するソリューションを構想中</a:t>
            </a:r>
          </a:p>
        </p:txBody>
      </p:sp>
      <p:sp>
        <p:nvSpPr>
          <p:cNvPr id="184" name="四角形: 角を丸くする 183">
            <a:extLst>
              <a:ext uri="{FF2B5EF4-FFF2-40B4-BE49-F238E27FC236}">
                <a16:creationId xmlns:a16="http://schemas.microsoft.com/office/drawing/2014/main" id="{19ED323F-2EA4-BE93-4DFF-B1C41E701BD9}"/>
              </a:ext>
            </a:extLst>
          </p:cNvPr>
          <p:cNvSpPr/>
          <p:nvPr/>
        </p:nvSpPr>
        <p:spPr>
          <a:xfrm>
            <a:off x="1877054" y="4053009"/>
            <a:ext cx="1689027" cy="2402299"/>
          </a:xfrm>
          <a:prstGeom prst="roundRect">
            <a:avLst/>
          </a:pr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pic>
        <p:nvPicPr>
          <p:cNvPr id="185" name="図 184">
            <a:extLst>
              <a:ext uri="{FF2B5EF4-FFF2-40B4-BE49-F238E27FC236}">
                <a16:creationId xmlns:a16="http://schemas.microsoft.com/office/drawing/2014/main" id="{6CF78EE3-76BC-5680-4CFB-B87E9B12C7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9839" y="4670711"/>
            <a:ext cx="1119723" cy="976855"/>
          </a:xfrm>
          <a:prstGeom prst="rect">
            <a:avLst/>
          </a:prstGeom>
          <a:effectLst>
            <a:softEdge rad="63500"/>
          </a:effectLst>
        </p:spPr>
      </p:pic>
      <p:sp>
        <p:nvSpPr>
          <p:cNvPr id="186" name="四角形: 角を丸くする 185">
            <a:extLst>
              <a:ext uri="{FF2B5EF4-FFF2-40B4-BE49-F238E27FC236}">
                <a16:creationId xmlns:a16="http://schemas.microsoft.com/office/drawing/2014/main" id="{EBE5804E-3A22-82F9-517F-E713F0E0C11F}"/>
              </a:ext>
            </a:extLst>
          </p:cNvPr>
          <p:cNvSpPr/>
          <p:nvPr/>
        </p:nvSpPr>
        <p:spPr>
          <a:xfrm>
            <a:off x="6838042" y="4053009"/>
            <a:ext cx="1689027" cy="2402299"/>
          </a:xfrm>
          <a:prstGeom prst="roundRect">
            <a:avLst/>
          </a:pr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pic>
        <p:nvPicPr>
          <p:cNvPr id="187" name="図 186">
            <a:extLst>
              <a:ext uri="{FF2B5EF4-FFF2-40B4-BE49-F238E27FC236}">
                <a16:creationId xmlns:a16="http://schemas.microsoft.com/office/drawing/2014/main" id="{4D5D40DE-3161-E399-6957-F8912366704F}"/>
              </a:ext>
            </a:extLst>
          </p:cNvPr>
          <p:cNvPicPr>
            <a:picLocks noChangeAspect="1"/>
          </p:cNvPicPr>
          <p:nvPr/>
        </p:nvPicPr>
        <p:blipFill rotWithShape="1">
          <a:blip r:embed="rId3"/>
          <a:srcRect l="2919" t="11050" r="2940" b="10300"/>
          <a:stretch/>
        </p:blipFill>
        <p:spPr>
          <a:xfrm>
            <a:off x="7085178" y="4653760"/>
            <a:ext cx="1387258" cy="651936"/>
          </a:xfrm>
          <a:prstGeom prst="rect">
            <a:avLst/>
          </a:prstGeom>
          <a:effectLst>
            <a:softEdge rad="31750"/>
          </a:effectLst>
        </p:spPr>
      </p:pic>
      <p:sp>
        <p:nvSpPr>
          <p:cNvPr id="188" name="四角形: 角を丸くする 187">
            <a:extLst>
              <a:ext uri="{FF2B5EF4-FFF2-40B4-BE49-F238E27FC236}">
                <a16:creationId xmlns:a16="http://schemas.microsoft.com/office/drawing/2014/main" id="{F9EA0C6F-2710-2A3C-5641-FC28BAC4BD2A}"/>
              </a:ext>
            </a:extLst>
          </p:cNvPr>
          <p:cNvSpPr/>
          <p:nvPr/>
        </p:nvSpPr>
        <p:spPr>
          <a:xfrm>
            <a:off x="8574087" y="4053009"/>
            <a:ext cx="1689027" cy="2402299"/>
          </a:xfrm>
          <a:prstGeom prst="roundRect">
            <a:avLst/>
          </a:pr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189" name="四角形: 角を丸くする 188">
            <a:extLst>
              <a:ext uri="{FF2B5EF4-FFF2-40B4-BE49-F238E27FC236}">
                <a16:creationId xmlns:a16="http://schemas.microsoft.com/office/drawing/2014/main" id="{DA98D28F-BE53-AF71-1274-B157E635A9D7}"/>
              </a:ext>
            </a:extLst>
          </p:cNvPr>
          <p:cNvSpPr/>
          <p:nvPr/>
        </p:nvSpPr>
        <p:spPr>
          <a:xfrm>
            <a:off x="3622534" y="4053009"/>
            <a:ext cx="3172840" cy="2402299"/>
          </a:xfrm>
          <a:prstGeom prst="roundRect">
            <a:avLst>
              <a:gd name="adj" fmla="val 10640"/>
            </a:avLst>
          </a:prstGeom>
          <a:solidFill>
            <a:srgbClr val="F37021">
              <a:lumMod val="20000"/>
              <a:lumOff val="8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190" name="テキスト ボックス 189">
            <a:extLst>
              <a:ext uri="{FF2B5EF4-FFF2-40B4-BE49-F238E27FC236}">
                <a16:creationId xmlns:a16="http://schemas.microsoft.com/office/drawing/2014/main" id="{0546316A-6497-DA86-9D25-42D8D5CDDA12}"/>
              </a:ext>
            </a:extLst>
          </p:cNvPr>
          <p:cNvSpPr txBox="1"/>
          <p:nvPr/>
        </p:nvSpPr>
        <p:spPr>
          <a:xfrm>
            <a:off x="6681331" y="5741347"/>
            <a:ext cx="1992854"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遠隔</a:t>
            </a:r>
            <a:r>
              <a:rPr lang="en-US" altLang="ja-JP"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自動ブルドーザ</a:t>
            </a:r>
            <a:endParaRPr lang="en-US" altLang="ja-JP"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テキスト ボックス 190">
            <a:extLst>
              <a:ext uri="{FF2B5EF4-FFF2-40B4-BE49-F238E27FC236}">
                <a16:creationId xmlns:a16="http://schemas.microsoft.com/office/drawing/2014/main" id="{B8611801-0643-CFA4-5E18-A91178B0A71C}"/>
              </a:ext>
            </a:extLst>
          </p:cNvPr>
          <p:cNvSpPr txBox="1"/>
          <p:nvPr/>
        </p:nvSpPr>
        <p:spPr>
          <a:xfrm>
            <a:off x="8658295" y="5710453"/>
            <a:ext cx="1513556"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自動振動ローラ</a:t>
            </a:r>
          </a:p>
        </p:txBody>
      </p:sp>
      <p:sp>
        <p:nvSpPr>
          <p:cNvPr id="192" name="テキスト ボックス 191">
            <a:extLst>
              <a:ext uri="{FF2B5EF4-FFF2-40B4-BE49-F238E27FC236}">
                <a16:creationId xmlns:a16="http://schemas.microsoft.com/office/drawing/2014/main" id="{43F087CC-8D55-8A03-5B65-88B83A10F11B}"/>
              </a:ext>
            </a:extLst>
          </p:cNvPr>
          <p:cNvSpPr txBox="1"/>
          <p:nvPr/>
        </p:nvSpPr>
        <p:spPr>
          <a:xfrm>
            <a:off x="7156027" y="6091235"/>
            <a:ext cx="1074333" cy="338554"/>
          </a:xfrm>
          <a:prstGeom prst="rect">
            <a:avLst/>
          </a:prstGeom>
          <a:noFill/>
        </p:spPr>
        <p:txBody>
          <a:bodyPr wrap="none" rtlCol="0">
            <a:spAutoFit/>
          </a:bodyPr>
          <a:lstStyle/>
          <a:p>
            <a:pPr algn="ctr" defTabSz="342900">
              <a:defRPr/>
            </a:pPr>
            <a:r>
              <a:rPr lang="ja-JP" altLang="en-US" sz="1600" b="1" dirty="0">
                <a:solidFill>
                  <a:srgbClr val="1B232A"/>
                </a:solidFill>
                <a:latin typeface="Meiryo UI" panose="020B0604030504040204" pitchFamily="50" charset="-128"/>
                <a:ea typeface="Meiryo UI" panose="020B0604030504040204" pitchFamily="50" charset="-128"/>
                <a:cs typeface="Meiryo UI" panose="020B0604030504040204" pitchFamily="50" charset="-128"/>
              </a:rPr>
              <a:t>敷均エリア</a:t>
            </a:r>
          </a:p>
        </p:txBody>
      </p:sp>
      <p:sp>
        <p:nvSpPr>
          <p:cNvPr id="193" name="テキスト ボックス 192">
            <a:extLst>
              <a:ext uri="{FF2B5EF4-FFF2-40B4-BE49-F238E27FC236}">
                <a16:creationId xmlns:a16="http://schemas.microsoft.com/office/drawing/2014/main" id="{A023FA15-72B3-7322-B13D-063C7580DB03}"/>
              </a:ext>
            </a:extLst>
          </p:cNvPr>
          <p:cNvSpPr txBox="1"/>
          <p:nvPr/>
        </p:nvSpPr>
        <p:spPr>
          <a:xfrm>
            <a:off x="2086073" y="5710453"/>
            <a:ext cx="1233031"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遠隔ショベル</a:t>
            </a:r>
          </a:p>
        </p:txBody>
      </p:sp>
      <p:sp>
        <p:nvSpPr>
          <p:cNvPr id="194" name="テキスト ボックス 193">
            <a:extLst>
              <a:ext uri="{FF2B5EF4-FFF2-40B4-BE49-F238E27FC236}">
                <a16:creationId xmlns:a16="http://schemas.microsoft.com/office/drawing/2014/main" id="{91F5A66A-6F66-DEE5-CFC4-D2C13C798347}"/>
              </a:ext>
            </a:extLst>
          </p:cNvPr>
          <p:cNvSpPr txBox="1"/>
          <p:nvPr/>
        </p:nvSpPr>
        <p:spPr>
          <a:xfrm>
            <a:off x="2154702" y="6073532"/>
            <a:ext cx="1074333" cy="338554"/>
          </a:xfrm>
          <a:prstGeom prst="rect">
            <a:avLst/>
          </a:prstGeom>
          <a:noFill/>
        </p:spPr>
        <p:txBody>
          <a:bodyPr wrap="none" rtlCol="0">
            <a:spAutoFit/>
          </a:bodyPr>
          <a:lstStyle/>
          <a:p>
            <a:pPr algn="ctr" defTabSz="342900">
              <a:defRPr/>
            </a:pPr>
            <a:r>
              <a:rPr lang="ja-JP" altLang="en-US" sz="1600" b="1" dirty="0">
                <a:solidFill>
                  <a:srgbClr val="1B232A"/>
                </a:solidFill>
                <a:latin typeface="Meiryo UI" panose="020B0604030504040204" pitchFamily="50" charset="-128"/>
                <a:ea typeface="Meiryo UI" panose="020B0604030504040204" pitchFamily="50" charset="-128"/>
                <a:cs typeface="Meiryo UI" panose="020B0604030504040204" pitchFamily="50" charset="-128"/>
              </a:rPr>
              <a:t>積込エリア</a:t>
            </a:r>
          </a:p>
        </p:txBody>
      </p:sp>
      <p:sp>
        <p:nvSpPr>
          <p:cNvPr id="195" name="テキスト ボックス 194">
            <a:extLst>
              <a:ext uri="{FF2B5EF4-FFF2-40B4-BE49-F238E27FC236}">
                <a16:creationId xmlns:a16="http://schemas.microsoft.com/office/drawing/2014/main" id="{908E279D-55DA-EABC-06C2-706B625B53F2}"/>
              </a:ext>
            </a:extLst>
          </p:cNvPr>
          <p:cNvSpPr txBox="1"/>
          <p:nvPr/>
        </p:nvSpPr>
        <p:spPr>
          <a:xfrm>
            <a:off x="8845054" y="6085934"/>
            <a:ext cx="1074333" cy="338554"/>
          </a:xfrm>
          <a:prstGeom prst="rect">
            <a:avLst/>
          </a:prstGeom>
          <a:noFill/>
        </p:spPr>
        <p:txBody>
          <a:bodyPr wrap="none" rtlCol="0">
            <a:spAutoFit/>
          </a:bodyPr>
          <a:lstStyle/>
          <a:p>
            <a:pPr algn="ctr" defTabSz="342900">
              <a:defRPr/>
            </a:pPr>
            <a:r>
              <a:rPr lang="ja-JP" altLang="en-US" sz="1600" b="1" dirty="0">
                <a:solidFill>
                  <a:srgbClr val="1B232A"/>
                </a:solidFill>
                <a:latin typeface="Meiryo UI" panose="020B0604030504040204" pitchFamily="50" charset="-128"/>
                <a:ea typeface="Meiryo UI" panose="020B0604030504040204" pitchFamily="50" charset="-128"/>
                <a:cs typeface="Meiryo UI" panose="020B0604030504040204" pitchFamily="50" charset="-128"/>
              </a:rPr>
              <a:t>転圧エリア</a:t>
            </a:r>
          </a:p>
        </p:txBody>
      </p:sp>
      <p:sp>
        <p:nvSpPr>
          <p:cNvPr id="196" name="テキスト ボックス 195">
            <a:extLst>
              <a:ext uri="{FF2B5EF4-FFF2-40B4-BE49-F238E27FC236}">
                <a16:creationId xmlns:a16="http://schemas.microsoft.com/office/drawing/2014/main" id="{4A48D928-E128-F865-8FE4-FA68747AD5CC}"/>
              </a:ext>
            </a:extLst>
          </p:cNvPr>
          <p:cNvSpPr txBox="1"/>
          <p:nvPr/>
        </p:nvSpPr>
        <p:spPr>
          <a:xfrm>
            <a:off x="4480001" y="6106642"/>
            <a:ext cx="1484702" cy="338554"/>
          </a:xfrm>
          <a:prstGeom prst="rect">
            <a:avLst/>
          </a:prstGeom>
          <a:noFill/>
        </p:spPr>
        <p:txBody>
          <a:bodyPr wrap="none" rtlCol="0">
            <a:spAutoFit/>
          </a:bodyPr>
          <a:lstStyle/>
          <a:p>
            <a:pPr algn="ctr" defTabSz="342900">
              <a:defRPr/>
            </a:pPr>
            <a:r>
              <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無人施工エリア</a:t>
            </a:r>
          </a:p>
        </p:txBody>
      </p:sp>
      <p:cxnSp>
        <p:nvCxnSpPr>
          <p:cNvPr id="197" name="直線コネクタ 196">
            <a:extLst>
              <a:ext uri="{FF2B5EF4-FFF2-40B4-BE49-F238E27FC236}">
                <a16:creationId xmlns:a16="http://schemas.microsoft.com/office/drawing/2014/main" id="{A2E15906-752A-FE35-20D2-64A44A8BE4DB}"/>
              </a:ext>
            </a:extLst>
          </p:cNvPr>
          <p:cNvCxnSpPr>
            <a:cxnSpLocks/>
            <a:stCxn id="219" idx="2"/>
            <a:endCxn id="185" idx="0"/>
          </p:cNvCxnSpPr>
          <p:nvPr/>
        </p:nvCxnSpPr>
        <p:spPr>
          <a:xfrm flipH="1">
            <a:off x="2429701" y="3378173"/>
            <a:ext cx="2566425" cy="1292538"/>
          </a:xfrm>
          <a:prstGeom prst="line">
            <a:avLst/>
          </a:prstGeom>
          <a:noFill/>
          <a:ln w="19050" cap="flat" cmpd="sng" algn="ctr">
            <a:solidFill>
              <a:srgbClr val="0000FF"/>
            </a:solidFill>
            <a:prstDash val="sysDash"/>
            <a:miter lim="800000"/>
          </a:ln>
          <a:effectLst/>
        </p:spPr>
      </p:cxnSp>
      <p:sp>
        <p:nvSpPr>
          <p:cNvPr id="198" name="フリーフォーム: 図形 197">
            <a:extLst>
              <a:ext uri="{FF2B5EF4-FFF2-40B4-BE49-F238E27FC236}">
                <a16:creationId xmlns:a16="http://schemas.microsoft.com/office/drawing/2014/main" id="{9E9284A5-6560-A8C2-26E0-BCC06CBB4A75}"/>
              </a:ext>
            </a:extLst>
          </p:cNvPr>
          <p:cNvSpPr/>
          <p:nvPr/>
        </p:nvSpPr>
        <p:spPr>
          <a:xfrm>
            <a:off x="2876821" y="5005603"/>
            <a:ext cx="619125" cy="557213"/>
          </a:xfrm>
          <a:custGeom>
            <a:avLst/>
            <a:gdLst>
              <a:gd name="connsiteX0" fmla="*/ 825500 w 825500"/>
              <a:gd name="connsiteY0" fmla="*/ 742950 h 742950"/>
              <a:gd name="connsiteX1" fmla="*/ 704850 w 825500"/>
              <a:gd name="connsiteY1" fmla="*/ 615950 h 742950"/>
              <a:gd name="connsiteX2" fmla="*/ 565150 w 825500"/>
              <a:gd name="connsiteY2" fmla="*/ 565150 h 742950"/>
              <a:gd name="connsiteX3" fmla="*/ 285750 w 825500"/>
              <a:gd name="connsiteY3" fmla="*/ 508000 h 742950"/>
              <a:gd name="connsiteX4" fmla="*/ 152400 w 825500"/>
              <a:gd name="connsiteY4" fmla="*/ 444500 h 742950"/>
              <a:gd name="connsiteX5" fmla="*/ 25400 w 825500"/>
              <a:gd name="connsiteY5" fmla="*/ 285750 h 742950"/>
              <a:gd name="connsiteX6" fmla="*/ 0 w 82550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742950">
                <a:moveTo>
                  <a:pt x="825500" y="742950"/>
                </a:moveTo>
                <a:cubicBezTo>
                  <a:pt x="786871" y="694266"/>
                  <a:pt x="748242" y="645583"/>
                  <a:pt x="704850" y="615950"/>
                </a:cubicBezTo>
                <a:cubicBezTo>
                  <a:pt x="661458" y="586317"/>
                  <a:pt x="635000" y="583142"/>
                  <a:pt x="565150" y="565150"/>
                </a:cubicBezTo>
                <a:cubicBezTo>
                  <a:pt x="495300" y="547158"/>
                  <a:pt x="354542" y="528108"/>
                  <a:pt x="285750" y="508000"/>
                </a:cubicBezTo>
                <a:cubicBezTo>
                  <a:pt x="216958" y="487892"/>
                  <a:pt x="195792" y="481542"/>
                  <a:pt x="152400" y="444500"/>
                </a:cubicBezTo>
                <a:cubicBezTo>
                  <a:pt x="109008" y="407458"/>
                  <a:pt x="50800" y="359833"/>
                  <a:pt x="25400" y="285750"/>
                </a:cubicBezTo>
                <a:cubicBezTo>
                  <a:pt x="0" y="211667"/>
                  <a:pt x="0" y="105833"/>
                  <a:pt x="0" y="0"/>
                </a:cubicBezTo>
              </a:path>
            </a:pathLst>
          </a:custGeom>
          <a:noFill/>
          <a:ln w="38100" cap="flat" cmpd="sng" algn="ctr">
            <a:solidFill>
              <a:srgbClr val="0000FF"/>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199" name="楕円 198">
            <a:extLst>
              <a:ext uri="{FF2B5EF4-FFF2-40B4-BE49-F238E27FC236}">
                <a16:creationId xmlns:a16="http://schemas.microsoft.com/office/drawing/2014/main" id="{68148BAD-B8E1-2532-752A-8C4E95E81FAA}"/>
              </a:ext>
            </a:extLst>
          </p:cNvPr>
          <p:cNvSpPr>
            <a:spLocks noChangeAspect="1"/>
          </p:cNvSpPr>
          <p:nvPr/>
        </p:nvSpPr>
        <p:spPr>
          <a:xfrm>
            <a:off x="3541959" y="5583135"/>
            <a:ext cx="108000" cy="108000"/>
          </a:xfrm>
          <a:prstGeom prst="ellipse">
            <a:avLst/>
          </a:prstGeom>
          <a:solidFill>
            <a:srgbClr val="0000FF"/>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0" name="フリーフォーム: 図形 199">
            <a:extLst>
              <a:ext uri="{FF2B5EF4-FFF2-40B4-BE49-F238E27FC236}">
                <a16:creationId xmlns:a16="http://schemas.microsoft.com/office/drawing/2014/main" id="{2C210868-0DBD-91F2-A60D-2C185FDD64E8}"/>
              </a:ext>
            </a:extLst>
          </p:cNvPr>
          <p:cNvSpPr/>
          <p:nvPr/>
        </p:nvSpPr>
        <p:spPr>
          <a:xfrm>
            <a:off x="2891109" y="4438866"/>
            <a:ext cx="704850" cy="419100"/>
          </a:xfrm>
          <a:custGeom>
            <a:avLst/>
            <a:gdLst>
              <a:gd name="connsiteX0" fmla="*/ 0 w 939800"/>
              <a:gd name="connsiteY0" fmla="*/ 558800 h 558800"/>
              <a:gd name="connsiteX1" fmla="*/ 25400 w 939800"/>
              <a:gd name="connsiteY1" fmla="*/ 438150 h 558800"/>
              <a:gd name="connsiteX2" fmla="*/ 107950 w 939800"/>
              <a:gd name="connsiteY2" fmla="*/ 330200 h 558800"/>
              <a:gd name="connsiteX3" fmla="*/ 279400 w 939800"/>
              <a:gd name="connsiteY3" fmla="*/ 241300 h 558800"/>
              <a:gd name="connsiteX4" fmla="*/ 508000 w 939800"/>
              <a:gd name="connsiteY4" fmla="*/ 165100 h 558800"/>
              <a:gd name="connsiteX5" fmla="*/ 698500 w 939800"/>
              <a:gd name="connsiteY5" fmla="*/ 88900 h 558800"/>
              <a:gd name="connsiteX6" fmla="*/ 939800 w 939800"/>
              <a:gd name="connsiteY6"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800" h="558800">
                <a:moveTo>
                  <a:pt x="0" y="558800"/>
                </a:moveTo>
                <a:cubicBezTo>
                  <a:pt x="3704" y="517525"/>
                  <a:pt x="7408" y="476250"/>
                  <a:pt x="25400" y="438150"/>
                </a:cubicBezTo>
                <a:cubicBezTo>
                  <a:pt x="43392" y="400050"/>
                  <a:pt x="65617" y="363008"/>
                  <a:pt x="107950" y="330200"/>
                </a:cubicBezTo>
                <a:cubicBezTo>
                  <a:pt x="150283" y="297392"/>
                  <a:pt x="212725" y="268817"/>
                  <a:pt x="279400" y="241300"/>
                </a:cubicBezTo>
                <a:cubicBezTo>
                  <a:pt x="346075" y="213783"/>
                  <a:pt x="438150" y="190500"/>
                  <a:pt x="508000" y="165100"/>
                </a:cubicBezTo>
                <a:cubicBezTo>
                  <a:pt x="577850" y="139700"/>
                  <a:pt x="626533" y="116417"/>
                  <a:pt x="698500" y="88900"/>
                </a:cubicBezTo>
                <a:cubicBezTo>
                  <a:pt x="770467" y="61383"/>
                  <a:pt x="855133" y="30691"/>
                  <a:pt x="939800" y="0"/>
                </a:cubicBezTo>
              </a:path>
            </a:pathLst>
          </a:custGeom>
          <a:noFill/>
          <a:ln w="38100" cap="flat" cmpd="sng" algn="ctr">
            <a:solidFill>
              <a:srgbClr val="0000FF"/>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1" name="楕円 200">
            <a:extLst>
              <a:ext uri="{FF2B5EF4-FFF2-40B4-BE49-F238E27FC236}">
                <a16:creationId xmlns:a16="http://schemas.microsoft.com/office/drawing/2014/main" id="{7C33FC1F-42DF-5E41-800E-581345999FEB}"/>
              </a:ext>
            </a:extLst>
          </p:cNvPr>
          <p:cNvSpPr>
            <a:spLocks noChangeAspect="1"/>
          </p:cNvSpPr>
          <p:nvPr/>
        </p:nvSpPr>
        <p:spPr>
          <a:xfrm>
            <a:off x="2841255" y="4894074"/>
            <a:ext cx="108000" cy="108000"/>
          </a:xfrm>
          <a:prstGeom prst="ellipse">
            <a:avLst/>
          </a:prstGeom>
          <a:solidFill>
            <a:srgbClr val="0000FF"/>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2" name="楕円 201">
            <a:extLst>
              <a:ext uri="{FF2B5EF4-FFF2-40B4-BE49-F238E27FC236}">
                <a16:creationId xmlns:a16="http://schemas.microsoft.com/office/drawing/2014/main" id="{135E08BC-4D2D-09E0-5A93-984EFAFF18DD}"/>
              </a:ext>
            </a:extLst>
          </p:cNvPr>
          <p:cNvSpPr>
            <a:spLocks noChangeAspect="1"/>
          </p:cNvSpPr>
          <p:nvPr/>
        </p:nvSpPr>
        <p:spPr>
          <a:xfrm>
            <a:off x="6835347" y="4420803"/>
            <a:ext cx="108000" cy="108000"/>
          </a:xfrm>
          <a:prstGeom prst="ellipse">
            <a:avLst/>
          </a:prstGeom>
          <a:solidFill>
            <a:srgbClr val="009900"/>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3" name="楕円 202">
            <a:extLst>
              <a:ext uri="{FF2B5EF4-FFF2-40B4-BE49-F238E27FC236}">
                <a16:creationId xmlns:a16="http://schemas.microsoft.com/office/drawing/2014/main" id="{D6C93BE4-76F2-8CB5-2FD7-37D4900E45D5}"/>
              </a:ext>
            </a:extLst>
          </p:cNvPr>
          <p:cNvSpPr>
            <a:spLocks noChangeAspect="1"/>
          </p:cNvSpPr>
          <p:nvPr/>
        </p:nvSpPr>
        <p:spPr>
          <a:xfrm>
            <a:off x="7337742" y="4902719"/>
            <a:ext cx="108000" cy="108000"/>
          </a:xfrm>
          <a:prstGeom prst="ellipse">
            <a:avLst/>
          </a:prstGeom>
          <a:solidFill>
            <a:srgbClr val="009900"/>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cxnSp>
        <p:nvCxnSpPr>
          <p:cNvPr id="204" name="直線コネクタ 203">
            <a:extLst>
              <a:ext uri="{FF2B5EF4-FFF2-40B4-BE49-F238E27FC236}">
                <a16:creationId xmlns:a16="http://schemas.microsoft.com/office/drawing/2014/main" id="{59F33D43-7EE5-571D-9199-A1B127069538}"/>
              </a:ext>
            </a:extLst>
          </p:cNvPr>
          <p:cNvCxnSpPr>
            <a:cxnSpLocks/>
            <a:stCxn id="187" idx="0"/>
            <a:endCxn id="219" idx="2"/>
          </p:cNvCxnSpPr>
          <p:nvPr/>
        </p:nvCxnSpPr>
        <p:spPr>
          <a:xfrm flipH="1" flipV="1">
            <a:off x="4996126" y="3378173"/>
            <a:ext cx="2782681" cy="1275587"/>
          </a:xfrm>
          <a:prstGeom prst="line">
            <a:avLst/>
          </a:prstGeom>
          <a:noFill/>
          <a:ln w="19050" cap="flat" cmpd="sng" algn="ctr">
            <a:solidFill>
              <a:srgbClr val="0000FF"/>
            </a:solidFill>
            <a:prstDash val="sysDash"/>
            <a:miter lim="800000"/>
          </a:ln>
          <a:effectLst/>
        </p:spPr>
      </p:cxnSp>
      <p:sp>
        <p:nvSpPr>
          <p:cNvPr id="205" name="フリーフォーム: 図形 204">
            <a:extLst>
              <a:ext uri="{FF2B5EF4-FFF2-40B4-BE49-F238E27FC236}">
                <a16:creationId xmlns:a16="http://schemas.microsoft.com/office/drawing/2014/main" id="{E17C66DF-87AB-B777-7B68-CC595B2678EF}"/>
              </a:ext>
            </a:extLst>
          </p:cNvPr>
          <p:cNvSpPr/>
          <p:nvPr/>
        </p:nvSpPr>
        <p:spPr>
          <a:xfrm>
            <a:off x="3595890" y="4258725"/>
            <a:ext cx="3233738" cy="181504"/>
          </a:xfrm>
          <a:custGeom>
            <a:avLst/>
            <a:gdLst>
              <a:gd name="connsiteX0" fmla="*/ 0 w 4311650"/>
              <a:gd name="connsiteY0" fmla="*/ 210255 h 242005"/>
              <a:gd name="connsiteX1" fmla="*/ 190500 w 4311650"/>
              <a:gd name="connsiteY1" fmla="*/ 146755 h 242005"/>
              <a:gd name="connsiteX2" fmla="*/ 508000 w 4311650"/>
              <a:gd name="connsiteY2" fmla="*/ 102305 h 242005"/>
              <a:gd name="connsiteX3" fmla="*/ 1193800 w 4311650"/>
              <a:gd name="connsiteY3" fmla="*/ 7055 h 242005"/>
              <a:gd name="connsiteX4" fmla="*/ 1701800 w 4311650"/>
              <a:gd name="connsiteY4" fmla="*/ 7055 h 242005"/>
              <a:gd name="connsiteX5" fmla="*/ 2324100 w 4311650"/>
              <a:gd name="connsiteY5" fmla="*/ 7055 h 242005"/>
              <a:gd name="connsiteX6" fmla="*/ 3219450 w 4311650"/>
              <a:gd name="connsiteY6" fmla="*/ 70555 h 242005"/>
              <a:gd name="connsiteX7" fmla="*/ 3625850 w 4311650"/>
              <a:gd name="connsiteY7" fmla="*/ 115005 h 242005"/>
              <a:gd name="connsiteX8" fmla="*/ 4083050 w 4311650"/>
              <a:gd name="connsiteY8" fmla="*/ 184855 h 242005"/>
              <a:gd name="connsiteX9" fmla="*/ 4311650 w 4311650"/>
              <a:gd name="connsiteY9" fmla="*/ 242005 h 2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1650" h="242005">
                <a:moveTo>
                  <a:pt x="0" y="210255"/>
                </a:moveTo>
                <a:cubicBezTo>
                  <a:pt x="52916" y="187501"/>
                  <a:pt x="105833" y="164747"/>
                  <a:pt x="190500" y="146755"/>
                </a:cubicBezTo>
                <a:cubicBezTo>
                  <a:pt x="275167" y="128763"/>
                  <a:pt x="508000" y="102305"/>
                  <a:pt x="508000" y="102305"/>
                </a:cubicBezTo>
                <a:cubicBezTo>
                  <a:pt x="675217" y="79022"/>
                  <a:pt x="994833" y="22930"/>
                  <a:pt x="1193800" y="7055"/>
                </a:cubicBezTo>
                <a:cubicBezTo>
                  <a:pt x="1392767" y="-8820"/>
                  <a:pt x="1701800" y="7055"/>
                  <a:pt x="1701800" y="7055"/>
                </a:cubicBezTo>
                <a:cubicBezTo>
                  <a:pt x="1890183" y="7055"/>
                  <a:pt x="2071158" y="-3528"/>
                  <a:pt x="2324100" y="7055"/>
                </a:cubicBezTo>
                <a:cubicBezTo>
                  <a:pt x="2577042" y="17638"/>
                  <a:pt x="3002492" y="52563"/>
                  <a:pt x="3219450" y="70555"/>
                </a:cubicBezTo>
                <a:cubicBezTo>
                  <a:pt x="3436408" y="88547"/>
                  <a:pt x="3481917" y="95955"/>
                  <a:pt x="3625850" y="115005"/>
                </a:cubicBezTo>
                <a:cubicBezTo>
                  <a:pt x="3769783" y="134055"/>
                  <a:pt x="3968750" y="163688"/>
                  <a:pt x="4083050" y="184855"/>
                </a:cubicBezTo>
                <a:cubicBezTo>
                  <a:pt x="4197350" y="206022"/>
                  <a:pt x="4254500" y="224013"/>
                  <a:pt x="4311650" y="242005"/>
                </a:cubicBezTo>
              </a:path>
            </a:pathLst>
          </a:custGeom>
          <a:noFill/>
          <a:ln w="38100" cap="flat" cmpd="sng" algn="ctr">
            <a:solidFill>
              <a:srgbClr val="FF0000"/>
            </a:solidFill>
            <a:prstDash val="solid"/>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6" name="フリーフォーム: 図形 205">
            <a:extLst>
              <a:ext uri="{FF2B5EF4-FFF2-40B4-BE49-F238E27FC236}">
                <a16:creationId xmlns:a16="http://schemas.microsoft.com/office/drawing/2014/main" id="{0C84BF01-E126-3F01-98A4-8F1F4ABC3011}"/>
              </a:ext>
            </a:extLst>
          </p:cNvPr>
          <p:cNvSpPr/>
          <p:nvPr/>
        </p:nvSpPr>
        <p:spPr>
          <a:xfrm>
            <a:off x="3561422" y="5226972"/>
            <a:ext cx="3215263" cy="514375"/>
          </a:xfrm>
          <a:custGeom>
            <a:avLst/>
            <a:gdLst>
              <a:gd name="connsiteX0" fmla="*/ 4108450 w 4108450"/>
              <a:gd name="connsiteY0" fmla="*/ 3292 h 685833"/>
              <a:gd name="connsiteX1" fmla="*/ 3784600 w 4108450"/>
              <a:gd name="connsiteY1" fmla="*/ 3292 h 685833"/>
              <a:gd name="connsiteX2" fmla="*/ 3352800 w 4108450"/>
              <a:gd name="connsiteY2" fmla="*/ 3292 h 685833"/>
              <a:gd name="connsiteX3" fmla="*/ 3079750 w 4108450"/>
              <a:gd name="connsiteY3" fmla="*/ 47742 h 685833"/>
              <a:gd name="connsiteX4" fmla="*/ 2901950 w 4108450"/>
              <a:gd name="connsiteY4" fmla="*/ 98542 h 685833"/>
              <a:gd name="connsiteX5" fmla="*/ 2781300 w 4108450"/>
              <a:gd name="connsiteY5" fmla="*/ 136642 h 685833"/>
              <a:gd name="connsiteX6" fmla="*/ 2482850 w 4108450"/>
              <a:gd name="connsiteY6" fmla="*/ 289042 h 685833"/>
              <a:gd name="connsiteX7" fmla="*/ 2235200 w 4108450"/>
              <a:gd name="connsiteY7" fmla="*/ 396992 h 685833"/>
              <a:gd name="connsiteX8" fmla="*/ 1644650 w 4108450"/>
              <a:gd name="connsiteY8" fmla="*/ 568442 h 685833"/>
              <a:gd name="connsiteX9" fmla="*/ 1155700 w 4108450"/>
              <a:gd name="connsiteY9" fmla="*/ 638292 h 685833"/>
              <a:gd name="connsiteX10" fmla="*/ 641350 w 4108450"/>
              <a:gd name="connsiteY10" fmla="*/ 682742 h 685833"/>
              <a:gd name="connsiteX11" fmla="*/ 279400 w 4108450"/>
              <a:gd name="connsiteY11" fmla="*/ 663692 h 685833"/>
              <a:gd name="connsiteX12" fmla="*/ 0 w 4108450"/>
              <a:gd name="connsiteY12" fmla="*/ 517642 h 68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450" h="685833">
                <a:moveTo>
                  <a:pt x="4108450" y="3292"/>
                </a:moveTo>
                <a:lnTo>
                  <a:pt x="3784600" y="3292"/>
                </a:lnTo>
                <a:cubicBezTo>
                  <a:pt x="3658658" y="3292"/>
                  <a:pt x="3470275" y="-4116"/>
                  <a:pt x="3352800" y="3292"/>
                </a:cubicBezTo>
                <a:cubicBezTo>
                  <a:pt x="3235325" y="10700"/>
                  <a:pt x="3154892" y="31867"/>
                  <a:pt x="3079750" y="47742"/>
                </a:cubicBezTo>
                <a:cubicBezTo>
                  <a:pt x="3004608" y="63617"/>
                  <a:pt x="2951692" y="83725"/>
                  <a:pt x="2901950" y="98542"/>
                </a:cubicBezTo>
                <a:cubicBezTo>
                  <a:pt x="2852208" y="113359"/>
                  <a:pt x="2851150" y="104892"/>
                  <a:pt x="2781300" y="136642"/>
                </a:cubicBezTo>
                <a:cubicBezTo>
                  <a:pt x="2711450" y="168392"/>
                  <a:pt x="2573867" y="245650"/>
                  <a:pt x="2482850" y="289042"/>
                </a:cubicBezTo>
                <a:cubicBezTo>
                  <a:pt x="2391833" y="332434"/>
                  <a:pt x="2374900" y="350425"/>
                  <a:pt x="2235200" y="396992"/>
                </a:cubicBezTo>
                <a:cubicBezTo>
                  <a:pt x="2095500" y="443559"/>
                  <a:pt x="1824567" y="528225"/>
                  <a:pt x="1644650" y="568442"/>
                </a:cubicBezTo>
                <a:cubicBezTo>
                  <a:pt x="1464733" y="608659"/>
                  <a:pt x="1322917" y="619242"/>
                  <a:pt x="1155700" y="638292"/>
                </a:cubicBezTo>
                <a:cubicBezTo>
                  <a:pt x="988483" y="657342"/>
                  <a:pt x="787400" y="678509"/>
                  <a:pt x="641350" y="682742"/>
                </a:cubicBezTo>
                <a:cubicBezTo>
                  <a:pt x="495300" y="686975"/>
                  <a:pt x="386292" y="691209"/>
                  <a:pt x="279400" y="663692"/>
                </a:cubicBezTo>
                <a:cubicBezTo>
                  <a:pt x="172508" y="636175"/>
                  <a:pt x="86254" y="576908"/>
                  <a:pt x="0" y="517642"/>
                </a:cubicBezTo>
              </a:path>
            </a:pathLst>
          </a:custGeom>
          <a:noFill/>
          <a:ln w="38100" cap="flat" cmpd="sng" algn="ctr">
            <a:solidFill>
              <a:srgbClr val="FF0000"/>
            </a:solidFill>
            <a:prstDash val="solid"/>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7" name="テキスト ボックス 206">
            <a:extLst>
              <a:ext uri="{FF2B5EF4-FFF2-40B4-BE49-F238E27FC236}">
                <a16:creationId xmlns:a16="http://schemas.microsoft.com/office/drawing/2014/main" id="{E3381604-314F-E3D4-CA9B-162BBB5D67F1}"/>
              </a:ext>
            </a:extLst>
          </p:cNvPr>
          <p:cNvSpPr txBox="1"/>
          <p:nvPr/>
        </p:nvSpPr>
        <p:spPr>
          <a:xfrm>
            <a:off x="4328071" y="5768088"/>
            <a:ext cx="1713931"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自動ダンプトラック</a:t>
            </a:r>
            <a:endParaRPr lang="en-US" altLang="ja-JP"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フリーフォーム: 図形 207">
            <a:extLst>
              <a:ext uri="{FF2B5EF4-FFF2-40B4-BE49-F238E27FC236}">
                <a16:creationId xmlns:a16="http://schemas.microsoft.com/office/drawing/2014/main" id="{03B1DD06-5453-4861-6CEF-A57406DB994C}"/>
              </a:ext>
            </a:extLst>
          </p:cNvPr>
          <p:cNvSpPr/>
          <p:nvPr/>
        </p:nvSpPr>
        <p:spPr>
          <a:xfrm>
            <a:off x="6945902" y="4491253"/>
            <a:ext cx="467046" cy="385763"/>
          </a:xfrm>
          <a:custGeom>
            <a:avLst/>
            <a:gdLst>
              <a:gd name="connsiteX0" fmla="*/ 0 w 768350"/>
              <a:gd name="connsiteY0" fmla="*/ 0 h 514350"/>
              <a:gd name="connsiteX1" fmla="*/ 260350 w 768350"/>
              <a:gd name="connsiteY1" fmla="*/ 76200 h 514350"/>
              <a:gd name="connsiteX2" fmla="*/ 482600 w 768350"/>
              <a:gd name="connsiteY2" fmla="*/ 215900 h 514350"/>
              <a:gd name="connsiteX3" fmla="*/ 698500 w 768350"/>
              <a:gd name="connsiteY3" fmla="*/ 374650 h 514350"/>
              <a:gd name="connsiteX4" fmla="*/ 768350 w 768350"/>
              <a:gd name="connsiteY4" fmla="*/ 5143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350" h="514350">
                <a:moveTo>
                  <a:pt x="0" y="0"/>
                </a:moveTo>
                <a:cubicBezTo>
                  <a:pt x="89958" y="20108"/>
                  <a:pt x="179917" y="40217"/>
                  <a:pt x="260350" y="76200"/>
                </a:cubicBezTo>
                <a:cubicBezTo>
                  <a:pt x="340783" y="112183"/>
                  <a:pt x="409575" y="166158"/>
                  <a:pt x="482600" y="215900"/>
                </a:cubicBezTo>
                <a:cubicBezTo>
                  <a:pt x="555625" y="265642"/>
                  <a:pt x="650875" y="324908"/>
                  <a:pt x="698500" y="374650"/>
                </a:cubicBezTo>
                <a:cubicBezTo>
                  <a:pt x="746125" y="424392"/>
                  <a:pt x="757237" y="469371"/>
                  <a:pt x="768350" y="514350"/>
                </a:cubicBezTo>
              </a:path>
            </a:pathLst>
          </a:custGeom>
          <a:noFill/>
          <a:ln w="38100" cap="flat" cmpd="sng" algn="ctr">
            <a:solidFill>
              <a:srgbClr val="009900"/>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9" name="フリーフォーム: 図形 208">
            <a:extLst>
              <a:ext uri="{FF2B5EF4-FFF2-40B4-BE49-F238E27FC236}">
                <a16:creationId xmlns:a16="http://schemas.microsoft.com/office/drawing/2014/main" id="{09EC0ADB-E281-CB27-85F8-DB212CF7102C}"/>
              </a:ext>
            </a:extLst>
          </p:cNvPr>
          <p:cNvSpPr/>
          <p:nvPr/>
        </p:nvSpPr>
        <p:spPr>
          <a:xfrm>
            <a:off x="6825854" y="5029415"/>
            <a:ext cx="587094" cy="223838"/>
          </a:xfrm>
          <a:custGeom>
            <a:avLst/>
            <a:gdLst>
              <a:gd name="connsiteX0" fmla="*/ 1143000 w 1146055"/>
              <a:gd name="connsiteY0" fmla="*/ 0 h 298450"/>
              <a:gd name="connsiteX1" fmla="*/ 1143000 w 1146055"/>
              <a:gd name="connsiteY1" fmla="*/ 88900 h 298450"/>
              <a:gd name="connsiteX2" fmla="*/ 1111250 w 1146055"/>
              <a:gd name="connsiteY2" fmla="*/ 171450 h 298450"/>
              <a:gd name="connsiteX3" fmla="*/ 1028700 w 1146055"/>
              <a:gd name="connsiteY3" fmla="*/ 203200 h 298450"/>
              <a:gd name="connsiteX4" fmla="*/ 717550 w 1146055"/>
              <a:gd name="connsiteY4" fmla="*/ 254000 h 298450"/>
              <a:gd name="connsiteX5" fmla="*/ 476250 w 1146055"/>
              <a:gd name="connsiteY5" fmla="*/ 273050 h 298450"/>
              <a:gd name="connsiteX6" fmla="*/ 184150 w 1146055"/>
              <a:gd name="connsiteY6" fmla="*/ 298450 h 298450"/>
              <a:gd name="connsiteX7" fmla="*/ 0 w 1146055"/>
              <a:gd name="connsiteY7" fmla="*/ 2730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055" h="298450">
                <a:moveTo>
                  <a:pt x="1143000" y="0"/>
                </a:moveTo>
                <a:cubicBezTo>
                  <a:pt x="1145646" y="30162"/>
                  <a:pt x="1148292" y="60325"/>
                  <a:pt x="1143000" y="88900"/>
                </a:cubicBezTo>
                <a:cubicBezTo>
                  <a:pt x="1137708" y="117475"/>
                  <a:pt x="1130300" y="152400"/>
                  <a:pt x="1111250" y="171450"/>
                </a:cubicBezTo>
                <a:cubicBezTo>
                  <a:pt x="1092200" y="190500"/>
                  <a:pt x="1094317" y="189442"/>
                  <a:pt x="1028700" y="203200"/>
                </a:cubicBezTo>
                <a:cubicBezTo>
                  <a:pt x="963083" y="216958"/>
                  <a:pt x="809625" y="242358"/>
                  <a:pt x="717550" y="254000"/>
                </a:cubicBezTo>
                <a:cubicBezTo>
                  <a:pt x="625475" y="265642"/>
                  <a:pt x="476250" y="273050"/>
                  <a:pt x="476250" y="273050"/>
                </a:cubicBezTo>
                <a:cubicBezTo>
                  <a:pt x="387350" y="280458"/>
                  <a:pt x="263525" y="298450"/>
                  <a:pt x="184150" y="298450"/>
                </a:cubicBezTo>
                <a:cubicBezTo>
                  <a:pt x="104775" y="298450"/>
                  <a:pt x="52387" y="285750"/>
                  <a:pt x="0" y="273050"/>
                </a:cubicBezTo>
              </a:path>
            </a:pathLst>
          </a:custGeom>
          <a:noFill/>
          <a:ln w="38100" cap="flat" cmpd="sng" algn="ctr">
            <a:solidFill>
              <a:srgbClr val="009900"/>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10" name="四角形: 角を丸くする 209">
            <a:extLst>
              <a:ext uri="{FF2B5EF4-FFF2-40B4-BE49-F238E27FC236}">
                <a16:creationId xmlns:a16="http://schemas.microsoft.com/office/drawing/2014/main" id="{768AE6AB-E818-C719-236A-35E006CA5F8B}"/>
              </a:ext>
            </a:extLst>
          </p:cNvPr>
          <p:cNvSpPr/>
          <p:nvPr/>
        </p:nvSpPr>
        <p:spPr>
          <a:xfrm>
            <a:off x="6406643" y="2613955"/>
            <a:ext cx="1612166" cy="787303"/>
          </a:xfrm>
          <a:prstGeom prst="roundRect">
            <a:avLst/>
          </a:prstGeom>
          <a:gradFill flip="none" rotWithShape="1">
            <a:gsLst>
              <a:gs pos="0">
                <a:srgbClr val="2BB673">
                  <a:lumMod val="67000"/>
                </a:srgbClr>
              </a:gs>
              <a:gs pos="48000">
                <a:srgbClr val="2BB673">
                  <a:lumMod val="97000"/>
                  <a:lumOff val="3000"/>
                </a:srgbClr>
              </a:gs>
              <a:gs pos="100000">
                <a:srgbClr val="2BB673">
                  <a:lumMod val="60000"/>
                  <a:lumOff val="40000"/>
                </a:srgbClr>
              </a:gs>
            </a:gsLst>
            <a:lin ang="16200000" scaled="1"/>
            <a:tileRect/>
          </a:gradFill>
          <a:ln>
            <a:noFill/>
          </a:ln>
          <a:effectLst/>
        </p:spPr>
        <p:txBody>
          <a:bodyPr rtlCol="0" anchor="ctr"/>
          <a:lstStyle/>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2BB673">
                      <a:lumMod val="50000"/>
                    </a:srgbClr>
                  </a:glow>
                </a:effectLst>
                <a:uLnTx/>
                <a:uFillTx/>
                <a:latin typeface="Meiryo UI" panose="020B0604030504040204" pitchFamily="50" charset="-128"/>
                <a:ea typeface="Meiryo UI" panose="020B0604030504040204" pitchFamily="50" charset="-128"/>
                <a:cs typeface="+mn-cs"/>
              </a:rPr>
              <a:t>自動化施工</a:t>
            </a:r>
            <a:endParaRPr kumimoji="1" lang="en-US" altLang="ja-JP" sz="1600" b="1" i="0" u="none" strike="noStrike" kern="0" cap="none" spc="0" normalizeH="0" baseline="0" noProof="0" dirty="0">
              <a:ln>
                <a:noFill/>
              </a:ln>
              <a:solidFill>
                <a:prstClr val="white"/>
              </a:solidFill>
              <a:effectLst>
                <a:glow rad="127000">
                  <a:srgbClr val="2BB673">
                    <a:lumMod val="50000"/>
                  </a:srgbClr>
                </a:glow>
              </a:effectLst>
              <a:uLnTx/>
              <a:uFillTx/>
              <a:latin typeface="Meiryo UI" panose="020B0604030504040204" pitchFamily="50" charset="-128"/>
              <a:ea typeface="Meiryo UI" panose="020B0604030504040204" pitchFamily="50" charset="-128"/>
              <a:cs typeface="+mn-cs"/>
            </a:endParaRPr>
          </a:p>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2BB673">
                      <a:lumMod val="50000"/>
                    </a:srgbClr>
                  </a:glow>
                </a:effectLst>
                <a:uLnTx/>
                <a:uFillTx/>
                <a:latin typeface="Meiryo UI" panose="020B0604030504040204" pitchFamily="50" charset="-128"/>
                <a:ea typeface="Meiryo UI" panose="020B0604030504040204" pitchFamily="50" charset="-128"/>
                <a:cs typeface="+mn-cs"/>
              </a:rPr>
              <a:t>管制システム</a:t>
            </a:r>
          </a:p>
        </p:txBody>
      </p:sp>
      <p:cxnSp>
        <p:nvCxnSpPr>
          <p:cNvPr id="211" name="直線コネクタ 210">
            <a:extLst>
              <a:ext uri="{FF2B5EF4-FFF2-40B4-BE49-F238E27FC236}">
                <a16:creationId xmlns:a16="http://schemas.microsoft.com/office/drawing/2014/main" id="{06E31284-E67F-4ED4-C192-AD4E33F44774}"/>
              </a:ext>
            </a:extLst>
          </p:cNvPr>
          <p:cNvCxnSpPr>
            <a:cxnSpLocks/>
            <a:stCxn id="210" idx="2"/>
            <a:endCxn id="228" idx="0"/>
          </p:cNvCxnSpPr>
          <p:nvPr/>
        </p:nvCxnSpPr>
        <p:spPr>
          <a:xfrm flipH="1">
            <a:off x="5890747" y="3401258"/>
            <a:ext cx="1321979" cy="1479055"/>
          </a:xfrm>
          <a:prstGeom prst="line">
            <a:avLst/>
          </a:prstGeom>
          <a:noFill/>
          <a:ln w="19050" cap="flat" cmpd="sng" algn="ctr">
            <a:solidFill>
              <a:srgbClr val="009900"/>
            </a:solidFill>
            <a:prstDash val="sysDash"/>
            <a:miter lim="800000"/>
          </a:ln>
          <a:effectLst/>
        </p:spPr>
      </p:cxnSp>
      <p:cxnSp>
        <p:nvCxnSpPr>
          <p:cNvPr id="212" name="直線コネクタ 211">
            <a:extLst>
              <a:ext uri="{FF2B5EF4-FFF2-40B4-BE49-F238E27FC236}">
                <a16:creationId xmlns:a16="http://schemas.microsoft.com/office/drawing/2014/main" id="{FEFD87BE-1031-7AFB-8887-5A471B53A084}"/>
              </a:ext>
            </a:extLst>
          </p:cNvPr>
          <p:cNvCxnSpPr>
            <a:cxnSpLocks/>
            <a:stCxn id="210" idx="2"/>
            <a:endCxn id="187" idx="0"/>
          </p:cNvCxnSpPr>
          <p:nvPr/>
        </p:nvCxnSpPr>
        <p:spPr>
          <a:xfrm>
            <a:off x="7212726" y="3401258"/>
            <a:ext cx="566081" cy="1252502"/>
          </a:xfrm>
          <a:prstGeom prst="line">
            <a:avLst/>
          </a:prstGeom>
          <a:noFill/>
          <a:ln w="19050" cap="flat" cmpd="sng" algn="ctr">
            <a:solidFill>
              <a:srgbClr val="009900"/>
            </a:solidFill>
            <a:prstDash val="sysDash"/>
            <a:miter lim="800000"/>
          </a:ln>
          <a:effectLst/>
        </p:spPr>
      </p:cxnSp>
      <p:cxnSp>
        <p:nvCxnSpPr>
          <p:cNvPr id="213" name="直線コネクタ 212">
            <a:extLst>
              <a:ext uri="{FF2B5EF4-FFF2-40B4-BE49-F238E27FC236}">
                <a16:creationId xmlns:a16="http://schemas.microsoft.com/office/drawing/2014/main" id="{C45AC4FF-783C-299C-AA2F-3AE79FDD14DF}"/>
              </a:ext>
            </a:extLst>
          </p:cNvPr>
          <p:cNvCxnSpPr>
            <a:cxnSpLocks/>
            <a:stCxn id="210" idx="2"/>
            <a:endCxn id="230" idx="0"/>
          </p:cNvCxnSpPr>
          <p:nvPr/>
        </p:nvCxnSpPr>
        <p:spPr>
          <a:xfrm>
            <a:off x="7212726" y="3401258"/>
            <a:ext cx="2185892" cy="1222897"/>
          </a:xfrm>
          <a:prstGeom prst="line">
            <a:avLst/>
          </a:prstGeom>
          <a:noFill/>
          <a:ln w="19050" cap="flat" cmpd="sng" algn="ctr">
            <a:solidFill>
              <a:srgbClr val="009900"/>
            </a:solidFill>
            <a:prstDash val="sysDash"/>
            <a:miter lim="800000"/>
          </a:ln>
          <a:effectLst/>
        </p:spPr>
      </p:cxnSp>
      <p:cxnSp>
        <p:nvCxnSpPr>
          <p:cNvPr id="214" name="直線コネクタ 213">
            <a:extLst>
              <a:ext uri="{FF2B5EF4-FFF2-40B4-BE49-F238E27FC236}">
                <a16:creationId xmlns:a16="http://schemas.microsoft.com/office/drawing/2014/main" id="{309D5E5F-5BA6-9A1C-6AAE-270364AA59FC}"/>
              </a:ext>
            </a:extLst>
          </p:cNvPr>
          <p:cNvCxnSpPr>
            <a:cxnSpLocks/>
            <a:stCxn id="210" idx="1"/>
            <a:endCxn id="219" idx="3"/>
          </p:cNvCxnSpPr>
          <p:nvPr/>
        </p:nvCxnSpPr>
        <p:spPr>
          <a:xfrm flipH="1" flipV="1">
            <a:off x="5802209" y="2998274"/>
            <a:ext cx="604434" cy="9333"/>
          </a:xfrm>
          <a:prstGeom prst="line">
            <a:avLst/>
          </a:prstGeom>
          <a:noFill/>
          <a:ln w="19050" cap="flat" cmpd="sng" algn="ctr">
            <a:solidFill>
              <a:srgbClr val="1B232A"/>
            </a:solidFill>
            <a:prstDash val="sysDot"/>
            <a:miter lim="800000"/>
          </a:ln>
          <a:effectLst/>
        </p:spPr>
      </p:cxnSp>
      <p:cxnSp>
        <p:nvCxnSpPr>
          <p:cNvPr id="215" name="直線コネクタ 214">
            <a:extLst>
              <a:ext uri="{FF2B5EF4-FFF2-40B4-BE49-F238E27FC236}">
                <a16:creationId xmlns:a16="http://schemas.microsoft.com/office/drawing/2014/main" id="{E6D9CDF6-A646-FAD3-E947-A64C25C1FEF6}"/>
              </a:ext>
            </a:extLst>
          </p:cNvPr>
          <p:cNvCxnSpPr>
            <a:cxnSpLocks/>
            <a:stCxn id="219" idx="2"/>
            <a:endCxn id="228" idx="0"/>
          </p:cNvCxnSpPr>
          <p:nvPr/>
        </p:nvCxnSpPr>
        <p:spPr>
          <a:xfrm>
            <a:off x="4996126" y="3378173"/>
            <a:ext cx="894621" cy="1502140"/>
          </a:xfrm>
          <a:prstGeom prst="line">
            <a:avLst/>
          </a:prstGeom>
          <a:noFill/>
          <a:ln w="19050" cap="flat" cmpd="sng" algn="ctr">
            <a:solidFill>
              <a:srgbClr val="0000FF"/>
            </a:solidFill>
            <a:prstDash val="sysDash"/>
            <a:miter lim="800000"/>
          </a:ln>
          <a:effectLst/>
        </p:spPr>
      </p:cxnSp>
      <p:sp>
        <p:nvSpPr>
          <p:cNvPr id="216" name="四角形: 角を丸くする 215">
            <a:extLst>
              <a:ext uri="{FF2B5EF4-FFF2-40B4-BE49-F238E27FC236}">
                <a16:creationId xmlns:a16="http://schemas.microsoft.com/office/drawing/2014/main" id="{137D1F94-0767-18DF-7140-68027559BF6D}"/>
              </a:ext>
            </a:extLst>
          </p:cNvPr>
          <p:cNvSpPr/>
          <p:nvPr/>
        </p:nvSpPr>
        <p:spPr>
          <a:xfrm>
            <a:off x="1011935" y="1536603"/>
            <a:ext cx="10087567" cy="710742"/>
          </a:xfrm>
          <a:prstGeom prst="roundRect">
            <a:avLst/>
          </a:prstGeom>
          <a:solidFill>
            <a:srgbClr val="253FC8"/>
          </a:solidFill>
          <a:ln>
            <a:noFill/>
          </a:ln>
          <a:effectLst>
            <a:outerShdw blurRad="57150" dist="19050" dir="5400000" algn="ctr" rotWithShape="0">
              <a:srgbClr val="000000">
                <a:alpha val="63000"/>
              </a:srgb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スマートコンストラクションソリューション</a:t>
            </a:r>
            <a:endParaRPr kumimoji="1" lang="en-US" altLang="ja-JP" sz="18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8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217" name="直線コネクタ 216">
            <a:extLst>
              <a:ext uri="{FF2B5EF4-FFF2-40B4-BE49-F238E27FC236}">
                <a16:creationId xmlns:a16="http://schemas.microsoft.com/office/drawing/2014/main" id="{7C5F8F20-CF4F-192A-2EE0-3629B727531B}"/>
              </a:ext>
            </a:extLst>
          </p:cNvPr>
          <p:cNvCxnSpPr>
            <a:cxnSpLocks/>
            <a:stCxn id="210" idx="2"/>
            <a:endCxn id="229" idx="0"/>
          </p:cNvCxnSpPr>
          <p:nvPr/>
        </p:nvCxnSpPr>
        <p:spPr>
          <a:xfrm flipH="1">
            <a:off x="4439226" y="3401258"/>
            <a:ext cx="2773500" cy="752781"/>
          </a:xfrm>
          <a:prstGeom prst="line">
            <a:avLst/>
          </a:prstGeom>
          <a:noFill/>
          <a:ln w="19050" cap="flat" cmpd="sng" algn="ctr">
            <a:solidFill>
              <a:srgbClr val="009900"/>
            </a:solidFill>
            <a:prstDash val="sysDash"/>
            <a:miter lim="800000"/>
          </a:ln>
          <a:effectLst/>
        </p:spPr>
      </p:cxnSp>
      <p:cxnSp>
        <p:nvCxnSpPr>
          <p:cNvPr id="218" name="直線コネクタ 217">
            <a:extLst>
              <a:ext uri="{FF2B5EF4-FFF2-40B4-BE49-F238E27FC236}">
                <a16:creationId xmlns:a16="http://schemas.microsoft.com/office/drawing/2014/main" id="{0B36A57B-93FD-86F6-90F6-27B14786CA15}"/>
              </a:ext>
            </a:extLst>
          </p:cNvPr>
          <p:cNvCxnSpPr>
            <a:cxnSpLocks/>
            <a:stCxn id="219" idx="2"/>
          </p:cNvCxnSpPr>
          <p:nvPr/>
        </p:nvCxnSpPr>
        <p:spPr>
          <a:xfrm flipH="1">
            <a:off x="4565851" y="3378173"/>
            <a:ext cx="430275" cy="1161791"/>
          </a:xfrm>
          <a:prstGeom prst="line">
            <a:avLst/>
          </a:prstGeom>
          <a:noFill/>
          <a:ln w="19050" cap="flat" cmpd="sng" algn="ctr">
            <a:solidFill>
              <a:srgbClr val="0000FF"/>
            </a:solidFill>
            <a:prstDash val="sysDash"/>
            <a:miter lim="800000"/>
          </a:ln>
          <a:effectLst/>
        </p:spPr>
      </p:cxnSp>
      <p:sp>
        <p:nvSpPr>
          <p:cNvPr id="219" name="四角形: 角を丸くする 218">
            <a:extLst>
              <a:ext uri="{FF2B5EF4-FFF2-40B4-BE49-F238E27FC236}">
                <a16:creationId xmlns:a16="http://schemas.microsoft.com/office/drawing/2014/main" id="{C89F6F7F-EEE6-0358-2609-BAAA60E73D9A}"/>
              </a:ext>
            </a:extLst>
          </p:cNvPr>
          <p:cNvSpPr/>
          <p:nvPr/>
        </p:nvSpPr>
        <p:spPr>
          <a:xfrm>
            <a:off x="4190043" y="2618374"/>
            <a:ext cx="1612166" cy="759799"/>
          </a:xfrm>
          <a:prstGeom prst="roundRect">
            <a:avLst/>
          </a:prstGeom>
          <a:gradFill flip="none" rotWithShape="1">
            <a:gsLst>
              <a:gs pos="0">
                <a:srgbClr val="99CCFF">
                  <a:lumMod val="67000"/>
                </a:srgbClr>
              </a:gs>
              <a:gs pos="48000">
                <a:srgbClr val="99CCFF">
                  <a:lumMod val="97000"/>
                  <a:lumOff val="3000"/>
                </a:srgbClr>
              </a:gs>
              <a:gs pos="100000">
                <a:srgbClr val="99CCFF">
                  <a:lumMod val="60000"/>
                  <a:lumOff val="40000"/>
                </a:srgbClr>
              </a:gs>
            </a:gsLst>
            <a:lin ang="16200000" scaled="1"/>
            <a:tileRect/>
          </a:gradFill>
          <a:ln>
            <a:noFill/>
          </a:ln>
          <a:effectLst/>
        </p:spPr>
        <p:txBody>
          <a:bodyPr rtlCol="0" anchor="ctr"/>
          <a:lstStyle/>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99CCFF">
                      <a:lumMod val="50000"/>
                    </a:srgbClr>
                  </a:glow>
                </a:effectLst>
                <a:uLnTx/>
                <a:uFillTx/>
                <a:latin typeface="Meiryo UI" panose="020B0604030504040204" pitchFamily="50" charset="-128"/>
                <a:ea typeface="Meiryo UI" panose="020B0604030504040204" pitchFamily="50" charset="-128"/>
                <a:cs typeface="+mn-cs"/>
              </a:rPr>
              <a:t>遠隔操作</a:t>
            </a:r>
            <a:endParaRPr kumimoji="1" lang="en-US" altLang="ja-JP" sz="1600" b="1" i="0" u="none" strike="noStrike" kern="0" cap="none" spc="0" normalizeH="0" baseline="0" noProof="0" dirty="0">
              <a:ln>
                <a:noFill/>
              </a:ln>
              <a:solidFill>
                <a:prstClr val="white"/>
              </a:solidFill>
              <a:effectLst>
                <a:glow rad="127000">
                  <a:srgbClr val="99CCFF">
                    <a:lumMod val="50000"/>
                  </a:srgbClr>
                </a:glow>
              </a:effectLst>
              <a:uLnTx/>
              <a:uFillTx/>
              <a:latin typeface="Meiryo UI" panose="020B0604030504040204" pitchFamily="50" charset="-128"/>
              <a:ea typeface="Meiryo UI" panose="020B0604030504040204" pitchFamily="50" charset="-128"/>
              <a:cs typeface="+mn-cs"/>
            </a:endParaRPr>
          </a:p>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99CCFF">
                      <a:lumMod val="50000"/>
                    </a:srgbClr>
                  </a:glow>
                </a:effectLst>
                <a:uLnTx/>
                <a:uFillTx/>
                <a:latin typeface="Meiryo UI" panose="020B0604030504040204" pitchFamily="50" charset="-128"/>
                <a:ea typeface="Meiryo UI" panose="020B0604030504040204" pitchFamily="50" charset="-128"/>
                <a:cs typeface="+mn-cs"/>
              </a:rPr>
              <a:t>コックピット</a:t>
            </a:r>
          </a:p>
        </p:txBody>
      </p:sp>
      <p:pic>
        <p:nvPicPr>
          <p:cNvPr id="220" name="図 219">
            <a:extLst>
              <a:ext uri="{FF2B5EF4-FFF2-40B4-BE49-F238E27FC236}">
                <a16:creationId xmlns:a16="http://schemas.microsoft.com/office/drawing/2014/main" id="{E399E4AE-E6C7-1B1D-A266-65F1A2A4F4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0964" y="2393574"/>
            <a:ext cx="1431696" cy="1191191"/>
          </a:xfrm>
          <a:prstGeom prst="rect">
            <a:avLst/>
          </a:prstGeom>
          <a:ln>
            <a:noFill/>
          </a:ln>
          <a:effectLst>
            <a:softEdge rad="112500"/>
          </a:effectLst>
        </p:spPr>
      </p:pic>
      <p:sp>
        <p:nvSpPr>
          <p:cNvPr id="221" name="テキスト ボックス 220">
            <a:extLst>
              <a:ext uri="{FF2B5EF4-FFF2-40B4-BE49-F238E27FC236}">
                <a16:creationId xmlns:a16="http://schemas.microsoft.com/office/drawing/2014/main" id="{DD2E1B3E-5736-C081-4E45-59C573B3081A}"/>
              </a:ext>
            </a:extLst>
          </p:cNvPr>
          <p:cNvSpPr txBox="1"/>
          <p:nvPr/>
        </p:nvSpPr>
        <p:spPr>
          <a:xfrm>
            <a:off x="1424196" y="1941457"/>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253FC8"/>
                </a:solidFill>
                <a:effectLst/>
                <a:uLnTx/>
                <a:uFillTx/>
                <a:latin typeface="Arial"/>
                <a:ea typeface="Meiryo UI"/>
                <a:cs typeface="+mn-cs"/>
              </a:rPr>
              <a:t>SC Dashboard</a:t>
            </a:r>
            <a:endParaRPr kumimoji="1" lang="ja-JP" altLang="en-US" sz="900" b="1" i="0" u="none" strike="noStrike" kern="0" cap="none" spc="0" normalizeH="0" baseline="0" noProof="0" dirty="0">
              <a:ln>
                <a:noFill/>
              </a:ln>
              <a:solidFill>
                <a:srgbClr val="253FC8"/>
              </a:solidFill>
              <a:effectLst/>
              <a:uLnTx/>
              <a:uFillTx/>
              <a:latin typeface="Arial"/>
              <a:ea typeface="Meiryo UI"/>
              <a:cs typeface="+mn-cs"/>
            </a:endParaRPr>
          </a:p>
        </p:txBody>
      </p:sp>
      <p:sp>
        <p:nvSpPr>
          <p:cNvPr id="222" name="テキスト ボックス 221">
            <a:extLst>
              <a:ext uri="{FF2B5EF4-FFF2-40B4-BE49-F238E27FC236}">
                <a16:creationId xmlns:a16="http://schemas.microsoft.com/office/drawing/2014/main" id="{475CAE5F-F29A-5FA9-F48D-14C373D4AA8B}"/>
              </a:ext>
            </a:extLst>
          </p:cNvPr>
          <p:cNvSpPr txBox="1"/>
          <p:nvPr/>
        </p:nvSpPr>
        <p:spPr>
          <a:xfrm>
            <a:off x="4100422" y="1945230"/>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253FC8"/>
                </a:solidFill>
                <a:effectLst/>
                <a:uLnTx/>
                <a:uFillTx/>
                <a:latin typeface="Arial"/>
                <a:ea typeface="Meiryo UI"/>
                <a:cs typeface="+mn-cs"/>
              </a:rPr>
              <a:t>SC Design3D</a:t>
            </a:r>
            <a:endParaRPr kumimoji="1" lang="ja-JP" altLang="en-US" sz="900" b="1" i="0" u="none" strike="noStrike" kern="0" cap="none" spc="0" normalizeH="0" baseline="0" noProof="0" dirty="0">
              <a:ln>
                <a:noFill/>
              </a:ln>
              <a:solidFill>
                <a:srgbClr val="253FC8"/>
              </a:solidFill>
              <a:effectLst/>
              <a:uLnTx/>
              <a:uFillTx/>
              <a:latin typeface="Arial"/>
              <a:ea typeface="Meiryo UI"/>
              <a:cs typeface="+mn-cs"/>
            </a:endParaRPr>
          </a:p>
        </p:txBody>
      </p:sp>
      <p:sp>
        <p:nvSpPr>
          <p:cNvPr id="223" name="テキスト ボックス 222">
            <a:extLst>
              <a:ext uri="{FF2B5EF4-FFF2-40B4-BE49-F238E27FC236}">
                <a16:creationId xmlns:a16="http://schemas.microsoft.com/office/drawing/2014/main" id="{EBE246E5-D79F-2AE6-AABC-669647C38FA9}"/>
              </a:ext>
            </a:extLst>
          </p:cNvPr>
          <p:cNvSpPr txBox="1"/>
          <p:nvPr/>
        </p:nvSpPr>
        <p:spPr>
          <a:xfrm>
            <a:off x="2762309" y="1946460"/>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253FC8"/>
                </a:solidFill>
                <a:effectLst/>
                <a:uLnTx/>
                <a:uFillTx/>
                <a:latin typeface="Arial"/>
                <a:ea typeface="Meiryo UI"/>
                <a:cs typeface="+mn-cs"/>
              </a:rPr>
              <a:t>SC Simulation</a:t>
            </a:r>
            <a:endParaRPr kumimoji="1" lang="ja-JP" altLang="en-US" sz="900" b="1" i="0" u="none" strike="noStrike" kern="0" cap="none" spc="0" normalizeH="0" baseline="0" noProof="0" dirty="0">
              <a:ln>
                <a:noFill/>
              </a:ln>
              <a:solidFill>
                <a:srgbClr val="253FC8"/>
              </a:solidFill>
              <a:effectLst/>
              <a:uLnTx/>
              <a:uFillTx/>
              <a:latin typeface="Arial"/>
              <a:ea typeface="Meiryo UI"/>
              <a:cs typeface="+mn-cs"/>
            </a:endParaRPr>
          </a:p>
        </p:txBody>
      </p:sp>
      <p:sp>
        <p:nvSpPr>
          <p:cNvPr id="224" name="テキスト ボックス 223">
            <a:extLst>
              <a:ext uri="{FF2B5EF4-FFF2-40B4-BE49-F238E27FC236}">
                <a16:creationId xmlns:a16="http://schemas.microsoft.com/office/drawing/2014/main" id="{24CEB78E-E6BF-BDB7-6FBC-C30E09FBA955}"/>
              </a:ext>
            </a:extLst>
          </p:cNvPr>
          <p:cNvSpPr txBox="1"/>
          <p:nvPr/>
        </p:nvSpPr>
        <p:spPr>
          <a:xfrm>
            <a:off x="5438535" y="1949395"/>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253FC8"/>
                </a:solidFill>
                <a:effectLst/>
                <a:uLnTx/>
                <a:uFillTx/>
                <a:latin typeface="Arial"/>
                <a:ea typeface="Meiryo UI"/>
                <a:cs typeface="+mn-cs"/>
              </a:rPr>
              <a:t>SC Fleet</a:t>
            </a:r>
            <a:endParaRPr kumimoji="1" lang="ja-JP" altLang="en-US" sz="900" b="1" i="0" u="none" strike="noStrike" kern="0" cap="none" spc="0" normalizeH="0" baseline="0" noProof="0" dirty="0">
              <a:ln>
                <a:noFill/>
              </a:ln>
              <a:solidFill>
                <a:srgbClr val="253FC8"/>
              </a:solidFill>
              <a:effectLst/>
              <a:uLnTx/>
              <a:uFillTx/>
              <a:latin typeface="Arial"/>
              <a:ea typeface="Meiryo UI"/>
              <a:cs typeface="+mn-cs"/>
            </a:endParaRPr>
          </a:p>
        </p:txBody>
      </p:sp>
      <p:cxnSp>
        <p:nvCxnSpPr>
          <p:cNvPr id="225" name="直線コネクタ 224">
            <a:extLst>
              <a:ext uri="{FF2B5EF4-FFF2-40B4-BE49-F238E27FC236}">
                <a16:creationId xmlns:a16="http://schemas.microsoft.com/office/drawing/2014/main" id="{99BBA078-5FCA-D332-4242-ACBD65650018}"/>
              </a:ext>
            </a:extLst>
          </p:cNvPr>
          <p:cNvCxnSpPr>
            <a:cxnSpLocks/>
            <a:stCxn id="216" idx="2"/>
            <a:endCxn id="219" idx="0"/>
          </p:cNvCxnSpPr>
          <p:nvPr/>
        </p:nvCxnSpPr>
        <p:spPr>
          <a:xfrm flipH="1">
            <a:off x="4996126" y="2247345"/>
            <a:ext cx="1059593" cy="371029"/>
          </a:xfrm>
          <a:prstGeom prst="line">
            <a:avLst/>
          </a:prstGeom>
          <a:noFill/>
          <a:ln w="19050" cap="flat" cmpd="sng" algn="ctr">
            <a:solidFill>
              <a:srgbClr val="1B232A"/>
            </a:solidFill>
            <a:prstDash val="sysDot"/>
            <a:miter lim="800000"/>
          </a:ln>
          <a:effectLst/>
        </p:spPr>
      </p:cxnSp>
      <p:cxnSp>
        <p:nvCxnSpPr>
          <p:cNvPr id="226" name="直線コネクタ 225">
            <a:extLst>
              <a:ext uri="{FF2B5EF4-FFF2-40B4-BE49-F238E27FC236}">
                <a16:creationId xmlns:a16="http://schemas.microsoft.com/office/drawing/2014/main" id="{022C866E-1CCF-285B-969A-26A201CD3BCD}"/>
              </a:ext>
            </a:extLst>
          </p:cNvPr>
          <p:cNvCxnSpPr>
            <a:cxnSpLocks/>
            <a:stCxn id="216" idx="2"/>
            <a:endCxn id="210" idx="0"/>
          </p:cNvCxnSpPr>
          <p:nvPr/>
        </p:nvCxnSpPr>
        <p:spPr>
          <a:xfrm>
            <a:off x="6055719" y="2247345"/>
            <a:ext cx="1157007" cy="366610"/>
          </a:xfrm>
          <a:prstGeom prst="line">
            <a:avLst/>
          </a:prstGeom>
          <a:noFill/>
          <a:ln w="19050" cap="flat" cmpd="sng" algn="ctr">
            <a:solidFill>
              <a:srgbClr val="1B232A"/>
            </a:solidFill>
            <a:prstDash val="sysDot"/>
            <a:miter lim="800000"/>
          </a:ln>
          <a:effectLst/>
        </p:spPr>
      </p:cxnSp>
      <p:pic>
        <p:nvPicPr>
          <p:cNvPr id="227" name="図 226">
            <a:extLst>
              <a:ext uri="{FF2B5EF4-FFF2-40B4-BE49-F238E27FC236}">
                <a16:creationId xmlns:a16="http://schemas.microsoft.com/office/drawing/2014/main" id="{07EBC15A-1126-792C-B952-DD2327EA62C5}"/>
              </a:ext>
            </a:extLst>
          </p:cNvPr>
          <p:cNvPicPr>
            <a:picLocks noChangeAspect="1"/>
          </p:cNvPicPr>
          <p:nvPr/>
        </p:nvPicPr>
        <p:blipFill>
          <a:blip r:embed="rId5">
            <a:duotone>
              <a:srgbClr val="2BB673">
                <a:shade val="45000"/>
                <a:satMod val="135000"/>
              </a:srgbClr>
              <a:prstClr val="white"/>
            </a:duotone>
          </a:blip>
          <a:stretch>
            <a:fillRect/>
          </a:stretch>
        </p:blipFill>
        <p:spPr>
          <a:xfrm flipH="1">
            <a:off x="8068465" y="2565584"/>
            <a:ext cx="1090953" cy="795826"/>
          </a:xfrm>
          <a:prstGeom prst="rect">
            <a:avLst/>
          </a:prstGeom>
          <a:ln>
            <a:noFill/>
          </a:ln>
          <a:effectLst>
            <a:softEdge rad="31750"/>
          </a:effectLst>
        </p:spPr>
      </p:pic>
      <p:pic>
        <p:nvPicPr>
          <p:cNvPr id="228" name="図 227">
            <a:extLst>
              <a:ext uri="{FF2B5EF4-FFF2-40B4-BE49-F238E27FC236}">
                <a16:creationId xmlns:a16="http://schemas.microsoft.com/office/drawing/2014/main" id="{CF5FCEA7-D0E3-5F99-C231-F866DAA43E5D}"/>
              </a:ext>
            </a:extLst>
          </p:cNvPr>
          <p:cNvPicPr>
            <a:picLocks noChangeAspect="1"/>
          </p:cNvPicPr>
          <p:nvPr/>
        </p:nvPicPr>
        <p:blipFill rotWithShape="1">
          <a:blip r:embed="rId6"/>
          <a:srcRect l="15729" t="4074" r="12144" b="6852"/>
          <a:stretch/>
        </p:blipFill>
        <p:spPr>
          <a:xfrm>
            <a:off x="5227810" y="4880313"/>
            <a:ext cx="1325874" cy="921044"/>
          </a:xfrm>
          <a:prstGeom prst="rect">
            <a:avLst/>
          </a:prstGeom>
          <a:effectLst>
            <a:softEdge rad="63500"/>
          </a:effectLst>
        </p:spPr>
      </p:pic>
      <p:pic>
        <p:nvPicPr>
          <p:cNvPr id="229" name="Picture 8" descr="ソース画像を表示">
            <a:extLst>
              <a:ext uri="{FF2B5EF4-FFF2-40B4-BE49-F238E27FC236}">
                <a16:creationId xmlns:a16="http://schemas.microsoft.com/office/drawing/2014/main" id="{58364E6F-1459-AAE2-5180-356C76C4A7C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4740"/>
          <a:stretch/>
        </p:blipFill>
        <p:spPr bwMode="auto">
          <a:xfrm flipH="1">
            <a:off x="3741388" y="4154039"/>
            <a:ext cx="1395676" cy="89299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30" name="図 229">
            <a:extLst>
              <a:ext uri="{FF2B5EF4-FFF2-40B4-BE49-F238E27FC236}">
                <a16:creationId xmlns:a16="http://schemas.microsoft.com/office/drawing/2014/main" id="{AB331F20-BDC9-2111-9BED-888C28666F13}"/>
              </a:ext>
            </a:extLst>
          </p:cNvPr>
          <p:cNvPicPr>
            <a:picLocks noChangeAspect="1"/>
          </p:cNvPicPr>
          <p:nvPr/>
        </p:nvPicPr>
        <p:blipFill rotWithShape="1">
          <a:blip r:embed="rId8"/>
          <a:srcRect l="3981" t="7197" r="4556" b="4908"/>
          <a:stretch/>
        </p:blipFill>
        <p:spPr>
          <a:xfrm>
            <a:off x="8791595" y="4624155"/>
            <a:ext cx="1214045" cy="794517"/>
          </a:xfrm>
          <a:prstGeom prst="rect">
            <a:avLst/>
          </a:prstGeom>
          <a:effectLst>
            <a:softEdge rad="31750"/>
          </a:effectLst>
        </p:spPr>
      </p:pic>
      <p:sp>
        <p:nvSpPr>
          <p:cNvPr id="231" name="矢印: 左右 230">
            <a:extLst>
              <a:ext uri="{FF2B5EF4-FFF2-40B4-BE49-F238E27FC236}">
                <a16:creationId xmlns:a16="http://schemas.microsoft.com/office/drawing/2014/main" id="{FF8540A2-87EE-8FDD-93C5-4C55EE08EA1B}"/>
              </a:ext>
            </a:extLst>
          </p:cNvPr>
          <p:cNvSpPr/>
          <p:nvPr/>
        </p:nvSpPr>
        <p:spPr>
          <a:xfrm rot="1267560">
            <a:off x="4699613" y="4053836"/>
            <a:ext cx="330322" cy="174649"/>
          </a:xfrm>
          <a:prstGeom prst="leftRightArrow">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232" name="矢印: 左右 231">
            <a:extLst>
              <a:ext uri="{FF2B5EF4-FFF2-40B4-BE49-F238E27FC236}">
                <a16:creationId xmlns:a16="http://schemas.microsoft.com/office/drawing/2014/main" id="{7BAD6DD7-DB7F-6EF4-8732-53EE41C7895A}"/>
              </a:ext>
            </a:extLst>
          </p:cNvPr>
          <p:cNvSpPr/>
          <p:nvPr/>
        </p:nvSpPr>
        <p:spPr>
          <a:xfrm>
            <a:off x="5744087" y="4394121"/>
            <a:ext cx="330322" cy="174649"/>
          </a:xfrm>
          <a:prstGeom prst="leftRightArrow">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233" name="矢印: 左右 232">
            <a:extLst>
              <a:ext uri="{FF2B5EF4-FFF2-40B4-BE49-F238E27FC236}">
                <a16:creationId xmlns:a16="http://schemas.microsoft.com/office/drawing/2014/main" id="{994C236C-A8A8-0B35-7670-9CE504D47CD7}"/>
              </a:ext>
            </a:extLst>
          </p:cNvPr>
          <p:cNvSpPr/>
          <p:nvPr/>
        </p:nvSpPr>
        <p:spPr>
          <a:xfrm rot="19939567">
            <a:off x="7294893" y="4234413"/>
            <a:ext cx="330322" cy="174649"/>
          </a:xfrm>
          <a:prstGeom prst="leftRightArrow">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234" name="テキスト ボックス 233">
            <a:extLst>
              <a:ext uri="{FF2B5EF4-FFF2-40B4-BE49-F238E27FC236}">
                <a16:creationId xmlns:a16="http://schemas.microsoft.com/office/drawing/2014/main" id="{0442D1FB-F4FB-2727-17F3-CC23C7C65752}"/>
              </a:ext>
            </a:extLst>
          </p:cNvPr>
          <p:cNvSpPr txBox="1"/>
          <p:nvPr/>
        </p:nvSpPr>
        <p:spPr>
          <a:xfrm>
            <a:off x="4393650" y="3755562"/>
            <a:ext cx="1283538" cy="306485"/>
          </a:xfrm>
          <a:prstGeom prst="rect">
            <a:avLst/>
          </a:prstGeom>
          <a:noFill/>
        </p:spPr>
        <p:txBody>
          <a:bodyPr wrap="none" lIns="72000" tIns="36000" rIns="72000" bIns="36000" rtlCol="0">
            <a:spAutoFit/>
          </a:bodyPr>
          <a:lstStyle/>
          <a:p>
            <a:pPr defTabSz="90000" fontAlgn="base">
              <a:lnSpc>
                <a:spcPct val="120000"/>
              </a:lnSpc>
              <a:spcBef>
                <a:spcPct val="0"/>
              </a:spcBef>
              <a:spcAft>
                <a:spcPct val="0"/>
              </a:spcAft>
            </a:pPr>
            <a:r>
              <a:rPr kumimoji="1" lang="ja-JP" altLang="en-US" sz="1400" b="1" dirty="0">
                <a:solidFill>
                  <a:srgbClr val="1B232A"/>
                </a:solidFill>
                <a:latin typeface="Arial"/>
                <a:ea typeface="Meiryo UI"/>
              </a:rPr>
              <a:t>作業により切替</a:t>
            </a:r>
          </a:p>
        </p:txBody>
      </p:sp>
      <p:sp>
        <p:nvSpPr>
          <p:cNvPr id="235" name="テキスト ボックス 234">
            <a:extLst>
              <a:ext uri="{FF2B5EF4-FFF2-40B4-BE49-F238E27FC236}">
                <a16:creationId xmlns:a16="http://schemas.microsoft.com/office/drawing/2014/main" id="{242C53FD-A9A9-6854-E368-0A98B92F7B49}"/>
              </a:ext>
            </a:extLst>
          </p:cNvPr>
          <p:cNvSpPr txBox="1"/>
          <p:nvPr/>
        </p:nvSpPr>
        <p:spPr>
          <a:xfrm>
            <a:off x="7082536" y="3825514"/>
            <a:ext cx="1283538" cy="306485"/>
          </a:xfrm>
          <a:prstGeom prst="rect">
            <a:avLst/>
          </a:prstGeom>
          <a:noFill/>
        </p:spPr>
        <p:txBody>
          <a:bodyPr wrap="none" lIns="72000" tIns="36000" rIns="72000" bIns="36000" rtlCol="0">
            <a:spAutoFit/>
          </a:bodyPr>
          <a:lstStyle/>
          <a:p>
            <a:pPr defTabSz="90000" fontAlgn="base">
              <a:lnSpc>
                <a:spcPct val="120000"/>
              </a:lnSpc>
              <a:spcBef>
                <a:spcPct val="0"/>
              </a:spcBef>
              <a:spcAft>
                <a:spcPct val="0"/>
              </a:spcAft>
            </a:pPr>
            <a:r>
              <a:rPr kumimoji="1" lang="ja-JP" altLang="en-US" sz="1400" b="1" dirty="0">
                <a:solidFill>
                  <a:srgbClr val="1B232A"/>
                </a:solidFill>
                <a:latin typeface="Arial"/>
                <a:ea typeface="Meiryo UI"/>
              </a:rPr>
              <a:t>作業により切替</a:t>
            </a:r>
          </a:p>
        </p:txBody>
      </p:sp>
      <p:sp>
        <p:nvSpPr>
          <p:cNvPr id="236" name="テキスト ボックス 235">
            <a:extLst>
              <a:ext uri="{FF2B5EF4-FFF2-40B4-BE49-F238E27FC236}">
                <a16:creationId xmlns:a16="http://schemas.microsoft.com/office/drawing/2014/main" id="{07B610E7-4FFA-6008-DFED-3D7AC41E10B5}"/>
              </a:ext>
            </a:extLst>
          </p:cNvPr>
          <p:cNvSpPr txBox="1"/>
          <p:nvPr/>
        </p:nvSpPr>
        <p:spPr>
          <a:xfrm>
            <a:off x="5227476" y="4549304"/>
            <a:ext cx="1120032" cy="273143"/>
          </a:xfrm>
          <a:prstGeom prst="rect">
            <a:avLst/>
          </a:prstGeom>
          <a:noFill/>
        </p:spPr>
        <p:txBody>
          <a:bodyPr wrap="none" lIns="72000" tIns="36000" rIns="72000" bIns="36000" rtlCol="0">
            <a:spAutoFit/>
          </a:bodyPr>
          <a:lstStyle/>
          <a:p>
            <a:pPr defTabSz="90000" fontAlgn="base">
              <a:lnSpc>
                <a:spcPct val="120000"/>
              </a:lnSpc>
              <a:spcBef>
                <a:spcPct val="0"/>
              </a:spcBef>
              <a:spcAft>
                <a:spcPct val="0"/>
              </a:spcAft>
            </a:pPr>
            <a:r>
              <a:rPr kumimoji="1" lang="ja-JP" altLang="en-US" sz="1200" b="1" dirty="0">
                <a:solidFill>
                  <a:srgbClr val="1B232A"/>
                </a:solidFill>
                <a:latin typeface="Arial"/>
                <a:ea typeface="Meiryo UI"/>
              </a:rPr>
              <a:t>作業により切替</a:t>
            </a:r>
          </a:p>
        </p:txBody>
      </p:sp>
      <p:sp>
        <p:nvSpPr>
          <p:cNvPr id="241" name="テキスト ボックス 240">
            <a:extLst>
              <a:ext uri="{FF2B5EF4-FFF2-40B4-BE49-F238E27FC236}">
                <a16:creationId xmlns:a16="http://schemas.microsoft.com/office/drawing/2014/main" id="{4A36CD26-410A-792B-C03D-DAA5B0FBD2BA}"/>
              </a:ext>
            </a:extLst>
          </p:cNvPr>
          <p:cNvSpPr txBox="1"/>
          <p:nvPr/>
        </p:nvSpPr>
        <p:spPr>
          <a:xfrm>
            <a:off x="6776649" y="1942517"/>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253FC8"/>
                </a:solidFill>
                <a:effectLst/>
                <a:uLnTx/>
                <a:uFillTx/>
                <a:latin typeface="Arial"/>
                <a:ea typeface="Meiryo UI"/>
                <a:cs typeface="+mn-cs"/>
              </a:rPr>
              <a:t>SC Asset Mgt.</a:t>
            </a:r>
            <a:endParaRPr kumimoji="1" lang="ja-JP" altLang="en-US" sz="900" b="1" i="0" u="none" strike="noStrike" kern="0" cap="none" spc="0" normalizeH="0" baseline="0" noProof="0" dirty="0">
              <a:ln>
                <a:noFill/>
              </a:ln>
              <a:solidFill>
                <a:srgbClr val="253FC8"/>
              </a:solidFill>
              <a:effectLst/>
              <a:uLnTx/>
              <a:uFillTx/>
              <a:latin typeface="Arial"/>
              <a:ea typeface="Meiryo UI"/>
              <a:cs typeface="+mn-cs"/>
            </a:endParaRPr>
          </a:p>
        </p:txBody>
      </p:sp>
      <p:cxnSp>
        <p:nvCxnSpPr>
          <p:cNvPr id="5" name="直線コネクタ 4">
            <a:extLst>
              <a:ext uri="{FF2B5EF4-FFF2-40B4-BE49-F238E27FC236}">
                <a16:creationId xmlns:a16="http://schemas.microsoft.com/office/drawing/2014/main" id="{11CD12CF-853A-C459-8BEB-EE6EB215AF5D}"/>
              </a:ext>
            </a:extLst>
          </p:cNvPr>
          <p:cNvCxnSpPr>
            <a:cxnSpLocks/>
            <a:stCxn id="228" idx="1"/>
            <a:endCxn id="185" idx="3"/>
          </p:cNvCxnSpPr>
          <p:nvPr/>
        </p:nvCxnSpPr>
        <p:spPr>
          <a:xfrm flipH="1" flipV="1">
            <a:off x="2989562" y="5159139"/>
            <a:ext cx="2238248" cy="181696"/>
          </a:xfrm>
          <a:prstGeom prst="line">
            <a:avLst/>
          </a:prstGeom>
          <a:noFill/>
          <a:ln w="19050" cap="flat" cmpd="sng" algn="ctr">
            <a:solidFill>
              <a:schemeClr val="accent4">
                <a:lumMod val="75000"/>
              </a:schemeClr>
            </a:solidFill>
            <a:prstDash val="sysDash"/>
            <a:miter lim="800000"/>
          </a:ln>
          <a:effectLst/>
        </p:spPr>
      </p:cxnSp>
      <p:cxnSp>
        <p:nvCxnSpPr>
          <p:cNvPr id="8" name="直線コネクタ 7">
            <a:extLst>
              <a:ext uri="{FF2B5EF4-FFF2-40B4-BE49-F238E27FC236}">
                <a16:creationId xmlns:a16="http://schemas.microsoft.com/office/drawing/2014/main" id="{EE8BCC6E-5F04-6AC6-5538-EF82C4070D03}"/>
              </a:ext>
            </a:extLst>
          </p:cNvPr>
          <p:cNvCxnSpPr>
            <a:cxnSpLocks/>
            <a:endCxn id="185" idx="3"/>
          </p:cNvCxnSpPr>
          <p:nvPr/>
        </p:nvCxnSpPr>
        <p:spPr>
          <a:xfrm flipH="1">
            <a:off x="2989562" y="4588862"/>
            <a:ext cx="746854" cy="570277"/>
          </a:xfrm>
          <a:prstGeom prst="line">
            <a:avLst/>
          </a:prstGeom>
          <a:noFill/>
          <a:ln w="19050" cap="flat" cmpd="sng" algn="ctr">
            <a:solidFill>
              <a:schemeClr val="accent4">
                <a:lumMod val="75000"/>
              </a:schemeClr>
            </a:solidFill>
            <a:prstDash val="sysDash"/>
            <a:miter lim="800000"/>
          </a:ln>
          <a:effectLst/>
        </p:spPr>
      </p:cxnSp>
      <p:cxnSp>
        <p:nvCxnSpPr>
          <p:cNvPr id="11" name="直線コネクタ 10">
            <a:extLst>
              <a:ext uri="{FF2B5EF4-FFF2-40B4-BE49-F238E27FC236}">
                <a16:creationId xmlns:a16="http://schemas.microsoft.com/office/drawing/2014/main" id="{77751EC3-22BF-868F-ABBA-3419E83181CB}"/>
              </a:ext>
            </a:extLst>
          </p:cNvPr>
          <p:cNvCxnSpPr>
            <a:cxnSpLocks/>
            <a:stCxn id="239" idx="0"/>
            <a:endCxn id="228" idx="3"/>
          </p:cNvCxnSpPr>
          <p:nvPr/>
        </p:nvCxnSpPr>
        <p:spPr>
          <a:xfrm flipH="1">
            <a:off x="6553684" y="4914311"/>
            <a:ext cx="372402" cy="426524"/>
          </a:xfrm>
          <a:prstGeom prst="line">
            <a:avLst/>
          </a:prstGeom>
          <a:noFill/>
          <a:ln w="19050" cap="flat" cmpd="sng" algn="ctr">
            <a:solidFill>
              <a:schemeClr val="accent4">
                <a:lumMod val="75000"/>
              </a:schemeClr>
            </a:solidFill>
            <a:prstDash val="sysDash"/>
            <a:miter lim="800000"/>
          </a:ln>
          <a:effectLst/>
        </p:spPr>
      </p:cxnSp>
      <p:cxnSp>
        <p:nvCxnSpPr>
          <p:cNvPr id="14" name="直線コネクタ 13">
            <a:extLst>
              <a:ext uri="{FF2B5EF4-FFF2-40B4-BE49-F238E27FC236}">
                <a16:creationId xmlns:a16="http://schemas.microsoft.com/office/drawing/2014/main" id="{05754A19-3D22-E744-9177-BECD2265887A}"/>
              </a:ext>
            </a:extLst>
          </p:cNvPr>
          <p:cNvCxnSpPr>
            <a:cxnSpLocks/>
            <a:stCxn id="230" idx="1"/>
            <a:endCxn id="187" idx="3"/>
          </p:cNvCxnSpPr>
          <p:nvPr/>
        </p:nvCxnSpPr>
        <p:spPr>
          <a:xfrm flipH="1" flipV="1">
            <a:off x="8472436" y="4979728"/>
            <a:ext cx="319159" cy="41686"/>
          </a:xfrm>
          <a:prstGeom prst="line">
            <a:avLst/>
          </a:prstGeom>
          <a:noFill/>
          <a:ln w="19050" cap="flat" cmpd="sng" algn="ctr">
            <a:solidFill>
              <a:schemeClr val="accent4">
                <a:lumMod val="75000"/>
              </a:schemeClr>
            </a:solidFill>
            <a:prstDash val="sysDash"/>
            <a:miter lim="800000"/>
          </a:ln>
          <a:effectLst/>
        </p:spPr>
      </p:cxnSp>
      <p:cxnSp>
        <p:nvCxnSpPr>
          <p:cNvPr id="17" name="直線コネクタ 16">
            <a:extLst>
              <a:ext uri="{FF2B5EF4-FFF2-40B4-BE49-F238E27FC236}">
                <a16:creationId xmlns:a16="http://schemas.microsoft.com/office/drawing/2014/main" id="{FD2154AC-2F4C-B2B2-E01F-0AE0229439C7}"/>
              </a:ext>
            </a:extLst>
          </p:cNvPr>
          <p:cNvCxnSpPr>
            <a:cxnSpLocks/>
            <a:stCxn id="230" idx="1"/>
            <a:endCxn id="228" idx="3"/>
          </p:cNvCxnSpPr>
          <p:nvPr/>
        </p:nvCxnSpPr>
        <p:spPr>
          <a:xfrm flipH="1">
            <a:off x="6553684" y="5021414"/>
            <a:ext cx="2237911" cy="319421"/>
          </a:xfrm>
          <a:prstGeom prst="line">
            <a:avLst/>
          </a:prstGeom>
          <a:noFill/>
          <a:ln w="19050" cap="flat" cmpd="sng" algn="ctr">
            <a:solidFill>
              <a:schemeClr val="accent4">
                <a:lumMod val="75000"/>
              </a:schemeClr>
            </a:solidFill>
            <a:prstDash val="sysDash"/>
            <a:miter lim="800000"/>
          </a:ln>
          <a:effectLst/>
        </p:spPr>
      </p:cxnSp>
      <p:cxnSp>
        <p:nvCxnSpPr>
          <p:cNvPr id="20" name="直線コネクタ 19">
            <a:extLst>
              <a:ext uri="{FF2B5EF4-FFF2-40B4-BE49-F238E27FC236}">
                <a16:creationId xmlns:a16="http://schemas.microsoft.com/office/drawing/2014/main" id="{E3AC813F-3C02-A2E8-3703-FFE4FBBB5023}"/>
              </a:ext>
            </a:extLst>
          </p:cNvPr>
          <p:cNvCxnSpPr>
            <a:cxnSpLocks/>
            <a:stCxn id="229" idx="1"/>
            <a:endCxn id="228" idx="1"/>
          </p:cNvCxnSpPr>
          <p:nvPr/>
        </p:nvCxnSpPr>
        <p:spPr>
          <a:xfrm>
            <a:off x="5137064" y="4600538"/>
            <a:ext cx="90746" cy="740297"/>
          </a:xfrm>
          <a:prstGeom prst="line">
            <a:avLst/>
          </a:prstGeom>
          <a:noFill/>
          <a:ln w="19050" cap="flat" cmpd="sng" algn="ctr">
            <a:solidFill>
              <a:schemeClr val="accent4">
                <a:lumMod val="75000"/>
              </a:schemeClr>
            </a:solidFill>
            <a:prstDash val="sysDash"/>
            <a:miter lim="800000"/>
          </a:ln>
          <a:effectLst/>
        </p:spPr>
      </p:cxnSp>
      <p:sp>
        <p:nvSpPr>
          <p:cNvPr id="237" name="テキスト ボックス 236">
            <a:extLst>
              <a:ext uri="{FF2B5EF4-FFF2-40B4-BE49-F238E27FC236}">
                <a16:creationId xmlns:a16="http://schemas.microsoft.com/office/drawing/2014/main" id="{399E1C0F-A3E7-8E2E-C0DF-EEA4446466FB}"/>
              </a:ext>
            </a:extLst>
          </p:cNvPr>
          <p:cNvSpPr txBox="1"/>
          <p:nvPr/>
        </p:nvSpPr>
        <p:spPr>
          <a:xfrm>
            <a:off x="3305210" y="5221411"/>
            <a:ext cx="1114409" cy="307777"/>
          </a:xfrm>
          <a:prstGeom prst="rect">
            <a:avLst/>
          </a:prstGeom>
          <a:noFill/>
        </p:spPr>
        <p:txBody>
          <a:bodyPr wrap="none" rtlCol="0">
            <a:spAutoFit/>
          </a:bodyPr>
          <a:lstStyle/>
          <a:p>
            <a:pPr algn="ctr" defTabSz="342900">
              <a:defRPr/>
            </a:pPr>
            <a:r>
              <a:rPr lang="ja-JP" altLang="en-US" sz="1400" b="1" dirty="0">
                <a:solidFill>
                  <a:srgbClr val="0000FF"/>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待機ポイント</a:t>
            </a:r>
          </a:p>
        </p:txBody>
      </p:sp>
      <p:sp>
        <p:nvSpPr>
          <p:cNvPr id="238" name="テキスト ボックス 237">
            <a:extLst>
              <a:ext uri="{FF2B5EF4-FFF2-40B4-BE49-F238E27FC236}">
                <a16:creationId xmlns:a16="http://schemas.microsoft.com/office/drawing/2014/main" id="{24BF7E10-4C49-A7A8-FF17-E2643C9C444E}"/>
              </a:ext>
            </a:extLst>
          </p:cNvPr>
          <p:cNvSpPr txBox="1"/>
          <p:nvPr/>
        </p:nvSpPr>
        <p:spPr>
          <a:xfrm>
            <a:off x="2741607" y="4828433"/>
            <a:ext cx="1114409" cy="307777"/>
          </a:xfrm>
          <a:prstGeom prst="rect">
            <a:avLst/>
          </a:prstGeom>
          <a:noFill/>
        </p:spPr>
        <p:txBody>
          <a:bodyPr wrap="none" rtlCol="0">
            <a:spAutoFit/>
          </a:bodyPr>
          <a:lstStyle/>
          <a:p>
            <a:pPr algn="ctr" defTabSz="342900">
              <a:defRPr/>
            </a:pPr>
            <a:r>
              <a:rPr lang="ja-JP" altLang="en-US" sz="1400" b="1" dirty="0">
                <a:solidFill>
                  <a:srgbClr val="0000FF"/>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積込ポイント</a:t>
            </a:r>
          </a:p>
        </p:txBody>
      </p:sp>
      <p:sp>
        <p:nvSpPr>
          <p:cNvPr id="239" name="テキスト ボックス 238">
            <a:extLst>
              <a:ext uri="{FF2B5EF4-FFF2-40B4-BE49-F238E27FC236}">
                <a16:creationId xmlns:a16="http://schemas.microsoft.com/office/drawing/2014/main" id="{8425E6AA-1345-7A27-D7F1-C32A67883141}"/>
              </a:ext>
            </a:extLst>
          </p:cNvPr>
          <p:cNvSpPr txBox="1"/>
          <p:nvPr/>
        </p:nvSpPr>
        <p:spPr>
          <a:xfrm>
            <a:off x="6368881" y="4914311"/>
            <a:ext cx="1114409" cy="307777"/>
          </a:xfrm>
          <a:prstGeom prst="rect">
            <a:avLst/>
          </a:prstGeom>
          <a:noFill/>
        </p:spPr>
        <p:txBody>
          <a:bodyPr wrap="none" rtlCol="0">
            <a:spAutoFit/>
          </a:bodyPr>
          <a:lstStyle/>
          <a:p>
            <a:pPr algn="ctr" defTabSz="342900">
              <a:defRPr/>
            </a:pPr>
            <a:r>
              <a:rPr lang="ja-JP" altLang="en-US" sz="1400" b="1" dirty="0">
                <a:solidFill>
                  <a:srgbClr val="009900"/>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排土ポイント</a:t>
            </a:r>
          </a:p>
        </p:txBody>
      </p:sp>
      <p:sp>
        <p:nvSpPr>
          <p:cNvPr id="240" name="テキスト ボックス 239">
            <a:extLst>
              <a:ext uri="{FF2B5EF4-FFF2-40B4-BE49-F238E27FC236}">
                <a16:creationId xmlns:a16="http://schemas.microsoft.com/office/drawing/2014/main" id="{FE359392-D79E-FA5E-FC23-095E0FB99835}"/>
              </a:ext>
            </a:extLst>
          </p:cNvPr>
          <p:cNvSpPr txBox="1"/>
          <p:nvPr/>
        </p:nvSpPr>
        <p:spPr>
          <a:xfrm>
            <a:off x="6224408" y="4516843"/>
            <a:ext cx="1114409" cy="307777"/>
          </a:xfrm>
          <a:prstGeom prst="rect">
            <a:avLst/>
          </a:prstGeom>
          <a:noFill/>
        </p:spPr>
        <p:txBody>
          <a:bodyPr wrap="none" rtlCol="0">
            <a:spAutoFit/>
          </a:bodyPr>
          <a:lstStyle/>
          <a:p>
            <a:pPr algn="ctr" defTabSz="342900">
              <a:defRPr/>
            </a:pPr>
            <a:r>
              <a:rPr lang="ja-JP" altLang="en-US" sz="1400" b="1" dirty="0">
                <a:solidFill>
                  <a:srgbClr val="009900"/>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待機ポイント</a:t>
            </a:r>
          </a:p>
        </p:txBody>
      </p:sp>
      <p:pic>
        <p:nvPicPr>
          <p:cNvPr id="27" name="図 26">
            <a:extLst>
              <a:ext uri="{FF2B5EF4-FFF2-40B4-BE49-F238E27FC236}">
                <a16:creationId xmlns:a16="http://schemas.microsoft.com/office/drawing/2014/main" id="{D75EA0D3-82BA-6E8F-37A5-48B3EEF15F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3106" y1="59402" x2="73106" y2="59402"/>
                        <a14:foregroundMark x1="75758" y1="44017" x2="75758" y2="44017"/>
                        <a14:foregroundMark x1="76136" y1="73077" x2="76136" y2="73077"/>
                        <a14:foregroundMark x1="76894" y1="88034" x2="76894" y2="88034"/>
                        <a14:foregroundMark x1="46970" y1="73932" x2="46970" y2="73932"/>
                      </a14:backgroundRemoval>
                    </a14:imgEffect>
                  </a14:imgLayer>
                </a14:imgProps>
              </a:ext>
            </a:extLst>
          </a:blip>
          <a:stretch>
            <a:fillRect/>
          </a:stretch>
        </p:blipFill>
        <p:spPr>
          <a:xfrm>
            <a:off x="221938" y="1554921"/>
            <a:ext cx="636114" cy="563828"/>
          </a:xfrm>
          <a:prstGeom prst="rect">
            <a:avLst/>
          </a:prstGeom>
        </p:spPr>
      </p:pic>
      <p:sp>
        <p:nvSpPr>
          <p:cNvPr id="3" name="テキスト ボックス 2">
            <a:extLst>
              <a:ext uri="{FF2B5EF4-FFF2-40B4-BE49-F238E27FC236}">
                <a16:creationId xmlns:a16="http://schemas.microsoft.com/office/drawing/2014/main" id="{034AF03E-811E-E082-209B-A5D12DB6FDC0}"/>
              </a:ext>
            </a:extLst>
          </p:cNvPr>
          <p:cNvSpPr txBox="1"/>
          <p:nvPr/>
        </p:nvSpPr>
        <p:spPr>
          <a:xfrm>
            <a:off x="8093488" y="1942517"/>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253FC8"/>
                </a:solidFill>
                <a:effectLst/>
                <a:uLnTx/>
                <a:uFillTx/>
                <a:latin typeface="Arial"/>
                <a:ea typeface="Meiryo UI"/>
                <a:cs typeface="+mn-cs"/>
              </a:rPr>
              <a:t>SC Teleoperation</a:t>
            </a:r>
            <a:endParaRPr kumimoji="1" lang="ja-JP" altLang="en-US" sz="900" b="1" i="0" u="none" strike="noStrike" kern="0" cap="none" spc="0" normalizeH="0" baseline="0" noProof="0" dirty="0">
              <a:ln>
                <a:noFill/>
              </a:ln>
              <a:solidFill>
                <a:srgbClr val="253FC8"/>
              </a:solidFill>
              <a:effectLst/>
              <a:uLnTx/>
              <a:uFillTx/>
              <a:latin typeface="Arial"/>
              <a:ea typeface="Meiryo UI"/>
              <a:cs typeface="+mn-cs"/>
            </a:endParaRPr>
          </a:p>
        </p:txBody>
      </p:sp>
      <p:sp>
        <p:nvSpPr>
          <p:cNvPr id="13" name="テキスト ボックス 12">
            <a:extLst>
              <a:ext uri="{FF2B5EF4-FFF2-40B4-BE49-F238E27FC236}">
                <a16:creationId xmlns:a16="http://schemas.microsoft.com/office/drawing/2014/main" id="{4DC925BF-DF2E-9BD7-D16D-BE5C0621F129}"/>
              </a:ext>
            </a:extLst>
          </p:cNvPr>
          <p:cNvSpPr txBox="1"/>
          <p:nvPr/>
        </p:nvSpPr>
        <p:spPr>
          <a:xfrm>
            <a:off x="9448554" y="1942807"/>
            <a:ext cx="1170240" cy="230832"/>
          </a:xfrm>
          <a:prstGeom prst="rect">
            <a:avLst/>
          </a:prstGeom>
          <a:solidFill>
            <a:schemeClr val="bg1"/>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rgbClr val="0000CA"/>
                </a:solidFill>
                <a:effectLst/>
                <a:uLnTx/>
                <a:uFillTx/>
                <a:latin typeface="Arial"/>
                <a:ea typeface="Meiryo UI"/>
                <a:cs typeface="+mn-cs"/>
              </a:rPr>
              <a:t>SC Pilot</a:t>
            </a:r>
            <a:endParaRPr kumimoji="1" lang="ja-JP" altLang="en-US" sz="900" b="1" i="0" u="none" strike="noStrike" kern="0" cap="none" spc="0" normalizeH="0" baseline="0" noProof="0" dirty="0">
              <a:ln>
                <a:noFill/>
              </a:ln>
              <a:solidFill>
                <a:srgbClr val="0000CA"/>
              </a:solidFill>
              <a:effectLst/>
              <a:uLnTx/>
              <a:uFillTx/>
              <a:latin typeface="Arial"/>
              <a:ea typeface="Meiryo UI"/>
              <a:cs typeface="+mn-cs"/>
            </a:endParaRPr>
          </a:p>
        </p:txBody>
      </p:sp>
    </p:spTree>
    <p:extLst>
      <p:ext uri="{BB962C8B-B14F-4D97-AF65-F5344CB8AC3E}">
        <p14:creationId xmlns:p14="http://schemas.microsoft.com/office/powerpoint/2010/main" val="4105508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C6E47AAD-0424-A2FC-AA20-96E704C3FD1F}"/>
              </a:ext>
            </a:extLst>
          </p:cNvPr>
          <p:cNvSpPr>
            <a:spLocks noGrp="1"/>
          </p:cNvSpPr>
          <p:nvPr>
            <p:ph type="body" sz="quarter" idx="31"/>
          </p:nvPr>
        </p:nvSpPr>
        <p:spPr/>
        <p:txBody>
          <a:bodyPr/>
          <a:lstStyle/>
          <a:p>
            <a:endParaRPr lang="ja-JP" altLang="en-US"/>
          </a:p>
        </p:txBody>
      </p:sp>
      <p:pic>
        <p:nvPicPr>
          <p:cNvPr id="3" name="図 2">
            <a:extLst>
              <a:ext uri="{FF2B5EF4-FFF2-40B4-BE49-F238E27FC236}">
                <a16:creationId xmlns:a16="http://schemas.microsoft.com/office/drawing/2014/main" id="{5238C075-4F91-019F-3B38-9E48427AD6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テキスト ボックス 7">
            <a:extLst>
              <a:ext uri="{FF2B5EF4-FFF2-40B4-BE49-F238E27FC236}">
                <a16:creationId xmlns:a16="http://schemas.microsoft.com/office/drawing/2014/main" id="{E9DD20F1-5E1E-CDEA-8B77-670C99414DB1}"/>
              </a:ext>
            </a:extLst>
          </p:cNvPr>
          <p:cNvSpPr txBox="1"/>
          <p:nvPr/>
        </p:nvSpPr>
        <p:spPr>
          <a:xfrm>
            <a:off x="3368675" y="1397437"/>
            <a:ext cx="6102349" cy="748988"/>
          </a:xfrm>
          <a:prstGeom prst="rect">
            <a:avLst/>
          </a:prstGeom>
          <a:noFill/>
        </p:spPr>
        <p:txBody>
          <a:bodyPr wrap="square">
            <a:spAutoFit/>
          </a:bodyPr>
          <a:lstStyle/>
          <a:p>
            <a:pPr algn="ctr"/>
            <a:r>
              <a:rPr kumimoji="1" lang="ja-JP" altLang="en-US" sz="4267" b="1" dirty="0">
                <a:solidFill>
                  <a:prstClr val="white"/>
                </a:solidFill>
                <a:effectLst>
                  <a:glow rad="127000">
                    <a:srgbClr val="0000CA"/>
                  </a:glow>
                </a:effectLst>
                <a:latin typeface="Meiryo UI" panose="020B0604030504040204" pitchFamily="50" charset="-128"/>
                <a:ea typeface="Meiryo UI" panose="020B0604030504040204" pitchFamily="50" charset="-128"/>
              </a:rPr>
              <a:t>遠隔建機ソリューション </a:t>
            </a:r>
            <a:endParaRPr lang="ja-JP" altLang="en-US" sz="2667" dirty="0"/>
          </a:p>
        </p:txBody>
      </p:sp>
      <p:sp>
        <p:nvSpPr>
          <p:cNvPr id="9" name="テキスト ボックス 8">
            <a:extLst>
              <a:ext uri="{FF2B5EF4-FFF2-40B4-BE49-F238E27FC236}">
                <a16:creationId xmlns:a16="http://schemas.microsoft.com/office/drawing/2014/main" id="{A2E761A6-BDE3-0C44-52C4-9F6C0421EDB8}"/>
              </a:ext>
            </a:extLst>
          </p:cNvPr>
          <p:cNvSpPr txBox="1"/>
          <p:nvPr/>
        </p:nvSpPr>
        <p:spPr>
          <a:xfrm>
            <a:off x="4029075" y="987067"/>
            <a:ext cx="7058027" cy="379656"/>
          </a:xfrm>
          <a:prstGeom prst="rect">
            <a:avLst/>
          </a:prstGeom>
          <a:noFill/>
        </p:spPr>
        <p:txBody>
          <a:bodyPr wrap="square">
            <a:spAutoFit/>
          </a:bodyPr>
          <a:lstStyle/>
          <a:p>
            <a:r>
              <a:rPr kumimoji="1" lang="en-US" altLang="ja-JP" sz="1867" b="1" dirty="0" err="1">
                <a:solidFill>
                  <a:prstClr val="white"/>
                </a:solidFill>
                <a:effectLst>
                  <a:glow rad="127000">
                    <a:srgbClr val="0000CA"/>
                  </a:glow>
                </a:effectLst>
                <a:latin typeface="Meiryo UI" panose="020B0604030504040204" pitchFamily="50" charset="-128"/>
                <a:ea typeface="Meiryo UI" panose="020B0604030504040204" pitchFamily="50" charset="-128"/>
              </a:rPr>
              <a:t>Smartconstruction</a:t>
            </a:r>
            <a:r>
              <a:rPr kumimoji="1" lang="en-US" altLang="ja-JP" sz="1867" b="1" dirty="0">
                <a:solidFill>
                  <a:prstClr val="white"/>
                </a:solidFill>
                <a:effectLst>
                  <a:glow rad="127000">
                    <a:srgbClr val="0000CA"/>
                  </a:glow>
                </a:effectLst>
                <a:latin typeface="Meiryo UI" panose="020B0604030504040204" pitchFamily="50" charset="-128"/>
                <a:ea typeface="Meiryo UI" panose="020B0604030504040204" pitchFamily="50" charset="-128"/>
              </a:rPr>
              <a:t> Tele-Operation</a:t>
            </a:r>
            <a:endParaRPr lang="ja-JP" altLang="en-US" sz="1400" dirty="0"/>
          </a:p>
        </p:txBody>
      </p:sp>
    </p:spTree>
    <p:extLst>
      <p:ext uri="{BB962C8B-B14F-4D97-AF65-F5344CB8AC3E}">
        <p14:creationId xmlns:p14="http://schemas.microsoft.com/office/powerpoint/2010/main" val="211294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90A79530-086B-A4A2-A284-F6601D758781}"/>
              </a:ext>
            </a:extLst>
          </p:cNvPr>
          <p:cNvGrpSpPr/>
          <p:nvPr/>
        </p:nvGrpSpPr>
        <p:grpSpPr>
          <a:xfrm>
            <a:off x="2256440" y="1170029"/>
            <a:ext cx="8650043" cy="1650912"/>
            <a:chOff x="1710659" y="4896594"/>
            <a:chExt cx="8650042" cy="1650912"/>
          </a:xfrm>
        </p:grpSpPr>
        <p:pic>
          <p:nvPicPr>
            <p:cNvPr id="9" name="図 8">
              <a:extLst>
                <a:ext uri="{FF2B5EF4-FFF2-40B4-BE49-F238E27FC236}">
                  <a16:creationId xmlns:a16="http://schemas.microsoft.com/office/drawing/2014/main" id="{F9782385-0CAF-6ACE-2AFC-1EA2514A091A}"/>
                </a:ext>
              </a:extLst>
            </p:cNvPr>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65293" y="5388218"/>
              <a:ext cx="1535301" cy="491296"/>
            </a:xfrm>
            <a:prstGeom prst="rect">
              <a:avLst/>
            </a:prstGeom>
          </p:spPr>
        </p:pic>
        <p:sp>
          <p:nvSpPr>
            <p:cNvPr id="10" name="object 5">
              <a:extLst>
                <a:ext uri="{FF2B5EF4-FFF2-40B4-BE49-F238E27FC236}">
                  <a16:creationId xmlns:a16="http://schemas.microsoft.com/office/drawing/2014/main" id="{38BF69F1-68DB-04C6-E974-ADB09B6E8ECC}"/>
                </a:ext>
              </a:extLst>
            </p:cNvPr>
            <p:cNvSpPr/>
            <p:nvPr/>
          </p:nvSpPr>
          <p:spPr>
            <a:xfrm>
              <a:off x="2366369" y="5236384"/>
              <a:ext cx="7994332" cy="127590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1" name="object 6">
              <a:extLst>
                <a:ext uri="{FF2B5EF4-FFF2-40B4-BE49-F238E27FC236}">
                  <a16:creationId xmlns:a16="http://schemas.microsoft.com/office/drawing/2014/main" id="{EDD6C2B2-3AAE-7850-C0A4-B393A12BA7D6}"/>
                </a:ext>
              </a:extLst>
            </p:cNvPr>
            <p:cNvSpPr/>
            <p:nvPr/>
          </p:nvSpPr>
          <p:spPr>
            <a:xfrm>
              <a:off x="5840872" y="5250493"/>
              <a:ext cx="729684" cy="465323"/>
            </a:xfrm>
            <a:prstGeom prst="rect">
              <a:avLst/>
            </a:prstGeom>
            <a: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2" name="object 7">
              <a:extLst>
                <a:ext uri="{FF2B5EF4-FFF2-40B4-BE49-F238E27FC236}">
                  <a16:creationId xmlns:a16="http://schemas.microsoft.com/office/drawing/2014/main" id="{30AF27EA-375A-8048-583E-47BD496B677E}"/>
                </a:ext>
              </a:extLst>
            </p:cNvPr>
            <p:cNvSpPr/>
            <p:nvPr/>
          </p:nvSpPr>
          <p:spPr>
            <a:xfrm>
              <a:off x="7716514" y="6085509"/>
              <a:ext cx="843972" cy="432505"/>
            </a:xfrm>
            <a:prstGeom prst="rect">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3" name="object 8">
              <a:extLst>
                <a:ext uri="{FF2B5EF4-FFF2-40B4-BE49-F238E27FC236}">
                  <a16:creationId xmlns:a16="http://schemas.microsoft.com/office/drawing/2014/main" id="{8ED76546-A8D8-DD6C-E514-5427FF98879A}"/>
                </a:ext>
              </a:extLst>
            </p:cNvPr>
            <p:cNvSpPr/>
            <p:nvPr/>
          </p:nvSpPr>
          <p:spPr>
            <a:xfrm>
              <a:off x="8490081" y="4955376"/>
              <a:ext cx="655202" cy="648441"/>
            </a:xfrm>
            <a:prstGeom prst="rect">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4" name="object 10">
              <a:extLst>
                <a:ext uri="{FF2B5EF4-FFF2-40B4-BE49-F238E27FC236}">
                  <a16:creationId xmlns:a16="http://schemas.microsoft.com/office/drawing/2014/main" id="{7E36B724-D0ED-C437-848C-B178097BA192}"/>
                </a:ext>
              </a:extLst>
            </p:cNvPr>
            <p:cNvSpPr/>
            <p:nvPr/>
          </p:nvSpPr>
          <p:spPr>
            <a:xfrm>
              <a:off x="4800213" y="5633131"/>
              <a:ext cx="559465" cy="556529"/>
            </a:xfrm>
            <a:prstGeom prst="rect">
              <a:avLst/>
            </a:prstGeom>
            <a: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5" name="object 11">
              <a:extLst>
                <a:ext uri="{FF2B5EF4-FFF2-40B4-BE49-F238E27FC236}">
                  <a16:creationId xmlns:a16="http://schemas.microsoft.com/office/drawing/2014/main" id="{565D359D-2D6E-C466-425B-56E4AD73426E}"/>
                </a:ext>
              </a:extLst>
            </p:cNvPr>
            <p:cNvSpPr/>
            <p:nvPr/>
          </p:nvSpPr>
          <p:spPr>
            <a:xfrm>
              <a:off x="4047720" y="5278360"/>
              <a:ext cx="755520" cy="648441"/>
            </a:xfrm>
            <a:prstGeom prst="rect">
              <a:avLst/>
            </a:prstGeom>
            <a: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6" name="object 13">
              <a:extLst>
                <a:ext uri="{FF2B5EF4-FFF2-40B4-BE49-F238E27FC236}">
                  <a16:creationId xmlns:a16="http://schemas.microsoft.com/office/drawing/2014/main" id="{035E725F-F16A-2D78-3254-7792910D2AF0}"/>
                </a:ext>
              </a:extLst>
            </p:cNvPr>
            <p:cNvSpPr/>
            <p:nvPr/>
          </p:nvSpPr>
          <p:spPr>
            <a:xfrm>
              <a:off x="7270253" y="4896594"/>
              <a:ext cx="747298" cy="415366"/>
            </a:xfrm>
            <a:prstGeom prst="rect">
              <a:avLst/>
            </a:prstGeom>
            <a: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7" name="object 14">
              <a:extLst>
                <a:ext uri="{FF2B5EF4-FFF2-40B4-BE49-F238E27FC236}">
                  <a16:creationId xmlns:a16="http://schemas.microsoft.com/office/drawing/2014/main" id="{3085316A-64D5-E63D-4D5C-D3200AAA8DE7}"/>
                </a:ext>
              </a:extLst>
            </p:cNvPr>
            <p:cNvSpPr/>
            <p:nvPr/>
          </p:nvSpPr>
          <p:spPr>
            <a:xfrm>
              <a:off x="6945288" y="5185999"/>
              <a:ext cx="177430" cy="399793"/>
            </a:xfrm>
            <a:prstGeom prst="rect">
              <a:avLst/>
            </a:prstGeom>
            <a: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8" name="object 15">
              <a:extLst>
                <a:ext uri="{FF2B5EF4-FFF2-40B4-BE49-F238E27FC236}">
                  <a16:creationId xmlns:a16="http://schemas.microsoft.com/office/drawing/2014/main" id="{7F822C62-398B-2652-3193-D0FE28225733}"/>
                </a:ext>
              </a:extLst>
            </p:cNvPr>
            <p:cNvSpPr/>
            <p:nvPr/>
          </p:nvSpPr>
          <p:spPr>
            <a:xfrm>
              <a:off x="5388798" y="5643768"/>
              <a:ext cx="555466" cy="482905"/>
            </a:xfrm>
            <a:prstGeom prst="rect">
              <a:avLst/>
            </a:prstGeom>
            <a: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9" name="object 16">
              <a:extLst>
                <a:ext uri="{FF2B5EF4-FFF2-40B4-BE49-F238E27FC236}">
                  <a16:creationId xmlns:a16="http://schemas.microsoft.com/office/drawing/2014/main" id="{B7083B00-5214-93F9-B0FC-A9B60D0E42BA}"/>
                </a:ext>
              </a:extLst>
            </p:cNvPr>
            <p:cNvSpPr/>
            <p:nvPr/>
          </p:nvSpPr>
          <p:spPr>
            <a:xfrm>
              <a:off x="3668097" y="5478746"/>
              <a:ext cx="696208" cy="979091"/>
            </a:xfrm>
            <a:prstGeom prst="rect">
              <a:avLst/>
            </a:prstGeom>
            <a: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0" name="object 17">
              <a:extLst>
                <a:ext uri="{FF2B5EF4-FFF2-40B4-BE49-F238E27FC236}">
                  <a16:creationId xmlns:a16="http://schemas.microsoft.com/office/drawing/2014/main" id="{9FAA1889-8FB6-B41E-1FAF-149AECE2CA12}"/>
                </a:ext>
              </a:extLst>
            </p:cNvPr>
            <p:cNvSpPr/>
            <p:nvPr/>
          </p:nvSpPr>
          <p:spPr>
            <a:xfrm>
              <a:off x="8042833" y="5643767"/>
              <a:ext cx="965782" cy="656438"/>
            </a:xfrm>
            <a:prstGeom prst="rect">
              <a:avLst/>
            </a:prstGeom>
            <a: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1" name="object 18">
              <a:extLst>
                <a:ext uri="{FF2B5EF4-FFF2-40B4-BE49-F238E27FC236}">
                  <a16:creationId xmlns:a16="http://schemas.microsoft.com/office/drawing/2014/main" id="{38A3589F-DA61-F296-9E8C-8748694B8062}"/>
                </a:ext>
              </a:extLst>
            </p:cNvPr>
            <p:cNvSpPr/>
            <p:nvPr/>
          </p:nvSpPr>
          <p:spPr>
            <a:xfrm>
              <a:off x="9252403" y="5768530"/>
              <a:ext cx="652164" cy="668548"/>
            </a:xfrm>
            <a:prstGeom prst="rect">
              <a:avLst/>
            </a:prstGeom>
            <a: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2" name="object 19">
              <a:extLst>
                <a:ext uri="{FF2B5EF4-FFF2-40B4-BE49-F238E27FC236}">
                  <a16:creationId xmlns:a16="http://schemas.microsoft.com/office/drawing/2014/main" id="{442D3C94-6151-3A1A-5212-382BD2377BDA}"/>
                </a:ext>
              </a:extLst>
            </p:cNvPr>
            <p:cNvSpPr/>
            <p:nvPr/>
          </p:nvSpPr>
          <p:spPr>
            <a:xfrm>
              <a:off x="7219818" y="5585791"/>
              <a:ext cx="843990" cy="651214"/>
            </a:xfrm>
            <a:prstGeom prst="rect">
              <a:avLst/>
            </a:prstGeom>
            <a: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3" name="object 20">
              <a:extLst>
                <a:ext uri="{FF2B5EF4-FFF2-40B4-BE49-F238E27FC236}">
                  <a16:creationId xmlns:a16="http://schemas.microsoft.com/office/drawing/2014/main" id="{C228F3DC-785C-8848-BEEE-E997AB2F7064}"/>
                </a:ext>
              </a:extLst>
            </p:cNvPr>
            <p:cNvSpPr/>
            <p:nvPr/>
          </p:nvSpPr>
          <p:spPr>
            <a:xfrm>
              <a:off x="5693395" y="6031924"/>
              <a:ext cx="772549" cy="515582"/>
            </a:xfrm>
            <a:prstGeom prst="rect">
              <a:avLst/>
            </a:prstGeom>
            <a: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4" name="object 21">
              <a:extLst>
                <a:ext uri="{FF2B5EF4-FFF2-40B4-BE49-F238E27FC236}">
                  <a16:creationId xmlns:a16="http://schemas.microsoft.com/office/drawing/2014/main" id="{726288F0-BE91-E9CA-0E84-8A12BD065F81}"/>
                </a:ext>
              </a:extLst>
            </p:cNvPr>
            <p:cNvSpPr/>
            <p:nvPr/>
          </p:nvSpPr>
          <p:spPr>
            <a:xfrm>
              <a:off x="6570560" y="5803080"/>
              <a:ext cx="347610" cy="362004"/>
            </a:xfrm>
            <a:prstGeom prst="rect">
              <a:avLst/>
            </a:prstGeom>
            <a:blipFill>
              <a:blip r:embed="rId17" cstate="print">
                <a:duotone>
                  <a:schemeClr val="bg2">
                    <a:shade val="45000"/>
                    <a:satMod val="135000"/>
                  </a:schemeClr>
                  <a:prstClr val="white"/>
                </a:duotone>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5" name="object 22">
              <a:extLst>
                <a:ext uri="{FF2B5EF4-FFF2-40B4-BE49-F238E27FC236}">
                  <a16:creationId xmlns:a16="http://schemas.microsoft.com/office/drawing/2014/main" id="{E97AFF08-E13F-ED46-F6BC-06E4ECC02021}"/>
                </a:ext>
              </a:extLst>
            </p:cNvPr>
            <p:cNvSpPr/>
            <p:nvPr/>
          </p:nvSpPr>
          <p:spPr>
            <a:xfrm>
              <a:off x="2626433" y="5750366"/>
              <a:ext cx="771260" cy="359031"/>
            </a:xfrm>
            <a:prstGeom prst="rect">
              <a:avLst/>
            </a:prstGeom>
            <a:blipFill>
              <a:blip r:embed="rId1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6" name="object 12">
              <a:extLst>
                <a:ext uri="{FF2B5EF4-FFF2-40B4-BE49-F238E27FC236}">
                  <a16:creationId xmlns:a16="http://schemas.microsoft.com/office/drawing/2014/main" id="{A3C4FF75-8243-5F7B-10E4-0C59A517BB54}"/>
                </a:ext>
              </a:extLst>
            </p:cNvPr>
            <p:cNvSpPr/>
            <p:nvPr/>
          </p:nvSpPr>
          <p:spPr>
            <a:xfrm>
              <a:off x="1710659" y="5221780"/>
              <a:ext cx="771253" cy="359013"/>
            </a:xfrm>
            <a:prstGeom prst="rect">
              <a:avLst/>
            </a:prstGeom>
            <a:blipFill>
              <a:blip r:embed="rId1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grpSp>
      <p:grpSp>
        <p:nvGrpSpPr>
          <p:cNvPr id="3" name="グループ化 2">
            <a:extLst>
              <a:ext uri="{FF2B5EF4-FFF2-40B4-BE49-F238E27FC236}">
                <a16:creationId xmlns:a16="http://schemas.microsoft.com/office/drawing/2014/main" id="{13DD9B65-21D4-4B6E-9101-7292897F6324}"/>
              </a:ext>
            </a:extLst>
          </p:cNvPr>
          <p:cNvGrpSpPr/>
          <p:nvPr/>
        </p:nvGrpSpPr>
        <p:grpSpPr>
          <a:xfrm>
            <a:off x="2625589" y="4246192"/>
            <a:ext cx="8650043" cy="1650912"/>
            <a:chOff x="1710659" y="4896594"/>
            <a:chExt cx="8650042" cy="1650912"/>
          </a:xfrm>
        </p:grpSpPr>
        <p:pic>
          <p:nvPicPr>
            <p:cNvPr id="85" name="図 84">
              <a:extLst>
                <a:ext uri="{FF2B5EF4-FFF2-40B4-BE49-F238E27FC236}">
                  <a16:creationId xmlns:a16="http://schemas.microsoft.com/office/drawing/2014/main" id="{F42ACB3B-0085-471B-A5C3-CD7102E585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5293" y="5388218"/>
              <a:ext cx="1535301" cy="491296"/>
            </a:xfrm>
            <a:prstGeom prst="rect">
              <a:avLst/>
            </a:prstGeom>
          </p:spPr>
        </p:pic>
        <p:sp>
          <p:nvSpPr>
            <p:cNvPr id="86" name="object 5">
              <a:extLst>
                <a:ext uri="{FF2B5EF4-FFF2-40B4-BE49-F238E27FC236}">
                  <a16:creationId xmlns:a16="http://schemas.microsoft.com/office/drawing/2014/main" id="{16DBF325-9934-4B7C-917F-9CE6142E53E8}"/>
                </a:ext>
              </a:extLst>
            </p:cNvPr>
            <p:cNvSpPr/>
            <p:nvPr/>
          </p:nvSpPr>
          <p:spPr>
            <a:xfrm>
              <a:off x="2366369" y="5236384"/>
              <a:ext cx="7994332" cy="12759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87" name="object 6">
              <a:extLst>
                <a:ext uri="{FF2B5EF4-FFF2-40B4-BE49-F238E27FC236}">
                  <a16:creationId xmlns:a16="http://schemas.microsoft.com/office/drawing/2014/main" id="{D5EA6765-A134-4017-B11A-1BDDCC5CE725}"/>
                </a:ext>
              </a:extLst>
            </p:cNvPr>
            <p:cNvSpPr/>
            <p:nvPr/>
          </p:nvSpPr>
          <p:spPr>
            <a:xfrm>
              <a:off x="5840872" y="5250493"/>
              <a:ext cx="729684" cy="46532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88" name="object 7">
              <a:extLst>
                <a:ext uri="{FF2B5EF4-FFF2-40B4-BE49-F238E27FC236}">
                  <a16:creationId xmlns:a16="http://schemas.microsoft.com/office/drawing/2014/main" id="{48628475-560D-4435-B9AC-0C6CF45817A7}"/>
                </a:ext>
              </a:extLst>
            </p:cNvPr>
            <p:cNvSpPr/>
            <p:nvPr/>
          </p:nvSpPr>
          <p:spPr>
            <a:xfrm>
              <a:off x="7716514" y="6085509"/>
              <a:ext cx="843972" cy="432505"/>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89" name="object 8">
              <a:extLst>
                <a:ext uri="{FF2B5EF4-FFF2-40B4-BE49-F238E27FC236}">
                  <a16:creationId xmlns:a16="http://schemas.microsoft.com/office/drawing/2014/main" id="{3F9682A9-F15D-4636-AFC3-B2B333F2680F}"/>
                </a:ext>
              </a:extLst>
            </p:cNvPr>
            <p:cNvSpPr/>
            <p:nvPr/>
          </p:nvSpPr>
          <p:spPr>
            <a:xfrm>
              <a:off x="8490081" y="4955376"/>
              <a:ext cx="655202" cy="64844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0" name="object 10">
              <a:extLst>
                <a:ext uri="{FF2B5EF4-FFF2-40B4-BE49-F238E27FC236}">
                  <a16:creationId xmlns:a16="http://schemas.microsoft.com/office/drawing/2014/main" id="{018640F6-19FC-4636-B03A-A18BAF76C041}"/>
                </a:ext>
              </a:extLst>
            </p:cNvPr>
            <p:cNvSpPr/>
            <p:nvPr/>
          </p:nvSpPr>
          <p:spPr>
            <a:xfrm>
              <a:off x="4800213" y="5633131"/>
              <a:ext cx="559465" cy="55652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1" name="object 11">
              <a:extLst>
                <a:ext uri="{FF2B5EF4-FFF2-40B4-BE49-F238E27FC236}">
                  <a16:creationId xmlns:a16="http://schemas.microsoft.com/office/drawing/2014/main" id="{0DCD3385-724E-4185-A6AF-0BFAE47BE97C}"/>
                </a:ext>
              </a:extLst>
            </p:cNvPr>
            <p:cNvSpPr/>
            <p:nvPr/>
          </p:nvSpPr>
          <p:spPr>
            <a:xfrm>
              <a:off x="4047720" y="5278360"/>
              <a:ext cx="755520" cy="64844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2" name="object 13">
              <a:extLst>
                <a:ext uri="{FF2B5EF4-FFF2-40B4-BE49-F238E27FC236}">
                  <a16:creationId xmlns:a16="http://schemas.microsoft.com/office/drawing/2014/main" id="{941CADBD-F288-4140-AFC7-D129426A51BB}"/>
                </a:ext>
              </a:extLst>
            </p:cNvPr>
            <p:cNvSpPr/>
            <p:nvPr/>
          </p:nvSpPr>
          <p:spPr>
            <a:xfrm>
              <a:off x="7270253" y="4896594"/>
              <a:ext cx="747298" cy="415366"/>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3" name="object 14">
              <a:extLst>
                <a:ext uri="{FF2B5EF4-FFF2-40B4-BE49-F238E27FC236}">
                  <a16:creationId xmlns:a16="http://schemas.microsoft.com/office/drawing/2014/main" id="{79C5F39C-25B4-40D2-8DB0-28F644B41236}"/>
                </a:ext>
              </a:extLst>
            </p:cNvPr>
            <p:cNvSpPr/>
            <p:nvPr/>
          </p:nvSpPr>
          <p:spPr>
            <a:xfrm>
              <a:off x="6945288" y="5185999"/>
              <a:ext cx="177430" cy="399793"/>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4" name="object 15">
              <a:extLst>
                <a:ext uri="{FF2B5EF4-FFF2-40B4-BE49-F238E27FC236}">
                  <a16:creationId xmlns:a16="http://schemas.microsoft.com/office/drawing/2014/main" id="{B4486FFE-10DE-4BAC-A05F-C7404C63CD66}"/>
                </a:ext>
              </a:extLst>
            </p:cNvPr>
            <p:cNvSpPr/>
            <p:nvPr/>
          </p:nvSpPr>
          <p:spPr>
            <a:xfrm>
              <a:off x="5388798" y="5643768"/>
              <a:ext cx="555466" cy="48290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5" name="object 16">
              <a:extLst>
                <a:ext uri="{FF2B5EF4-FFF2-40B4-BE49-F238E27FC236}">
                  <a16:creationId xmlns:a16="http://schemas.microsoft.com/office/drawing/2014/main" id="{C2B0DC14-B124-46CB-84DF-E72348D62110}"/>
                </a:ext>
              </a:extLst>
            </p:cNvPr>
            <p:cNvSpPr/>
            <p:nvPr/>
          </p:nvSpPr>
          <p:spPr>
            <a:xfrm>
              <a:off x="3668097" y="5478746"/>
              <a:ext cx="696208" cy="979091"/>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6" name="object 17">
              <a:extLst>
                <a:ext uri="{FF2B5EF4-FFF2-40B4-BE49-F238E27FC236}">
                  <a16:creationId xmlns:a16="http://schemas.microsoft.com/office/drawing/2014/main" id="{4D27CC4E-1875-474C-8C99-71694A40614F}"/>
                </a:ext>
              </a:extLst>
            </p:cNvPr>
            <p:cNvSpPr/>
            <p:nvPr/>
          </p:nvSpPr>
          <p:spPr>
            <a:xfrm>
              <a:off x="8042833" y="5643767"/>
              <a:ext cx="965782" cy="656438"/>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7" name="object 18">
              <a:extLst>
                <a:ext uri="{FF2B5EF4-FFF2-40B4-BE49-F238E27FC236}">
                  <a16:creationId xmlns:a16="http://schemas.microsoft.com/office/drawing/2014/main" id="{E17073C5-22D5-490A-86E2-43E556A938D0}"/>
                </a:ext>
              </a:extLst>
            </p:cNvPr>
            <p:cNvSpPr/>
            <p:nvPr/>
          </p:nvSpPr>
          <p:spPr>
            <a:xfrm>
              <a:off x="9252403" y="5768530"/>
              <a:ext cx="652164" cy="668548"/>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8" name="object 19">
              <a:extLst>
                <a:ext uri="{FF2B5EF4-FFF2-40B4-BE49-F238E27FC236}">
                  <a16:creationId xmlns:a16="http://schemas.microsoft.com/office/drawing/2014/main" id="{BFE7E2B5-9027-4274-B1F4-989DCAA56205}"/>
                </a:ext>
              </a:extLst>
            </p:cNvPr>
            <p:cNvSpPr/>
            <p:nvPr/>
          </p:nvSpPr>
          <p:spPr>
            <a:xfrm>
              <a:off x="7219818" y="5585791"/>
              <a:ext cx="843990" cy="651214"/>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9" name="object 20">
              <a:extLst>
                <a:ext uri="{FF2B5EF4-FFF2-40B4-BE49-F238E27FC236}">
                  <a16:creationId xmlns:a16="http://schemas.microsoft.com/office/drawing/2014/main" id="{ED341A99-C012-4AC1-A6EA-40954705A1C6}"/>
                </a:ext>
              </a:extLst>
            </p:cNvPr>
            <p:cNvSpPr/>
            <p:nvPr/>
          </p:nvSpPr>
          <p:spPr>
            <a:xfrm>
              <a:off x="5693395" y="6031924"/>
              <a:ext cx="772549" cy="515582"/>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00" name="object 21">
              <a:extLst>
                <a:ext uri="{FF2B5EF4-FFF2-40B4-BE49-F238E27FC236}">
                  <a16:creationId xmlns:a16="http://schemas.microsoft.com/office/drawing/2014/main" id="{07EFCAEF-FEF6-457F-8895-F27B369B11E9}"/>
                </a:ext>
              </a:extLst>
            </p:cNvPr>
            <p:cNvSpPr/>
            <p:nvPr/>
          </p:nvSpPr>
          <p:spPr>
            <a:xfrm>
              <a:off x="6570560" y="5803080"/>
              <a:ext cx="347610" cy="362004"/>
            </a:xfrm>
            <a:prstGeom prst="rect">
              <a:avLst/>
            </a:prstGeom>
            <a:blipFill>
              <a:blip r:embed="rId17" cstate="print"/>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01" name="object 22">
              <a:extLst>
                <a:ext uri="{FF2B5EF4-FFF2-40B4-BE49-F238E27FC236}">
                  <a16:creationId xmlns:a16="http://schemas.microsoft.com/office/drawing/2014/main" id="{C50E885F-C908-4D77-8F66-71523C6277B5}"/>
                </a:ext>
              </a:extLst>
            </p:cNvPr>
            <p:cNvSpPr/>
            <p:nvPr/>
          </p:nvSpPr>
          <p:spPr>
            <a:xfrm>
              <a:off x="2626433" y="5750366"/>
              <a:ext cx="771260" cy="359031"/>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02" name="object 12">
              <a:extLst>
                <a:ext uri="{FF2B5EF4-FFF2-40B4-BE49-F238E27FC236}">
                  <a16:creationId xmlns:a16="http://schemas.microsoft.com/office/drawing/2014/main" id="{2DAF995F-61B8-43D0-940E-F4EED4999856}"/>
                </a:ext>
              </a:extLst>
            </p:cNvPr>
            <p:cNvSpPr/>
            <p:nvPr/>
          </p:nvSpPr>
          <p:spPr>
            <a:xfrm>
              <a:off x="1710659" y="5221780"/>
              <a:ext cx="771253" cy="359013"/>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grpSp>
      <p:cxnSp>
        <p:nvCxnSpPr>
          <p:cNvPr id="5" name="直線コネクタ 4">
            <a:extLst>
              <a:ext uri="{FF2B5EF4-FFF2-40B4-BE49-F238E27FC236}">
                <a16:creationId xmlns:a16="http://schemas.microsoft.com/office/drawing/2014/main" id="{AD35F0B9-1A5A-42FF-937A-457F12B3F2AB}"/>
              </a:ext>
            </a:extLst>
          </p:cNvPr>
          <p:cNvCxnSpPr>
            <a:cxnSpLocks/>
          </p:cNvCxnSpPr>
          <p:nvPr/>
        </p:nvCxnSpPr>
        <p:spPr>
          <a:xfrm>
            <a:off x="501630" y="3438416"/>
            <a:ext cx="11113477" cy="0"/>
          </a:xfrm>
          <a:prstGeom prst="line">
            <a:avLst/>
          </a:prstGeom>
          <a:ln w="28575">
            <a:solidFill>
              <a:srgbClr val="0000CA"/>
            </a:solidFill>
            <a:prstDash val="dash"/>
          </a:ln>
        </p:spPr>
        <p:style>
          <a:lnRef idx="1">
            <a:schemeClr val="accent4"/>
          </a:lnRef>
          <a:fillRef idx="0">
            <a:schemeClr val="accent4"/>
          </a:fillRef>
          <a:effectRef idx="0">
            <a:schemeClr val="accent4"/>
          </a:effectRef>
          <a:fontRef idx="minor">
            <a:schemeClr val="tx1"/>
          </a:fontRef>
        </p:style>
      </p:cxnSp>
      <p:sp>
        <p:nvSpPr>
          <p:cNvPr id="7" name="テキスト ボックス 6">
            <a:extLst>
              <a:ext uri="{FF2B5EF4-FFF2-40B4-BE49-F238E27FC236}">
                <a16:creationId xmlns:a16="http://schemas.microsoft.com/office/drawing/2014/main" id="{213D3768-6D1F-46A7-AC4B-821C3D56E53D}"/>
              </a:ext>
            </a:extLst>
          </p:cNvPr>
          <p:cNvSpPr txBox="1"/>
          <p:nvPr/>
        </p:nvSpPr>
        <p:spPr>
          <a:xfrm>
            <a:off x="688157" y="4353053"/>
            <a:ext cx="1233030" cy="1031051"/>
          </a:xfrm>
          <a:prstGeom prst="rect">
            <a:avLst/>
          </a:prstGeom>
          <a:noFill/>
        </p:spPr>
        <p:txBody>
          <a:bodyPr wrap="none" rtlCol="0">
            <a:spAutoFit/>
          </a:bodyPr>
          <a:lstStyle/>
          <a:p>
            <a:pPr algn="ctr">
              <a:spcBef>
                <a:spcPts val="600"/>
              </a:spcBef>
            </a:pPr>
            <a:r>
              <a:rPr kumimoji="1" lang="ja-JP" altLang="en-US" sz="2800" b="1" dirty="0">
                <a:solidFill>
                  <a:schemeClr val="bg1"/>
                </a:solidFill>
                <a:effectLst>
                  <a:glow rad="127000">
                    <a:schemeClr val="accent2">
                      <a:lumMod val="50000"/>
                    </a:schemeClr>
                  </a:glow>
                </a:effectLst>
                <a:latin typeface="Meiryo UI" panose="020B0604030504040204" pitchFamily="50" charset="-128"/>
                <a:ea typeface="Meiryo UI" panose="020B0604030504040204" pitchFamily="50" charset="-128"/>
              </a:rPr>
              <a:t>実際の</a:t>
            </a:r>
            <a:endParaRPr kumimoji="1" lang="en-US" altLang="ja-JP" sz="2800" b="1" dirty="0">
              <a:solidFill>
                <a:schemeClr val="bg1"/>
              </a:solidFill>
              <a:effectLst>
                <a:glow rad="127000">
                  <a:schemeClr val="accent2">
                    <a:lumMod val="50000"/>
                  </a:schemeClr>
                </a:glow>
              </a:effectLst>
              <a:latin typeface="Meiryo UI" panose="020B0604030504040204" pitchFamily="50" charset="-128"/>
              <a:ea typeface="Meiryo UI" panose="020B0604030504040204" pitchFamily="50" charset="-128"/>
            </a:endParaRPr>
          </a:p>
          <a:p>
            <a:pPr algn="ctr">
              <a:spcBef>
                <a:spcPts val="600"/>
              </a:spcBef>
            </a:pPr>
            <a:r>
              <a:rPr kumimoji="1" lang="ja-JP" altLang="en-US" sz="2800" b="1" dirty="0">
                <a:solidFill>
                  <a:schemeClr val="bg1"/>
                </a:solidFill>
                <a:effectLst>
                  <a:glow rad="127000">
                    <a:schemeClr val="accent2">
                      <a:lumMod val="50000"/>
                    </a:schemeClr>
                  </a:glow>
                </a:effectLst>
                <a:latin typeface="Meiryo UI" panose="020B0604030504040204" pitchFamily="50" charset="-128"/>
                <a:ea typeface="Meiryo UI" panose="020B0604030504040204" pitchFamily="50" charset="-128"/>
              </a:rPr>
              <a:t>現場</a:t>
            </a:r>
          </a:p>
        </p:txBody>
      </p:sp>
      <p:sp>
        <p:nvSpPr>
          <p:cNvPr id="104" name="テキスト ボックス 103">
            <a:extLst>
              <a:ext uri="{FF2B5EF4-FFF2-40B4-BE49-F238E27FC236}">
                <a16:creationId xmlns:a16="http://schemas.microsoft.com/office/drawing/2014/main" id="{C4AAA163-530A-4DA4-8A81-5FAA147F8681}"/>
              </a:ext>
            </a:extLst>
          </p:cNvPr>
          <p:cNvSpPr txBox="1"/>
          <p:nvPr/>
        </p:nvSpPr>
        <p:spPr>
          <a:xfrm>
            <a:off x="594020" y="1650101"/>
            <a:ext cx="1370888" cy="1031051"/>
          </a:xfrm>
          <a:prstGeom prst="rect">
            <a:avLst/>
          </a:prstGeom>
          <a:noFill/>
        </p:spPr>
        <p:txBody>
          <a:bodyPr wrap="none" rtlCol="0">
            <a:spAutoFit/>
          </a:bodyPr>
          <a:lstStyle/>
          <a:p>
            <a:pPr algn="ctr">
              <a:spcBef>
                <a:spcPts val="600"/>
              </a:spcBef>
            </a:pPr>
            <a:r>
              <a:rPr kumimoji="1" lang="ja-JP" altLang="en-US" sz="2800" b="1" dirty="0">
                <a:solidFill>
                  <a:schemeClr val="bg1"/>
                </a:solidFill>
                <a:effectLst>
                  <a:glow rad="127000">
                    <a:srgbClr val="0000CA"/>
                  </a:glow>
                </a:effectLst>
                <a:latin typeface="Meiryo UI" panose="020B0604030504040204" pitchFamily="50" charset="-128"/>
                <a:ea typeface="Meiryo UI" panose="020B0604030504040204" pitchFamily="50" charset="-128"/>
              </a:rPr>
              <a:t>デジタル</a:t>
            </a:r>
            <a:endParaRPr kumimoji="1" lang="en-US" altLang="ja-JP" sz="2800" b="1" dirty="0">
              <a:solidFill>
                <a:schemeClr val="bg1"/>
              </a:solidFill>
              <a:effectLst>
                <a:glow rad="127000">
                  <a:srgbClr val="0000CA"/>
                </a:glow>
              </a:effectLst>
              <a:latin typeface="Meiryo UI" panose="020B0604030504040204" pitchFamily="50" charset="-128"/>
              <a:ea typeface="Meiryo UI" panose="020B0604030504040204" pitchFamily="50" charset="-128"/>
            </a:endParaRPr>
          </a:p>
          <a:p>
            <a:pPr algn="ctr">
              <a:spcBef>
                <a:spcPts val="600"/>
              </a:spcBef>
            </a:pPr>
            <a:r>
              <a:rPr kumimoji="1" lang="ja-JP" altLang="en-US" sz="2800" b="1" dirty="0">
                <a:solidFill>
                  <a:schemeClr val="bg1"/>
                </a:solidFill>
                <a:effectLst>
                  <a:glow rad="127000">
                    <a:srgbClr val="0000CA"/>
                  </a:glow>
                </a:effectLst>
                <a:latin typeface="Meiryo UI" panose="020B0604030504040204" pitchFamily="50" charset="-128"/>
                <a:ea typeface="Meiryo UI" panose="020B0604030504040204" pitchFamily="50" charset="-128"/>
              </a:rPr>
              <a:t>現場</a:t>
            </a:r>
          </a:p>
        </p:txBody>
      </p:sp>
      <p:sp>
        <p:nvSpPr>
          <p:cNvPr id="107" name="テキスト ボックス 106">
            <a:extLst>
              <a:ext uri="{FF2B5EF4-FFF2-40B4-BE49-F238E27FC236}">
                <a16:creationId xmlns:a16="http://schemas.microsoft.com/office/drawing/2014/main" id="{A0DFE365-D52F-48A0-AF7B-4C2A54AF439E}"/>
              </a:ext>
            </a:extLst>
          </p:cNvPr>
          <p:cNvSpPr txBox="1"/>
          <p:nvPr/>
        </p:nvSpPr>
        <p:spPr>
          <a:xfrm>
            <a:off x="3541363" y="1822368"/>
            <a:ext cx="5875326" cy="461665"/>
          </a:xfrm>
          <a:prstGeom prst="rect">
            <a:avLst/>
          </a:prstGeom>
          <a:noFill/>
        </p:spPr>
        <p:txBody>
          <a:bodyPr wrap="none" rtlCol="0">
            <a:spAutoFit/>
          </a:bodyPr>
          <a:lstStyle/>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デジタルツイン構築・最適化・デジタルタスク化</a:t>
            </a:r>
          </a:p>
        </p:txBody>
      </p:sp>
      <p:sp>
        <p:nvSpPr>
          <p:cNvPr id="108" name="矢印: 右 107">
            <a:extLst>
              <a:ext uri="{FF2B5EF4-FFF2-40B4-BE49-F238E27FC236}">
                <a16:creationId xmlns:a16="http://schemas.microsoft.com/office/drawing/2014/main" id="{476B090A-2685-49B9-999F-29471A964FF2}"/>
              </a:ext>
            </a:extLst>
          </p:cNvPr>
          <p:cNvSpPr/>
          <p:nvPr/>
        </p:nvSpPr>
        <p:spPr>
          <a:xfrm rot="16200000">
            <a:off x="3562808" y="2605321"/>
            <a:ext cx="811499" cy="1632579"/>
          </a:xfrm>
          <a:prstGeom prst="rightArrow">
            <a:avLst>
              <a:gd name="adj1" fmla="val 50000"/>
              <a:gd name="adj2" fmla="val 339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2400"/>
          </a:p>
        </p:txBody>
      </p:sp>
      <p:sp>
        <p:nvSpPr>
          <p:cNvPr id="109" name="矢印: 右 108">
            <a:extLst>
              <a:ext uri="{FF2B5EF4-FFF2-40B4-BE49-F238E27FC236}">
                <a16:creationId xmlns:a16="http://schemas.microsoft.com/office/drawing/2014/main" id="{D2CF77CF-3C69-4781-9C38-2DFC8BB2C681}"/>
              </a:ext>
            </a:extLst>
          </p:cNvPr>
          <p:cNvSpPr/>
          <p:nvPr/>
        </p:nvSpPr>
        <p:spPr>
          <a:xfrm rot="5400000">
            <a:off x="8795876" y="2674568"/>
            <a:ext cx="811499" cy="1632579"/>
          </a:xfrm>
          <a:prstGeom prst="rightArrow">
            <a:avLst>
              <a:gd name="adj1" fmla="val 50000"/>
              <a:gd name="adj2" fmla="val 339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2400"/>
          </a:p>
        </p:txBody>
      </p:sp>
      <p:sp>
        <p:nvSpPr>
          <p:cNvPr id="110" name="テキスト ボックス 109">
            <a:extLst>
              <a:ext uri="{FF2B5EF4-FFF2-40B4-BE49-F238E27FC236}">
                <a16:creationId xmlns:a16="http://schemas.microsoft.com/office/drawing/2014/main" id="{B127E791-8407-4396-ACD5-88468521FDF0}"/>
              </a:ext>
            </a:extLst>
          </p:cNvPr>
          <p:cNvSpPr txBox="1"/>
          <p:nvPr/>
        </p:nvSpPr>
        <p:spPr>
          <a:xfrm>
            <a:off x="2829270" y="3910956"/>
            <a:ext cx="2800767"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現場情報の</a:t>
            </a:r>
            <a:r>
              <a:rPr kumimoji="1" lang="ja-JP" altLang="en-US" sz="2000" b="1" dirty="0">
                <a:latin typeface="Meiryo UI" panose="020B0604030504040204" pitchFamily="50" charset="-128"/>
                <a:ea typeface="Meiryo UI" panose="020B0604030504040204" pitchFamily="50" charset="-128"/>
              </a:rPr>
              <a:t>デジタル化</a:t>
            </a:r>
            <a:endParaRPr kumimoji="1" lang="ja-JP" altLang="en-US" sz="2400" b="1" dirty="0">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7EB58505-26E2-4EFE-A55F-FCC243190A3E}"/>
              </a:ext>
            </a:extLst>
          </p:cNvPr>
          <p:cNvSpPr txBox="1"/>
          <p:nvPr/>
        </p:nvSpPr>
        <p:spPr>
          <a:xfrm>
            <a:off x="7278465" y="3905410"/>
            <a:ext cx="4947188"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最適化されたデジタルタスクのリアル化</a:t>
            </a:r>
          </a:p>
        </p:txBody>
      </p:sp>
      <p:sp>
        <p:nvSpPr>
          <p:cNvPr id="2" name="テキスト プレースホルダー 26">
            <a:extLst>
              <a:ext uri="{FF2B5EF4-FFF2-40B4-BE49-F238E27FC236}">
                <a16:creationId xmlns:a16="http://schemas.microsoft.com/office/drawing/2014/main" id="{8F016C33-5D35-0876-232C-EC938D60BB2B}"/>
              </a:ext>
            </a:extLst>
          </p:cNvPr>
          <p:cNvSpPr txBox="1">
            <a:spLocks/>
          </p:cNvSpPr>
          <p:nvPr/>
        </p:nvSpPr>
        <p:spPr>
          <a:xfrm>
            <a:off x="2096285" y="174229"/>
            <a:ext cx="7840579" cy="38803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457189">
              <a:lnSpc>
                <a:spcPct val="100000"/>
              </a:lnSpc>
              <a:spcBef>
                <a:spcPts val="0"/>
              </a:spcBef>
              <a:buNone/>
              <a:defRPr/>
            </a:pPr>
            <a:endParaRPr kumimoji="0" lang="ja-JP" altLang="en-US" b="1" dirty="0">
              <a:solidFill>
                <a:schemeClr val="bg1"/>
              </a:solidFill>
              <a:latin typeface="Meiryo UI" panose="020B0604030504040204" pitchFamily="50" charset="-128"/>
              <a:ea typeface="Meiryo UI" panose="020B0604030504040204" pitchFamily="50" charset="-128"/>
            </a:endParaRPr>
          </a:p>
        </p:txBody>
      </p:sp>
      <p:sp>
        <p:nvSpPr>
          <p:cNvPr id="4" name="タイトル 1">
            <a:extLst>
              <a:ext uri="{FF2B5EF4-FFF2-40B4-BE49-F238E27FC236}">
                <a16:creationId xmlns:a16="http://schemas.microsoft.com/office/drawing/2014/main" id="{805D532B-218B-1E37-9C5C-4FBBDEBEE361}"/>
              </a:ext>
            </a:extLst>
          </p:cNvPr>
          <p:cNvSpPr txBox="1">
            <a:spLocks/>
          </p:cNvSpPr>
          <p:nvPr/>
        </p:nvSpPr>
        <p:spPr>
          <a:xfrm>
            <a:off x="2190664" y="86915"/>
            <a:ext cx="9739208"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defTabSz="457189">
              <a:lnSpc>
                <a:spcPct val="100000"/>
              </a:lnSpc>
              <a:spcBef>
                <a:spcPts val="0"/>
              </a:spcBef>
              <a:defRPr/>
            </a:pPr>
            <a:r>
              <a:rPr lang="ja-JP" altLang="en-US" sz="2667" dirty="0">
                <a:solidFill>
                  <a:srgbClr val="0A0FD4"/>
                </a:solidFill>
                <a:latin typeface="Meiryo UI" panose="020B0604030504040204" pitchFamily="50" charset="-128"/>
                <a:ea typeface="Meiryo UI" panose="020B0604030504040204" pitchFamily="50" charset="-128"/>
              </a:rPr>
              <a:t>スマートコンストラクションとしての遠隔ソリューション</a:t>
            </a:r>
          </a:p>
        </p:txBody>
      </p:sp>
    </p:spTree>
    <p:extLst>
      <p:ext uri="{BB962C8B-B14F-4D97-AF65-F5344CB8AC3E}">
        <p14:creationId xmlns:p14="http://schemas.microsoft.com/office/powerpoint/2010/main" val="325829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90A79530-086B-A4A2-A284-F6601D758781}"/>
              </a:ext>
            </a:extLst>
          </p:cNvPr>
          <p:cNvGrpSpPr/>
          <p:nvPr/>
        </p:nvGrpSpPr>
        <p:grpSpPr>
          <a:xfrm>
            <a:off x="2163903" y="1348744"/>
            <a:ext cx="8650043" cy="1650912"/>
            <a:chOff x="1710659" y="4896594"/>
            <a:chExt cx="8650042" cy="1650912"/>
          </a:xfrm>
        </p:grpSpPr>
        <p:pic>
          <p:nvPicPr>
            <p:cNvPr id="9" name="図 8">
              <a:extLst>
                <a:ext uri="{FF2B5EF4-FFF2-40B4-BE49-F238E27FC236}">
                  <a16:creationId xmlns:a16="http://schemas.microsoft.com/office/drawing/2014/main" id="{F9782385-0CAF-6ACE-2AFC-1EA2514A091A}"/>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65293" y="5388218"/>
              <a:ext cx="1535301" cy="491296"/>
            </a:xfrm>
            <a:prstGeom prst="rect">
              <a:avLst/>
            </a:prstGeom>
          </p:spPr>
        </p:pic>
        <p:sp>
          <p:nvSpPr>
            <p:cNvPr id="10" name="object 5">
              <a:extLst>
                <a:ext uri="{FF2B5EF4-FFF2-40B4-BE49-F238E27FC236}">
                  <a16:creationId xmlns:a16="http://schemas.microsoft.com/office/drawing/2014/main" id="{38BF69F1-68DB-04C6-E974-ADB09B6E8ECC}"/>
                </a:ext>
              </a:extLst>
            </p:cNvPr>
            <p:cNvSpPr/>
            <p:nvPr/>
          </p:nvSpPr>
          <p:spPr>
            <a:xfrm>
              <a:off x="2366369" y="5236384"/>
              <a:ext cx="7994332" cy="1275908"/>
            </a:xfrm>
            <a:prstGeom prst="rect">
              <a:avLst/>
            </a:prstGeom>
            <a: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1" name="object 6">
              <a:extLst>
                <a:ext uri="{FF2B5EF4-FFF2-40B4-BE49-F238E27FC236}">
                  <a16:creationId xmlns:a16="http://schemas.microsoft.com/office/drawing/2014/main" id="{EDD6C2B2-3AAE-7850-C0A4-B393A12BA7D6}"/>
                </a:ext>
              </a:extLst>
            </p:cNvPr>
            <p:cNvSpPr/>
            <p:nvPr/>
          </p:nvSpPr>
          <p:spPr>
            <a:xfrm>
              <a:off x="5840872" y="5250493"/>
              <a:ext cx="729684" cy="465323"/>
            </a:xfrm>
            <a:prstGeom prst="rect">
              <a:avLst/>
            </a:prstGeom>
            <a: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2" name="object 7">
              <a:extLst>
                <a:ext uri="{FF2B5EF4-FFF2-40B4-BE49-F238E27FC236}">
                  <a16:creationId xmlns:a16="http://schemas.microsoft.com/office/drawing/2014/main" id="{30AF27EA-375A-8048-583E-47BD496B677E}"/>
                </a:ext>
              </a:extLst>
            </p:cNvPr>
            <p:cNvSpPr/>
            <p:nvPr/>
          </p:nvSpPr>
          <p:spPr>
            <a:xfrm>
              <a:off x="7716514" y="6085509"/>
              <a:ext cx="843972" cy="432505"/>
            </a:xfrm>
            <a:prstGeom prst="rect">
              <a:avLst/>
            </a:prstGeom>
            <a: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3" name="object 8">
              <a:extLst>
                <a:ext uri="{FF2B5EF4-FFF2-40B4-BE49-F238E27FC236}">
                  <a16:creationId xmlns:a16="http://schemas.microsoft.com/office/drawing/2014/main" id="{8ED76546-A8D8-DD6C-E514-5427FF98879A}"/>
                </a:ext>
              </a:extLst>
            </p:cNvPr>
            <p:cNvSpPr/>
            <p:nvPr/>
          </p:nvSpPr>
          <p:spPr>
            <a:xfrm>
              <a:off x="8490081" y="4955376"/>
              <a:ext cx="655202" cy="648441"/>
            </a:xfrm>
            <a:prstGeom prst="rect">
              <a:avLst/>
            </a:prstGeom>
            <a: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4" name="object 10">
              <a:extLst>
                <a:ext uri="{FF2B5EF4-FFF2-40B4-BE49-F238E27FC236}">
                  <a16:creationId xmlns:a16="http://schemas.microsoft.com/office/drawing/2014/main" id="{7E36B724-D0ED-C437-848C-B178097BA192}"/>
                </a:ext>
              </a:extLst>
            </p:cNvPr>
            <p:cNvSpPr/>
            <p:nvPr/>
          </p:nvSpPr>
          <p:spPr>
            <a:xfrm>
              <a:off x="4800213" y="5633131"/>
              <a:ext cx="559465" cy="556529"/>
            </a:xfrm>
            <a:prstGeom prst="rect">
              <a:avLst/>
            </a:prstGeom>
            <a: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5" name="object 11">
              <a:extLst>
                <a:ext uri="{FF2B5EF4-FFF2-40B4-BE49-F238E27FC236}">
                  <a16:creationId xmlns:a16="http://schemas.microsoft.com/office/drawing/2014/main" id="{565D359D-2D6E-C466-425B-56E4AD73426E}"/>
                </a:ext>
              </a:extLst>
            </p:cNvPr>
            <p:cNvSpPr/>
            <p:nvPr/>
          </p:nvSpPr>
          <p:spPr>
            <a:xfrm>
              <a:off x="4047720" y="5278360"/>
              <a:ext cx="755520" cy="648441"/>
            </a:xfrm>
            <a:prstGeom prst="rect">
              <a:avLst/>
            </a:prstGeom>
            <a: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6" name="object 13">
              <a:extLst>
                <a:ext uri="{FF2B5EF4-FFF2-40B4-BE49-F238E27FC236}">
                  <a16:creationId xmlns:a16="http://schemas.microsoft.com/office/drawing/2014/main" id="{035E725F-F16A-2D78-3254-7792910D2AF0}"/>
                </a:ext>
              </a:extLst>
            </p:cNvPr>
            <p:cNvSpPr/>
            <p:nvPr/>
          </p:nvSpPr>
          <p:spPr>
            <a:xfrm>
              <a:off x="7270253" y="4896594"/>
              <a:ext cx="747298" cy="415366"/>
            </a:xfrm>
            <a:prstGeom prst="rect">
              <a:avLst/>
            </a:prstGeom>
            <a: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7" name="object 14">
              <a:extLst>
                <a:ext uri="{FF2B5EF4-FFF2-40B4-BE49-F238E27FC236}">
                  <a16:creationId xmlns:a16="http://schemas.microsoft.com/office/drawing/2014/main" id="{3085316A-64D5-E63D-4D5C-D3200AAA8DE7}"/>
                </a:ext>
              </a:extLst>
            </p:cNvPr>
            <p:cNvSpPr/>
            <p:nvPr/>
          </p:nvSpPr>
          <p:spPr>
            <a:xfrm>
              <a:off x="6945288" y="5185999"/>
              <a:ext cx="177430" cy="399793"/>
            </a:xfrm>
            <a:prstGeom prst="rect">
              <a:avLst/>
            </a:prstGeom>
            <a: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8" name="object 15">
              <a:extLst>
                <a:ext uri="{FF2B5EF4-FFF2-40B4-BE49-F238E27FC236}">
                  <a16:creationId xmlns:a16="http://schemas.microsoft.com/office/drawing/2014/main" id="{7F822C62-398B-2652-3193-D0FE28225733}"/>
                </a:ext>
              </a:extLst>
            </p:cNvPr>
            <p:cNvSpPr/>
            <p:nvPr/>
          </p:nvSpPr>
          <p:spPr>
            <a:xfrm>
              <a:off x="5388798" y="5643768"/>
              <a:ext cx="555466" cy="482905"/>
            </a:xfrm>
            <a:prstGeom prst="rect">
              <a:avLst/>
            </a:prstGeom>
            <a: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9" name="object 16">
              <a:extLst>
                <a:ext uri="{FF2B5EF4-FFF2-40B4-BE49-F238E27FC236}">
                  <a16:creationId xmlns:a16="http://schemas.microsoft.com/office/drawing/2014/main" id="{B7083B00-5214-93F9-B0FC-A9B60D0E42BA}"/>
                </a:ext>
              </a:extLst>
            </p:cNvPr>
            <p:cNvSpPr/>
            <p:nvPr/>
          </p:nvSpPr>
          <p:spPr>
            <a:xfrm>
              <a:off x="3668097" y="5478746"/>
              <a:ext cx="696208" cy="979091"/>
            </a:xfrm>
            <a:prstGeom prst="rect">
              <a:avLst/>
            </a:prstGeom>
            <a: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0" name="object 17">
              <a:extLst>
                <a:ext uri="{FF2B5EF4-FFF2-40B4-BE49-F238E27FC236}">
                  <a16:creationId xmlns:a16="http://schemas.microsoft.com/office/drawing/2014/main" id="{9FAA1889-8FB6-B41E-1FAF-149AECE2CA12}"/>
                </a:ext>
              </a:extLst>
            </p:cNvPr>
            <p:cNvSpPr/>
            <p:nvPr/>
          </p:nvSpPr>
          <p:spPr>
            <a:xfrm>
              <a:off x="8042833" y="5643767"/>
              <a:ext cx="965782" cy="656438"/>
            </a:xfrm>
            <a:prstGeom prst="rect">
              <a:avLst/>
            </a:prstGeom>
            <a: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1" name="object 18">
              <a:extLst>
                <a:ext uri="{FF2B5EF4-FFF2-40B4-BE49-F238E27FC236}">
                  <a16:creationId xmlns:a16="http://schemas.microsoft.com/office/drawing/2014/main" id="{38A3589F-DA61-F296-9E8C-8748694B8062}"/>
                </a:ext>
              </a:extLst>
            </p:cNvPr>
            <p:cNvSpPr/>
            <p:nvPr/>
          </p:nvSpPr>
          <p:spPr>
            <a:xfrm>
              <a:off x="9252403" y="5768530"/>
              <a:ext cx="652164" cy="668548"/>
            </a:xfrm>
            <a:prstGeom prst="rect">
              <a:avLst/>
            </a:prstGeom>
            <a: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2" name="object 19">
              <a:extLst>
                <a:ext uri="{FF2B5EF4-FFF2-40B4-BE49-F238E27FC236}">
                  <a16:creationId xmlns:a16="http://schemas.microsoft.com/office/drawing/2014/main" id="{442D3C94-6151-3A1A-5212-382BD2377BDA}"/>
                </a:ext>
              </a:extLst>
            </p:cNvPr>
            <p:cNvSpPr/>
            <p:nvPr/>
          </p:nvSpPr>
          <p:spPr>
            <a:xfrm>
              <a:off x="7219818" y="5585791"/>
              <a:ext cx="843990" cy="651214"/>
            </a:xfrm>
            <a:prstGeom prst="rect">
              <a:avLst/>
            </a:prstGeom>
            <a:blipFill>
              <a:blip r:embed="rId17"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3" name="object 20">
              <a:extLst>
                <a:ext uri="{FF2B5EF4-FFF2-40B4-BE49-F238E27FC236}">
                  <a16:creationId xmlns:a16="http://schemas.microsoft.com/office/drawing/2014/main" id="{C228F3DC-785C-8848-BEEE-E997AB2F7064}"/>
                </a:ext>
              </a:extLst>
            </p:cNvPr>
            <p:cNvSpPr/>
            <p:nvPr/>
          </p:nvSpPr>
          <p:spPr>
            <a:xfrm>
              <a:off x="5693395" y="6031924"/>
              <a:ext cx="772549" cy="515582"/>
            </a:xfrm>
            <a:prstGeom prst="rect">
              <a:avLst/>
            </a:prstGeom>
            <a:blipFill>
              <a:blip r:embed="rId18"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4" name="object 21">
              <a:extLst>
                <a:ext uri="{FF2B5EF4-FFF2-40B4-BE49-F238E27FC236}">
                  <a16:creationId xmlns:a16="http://schemas.microsoft.com/office/drawing/2014/main" id="{726288F0-BE91-E9CA-0E84-8A12BD065F81}"/>
                </a:ext>
              </a:extLst>
            </p:cNvPr>
            <p:cNvSpPr/>
            <p:nvPr/>
          </p:nvSpPr>
          <p:spPr>
            <a:xfrm>
              <a:off x="6570560" y="5803080"/>
              <a:ext cx="347610" cy="362004"/>
            </a:xfrm>
            <a:prstGeom prst="rect">
              <a:avLst/>
            </a:prstGeom>
            <a:blipFill>
              <a:blip r:embed="rId19" cstate="print">
                <a:duotone>
                  <a:schemeClr val="bg2">
                    <a:shade val="45000"/>
                    <a:satMod val="135000"/>
                  </a:schemeClr>
                  <a:prstClr val="white"/>
                </a:duotone>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5" name="object 22">
              <a:extLst>
                <a:ext uri="{FF2B5EF4-FFF2-40B4-BE49-F238E27FC236}">
                  <a16:creationId xmlns:a16="http://schemas.microsoft.com/office/drawing/2014/main" id="{E97AFF08-E13F-ED46-F6BC-06E4ECC02021}"/>
                </a:ext>
              </a:extLst>
            </p:cNvPr>
            <p:cNvSpPr/>
            <p:nvPr/>
          </p:nvSpPr>
          <p:spPr>
            <a:xfrm>
              <a:off x="2626433" y="5750366"/>
              <a:ext cx="771260" cy="359031"/>
            </a:xfrm>
            <a:prstGeom prst="rect">
              <a:avLst/>
            </a:prstGeom>
            <a:blipFill>
              <a:blip r:embed="rId20"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26" name="object 12">
              <a:extLst>
                <a:ext uri="{FF2B5EF4-FFF2-40B4-BE49-F238E27FC236}">
                  <a16:creationId xmlns:a16="http://schemas.microsoft.com/office/drawing/2014/main" id="{A3C4FF75-8243-5F7B-10E4-0C59A517BB54}"/>
                </a:ext>
              </a:extLst>
            </p:cNvPr>
            <p:cNvSpPr/>
            <p:nvPr/>
          </p:nvSpPr>
          <p:spPr>
            <a:xfrm>
              <a:off x="1710659" y="5221780"/>
              <a:ext cx="771253" cy="359013"/>
            </a:xfrm>
            <a:prstGeom prst="rect">
              <a:avLst/>
            </a:prstGeom>
            <a:blipFill>
              <a:blip r:embed="rId20" cstate="screen">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grpSp>
      <p:grpSp>
        <p:nvGrpSpPr>
          <p:cNvPr id="3" name="グループ化 2">
            <a:extLst>
              <a:ext uri="{FF2B5EF4-FFF2-40B4-BE49-F238E27FC236}">
                <a16:creationId xmlns:a16="http://schemas.microsoft.com/office/drawing/2014/main" id="{13DD9B65-21D4-4B6E-9101-7292897F6324}"/>
              </a:ext>
            </a:extLst>
          </p:cNvPr>
          <p:cNvGrpSpPr/>
          <p:nvPr/>
        </p:nvGrpSpPr>
        <p:grpSpPr>
          <a:xfrm>
            <a:off x="2533052" y="4424907"/>
            <a:ext cx="8650043" cy="1650912"/>
            <a:chOff x="1710659" y="4896594"/>
            <a:chExt cx="8650042" cy="1650912"/>
          </a:xfrm>
        </p:grpSpPr>
        <p:pic>
          <p:nvPicPr>
            <p:cNvPr id="85" name="図 84">
              <a:extLst>
                <a:ext uri="{FF2B5EF4-FFF2-40B4-BE49-F238E27FC236}">
                  <a16:creationId xmlns:a16="http://schemas.microsoft.com/office/drawing/2014/main" id="{F42ACB3B-0085-471B-A5C3-CD7102E58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5293" y="5388218"/>
              <a:ext cx="1535301" cy="491296"/>
            </a:xfrm>
            <a:prstGeom prst="rect">
              <a:avLst/>
            </a:prstGeom>
          </p:spPr>
        </p:pic>
        <p:sp>
          <p:nvSpPr>
            <p:cNvPr id="86" name="object 5">
              <a:extLst>
                <a:ext uri="{FF2B5EF4-FFF2-40B4-BE49-F238E27FC236}">
                  <a16:creationId xmlns:a16="http://schemas.microsoft.com/office/drawing/2014/main" id="{16DBF325-9934-4B7C-917F-9CE6142E53E8}"/>
                </a:ext>
              </a:extLst>
            </p:cNvPr>
            <p:cNvSpPr/>
            <p:nvPr/>
          </p:nvSpPr>
          <p:spPr>
            <a:xfrm>
              <a:off x="2366369" y="5236384"/>
              <a:ext cx="7994332" cy="127590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87" name="object 6">
              <a:extLst>
                <a:ext uri="{FF2B5EF4-FFF2-40B4-BE49-F238E27FC236}">
                  <a16:creationId xmlns:a16="http://schemas.microsoft.com/office/drawing/2014/main" id="{D5EA6765-A134-4017-B11A-1BDDCC5CE725}"/>
                </a:ext>
              </a:extLst>
            </p:cNvPr>
            <p:cNvSpPr/>
            <p:nvPr/>
          </p:nvSpPr>
          <p:spPr>
            <a:xfrm>
              <a:off x="5840872" y="5250493"/>
              <a:ext cx="729684" cy="46532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88" name="object 7">
              <a:extLst>
                <a:ext uri="{FF2B5EF4-FFF2-40B4-BE49-F238E27FC236}">
                  <a16:creationId xmlns:a16="http://schemas.microsoft.com/office/drawing/2014/main" id="{48628475-560D-4435-B9AC-0C6CF45817A7}"/>
                </a:ext>
              </a:extLst>
            </p:cNvPr>
            <p:cNvSpPr/>
            <p:nvPr/>
          </p:nvSpPr>
          <p:spPr>
            <a:xfrm>
              <a:off x="7716514" y="6085509"/>
              <a:ext cx="843972" cy="432505"/>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89" name="object 8">
              <a:extLst>
                <a:ext uri="{FF2B5EF4-FFF2-40B4-BE49-F238E27FC236}">
                  <a16:creationId xmlns:a16="http://schemas.microsoft.com/office/drawing/2014/main" id="{3F9682A9-F15D-4636-AFC3-B2B333F2680F}"/>
                </a:ext>
              </a:extLst>
            </p:cNvPr>
            <p:cNvSpPr/>
            <p:nvPr/>
          </p:nvSpPr>
          <p:spPr>
            <a:xfrm>
              <a:off x="8490081" y="4955376"/>
              <a:ext cx="655202" cy="64844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0" name="object 10">
              <a:extLst>
                <a:ext uri="{FF2B5EF4-FFF2-40B4-BE49-F238E27FC236}">
                  <a16:creationId xmlns:a16="http://schemas.microsoft.com/office/drawing/2014/main" id="{018640F6-19FC-4636-B03A-A18BAF76C041}"/>
                </a:ext>
              </a:extLst>
            </p:cNvPr>
            <p:cNvSpPr/>
            <p:nvPr/>
          </p:nvSpPr>
          <p:spPr>
            <a:xfrm>
              <a:off x="4800213" y="5633131"/>
              <a:ext cx="559465" cy="55652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1" name="object 11">
              <a:extLst>
                <a:ext uri="{FF2B5EF4-FFF2-40B4-BE49-F238E27FC236}">
                  <a16:creationId xmlns:a16="http://schemas.microsoft.com/office/drawing/2014/main" id="{0DCD3385-724E-4185-A6AF-0BFAE47BE97C}"/>
                </a:ext>
              </a:extLst>
            </p:cNvPr>
            <p:cNvSpPr/>
            <p:nvPr/>
          </p:nvSpPr>
          <p:spPr>
            <a:xfrm>
              <a:off x="4047720" y="5278360"/>
              <a:ext cx="755520" cy="648441"/>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2" name="object 13">
              <a:extLst>
                <a:ext uri="{FF2B5EF4-FFF2-40B4-BE49-F238E27FC236}">
                  <a16:creationId xmlns:a16="http://schemas.microsoft.com/office/drawing/2014/main" id="{941CADBD-F288-4140-AFC7-D129426A51BB}"/>
                </a:ext>
              </a:extLst>
            </p:cNvPr>
            <p:cNvSpPr/>
            <p:nvPr/>
          </p:nvSpPr>
          <p:spPr>
            <a:xfrm>
              <a:off x="7270253" y="4896594"/>
              <a:ext cx="747298" cy="415366"/>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3" name="object 14">
              <a:extLst>
                <a:ext uri="{FF2B5EF4-FFF2-40B4-BE49-F238E27FC236}">
                  <a16:creationId xmlns:a16="http://schemas.microsoft.com/office/drawing/2014/main" id="{79C5F39C-25B4-40D2-8DB0-28F644B41236}"/>
                </a:ext>
              </a:extLst>
            </p:cNvPr>
            <p:cNvSpPr/>
            <p:nvPr/>
          </p:nvSpPr>
          <p:spPr>
            <a:xfrm>
              <a:off x="6945288" y="5185999"/>
              <a:ext cx="177430" cy="399793"/>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4" name="object 15">
              <a:extLst>
                <a:ext uri="{FF2B5EF4-FFF2-40B4-BE49-F238E27FC236}">
                  <a16:creationId xmlns:a16="http://schemas.microsoft.com/office/drawing/2014/main" id="{B4486FFE-10DE-4BAC-A05F-C7404C63CD66}"/>
                </a:ext>
              </a:extLst>
            </p:cNvPr>
            <p:cNvSpPr/>
            <p:nvPr/>
          </p:nvSpPr>
          <p:spPr>
            <a:xfrm>
              <a:off x="5388798" y="5643768"/>
              <a:ext cx="555466" cy="482905"/>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5" name="object 16">
              <a:extLst>
                <a:ext uri="{FF2B5EF4-FFF2-40B4-BE49-F238E27FC236}">
                  <a16:creationId xmlns:a16="http://schemas.microsoft.com/office/drawing/2014/main" id="{C2B0DC14-B124-46CB-84DF-E72348D62110}"/>
                </a:ext>
              </a:extLst>
            </p:cNvPr>
            <p:cNvSpPr/>
            <p:nvPr/>
          </p:nvSpPr>
          <p:spPr>
            <a:xfrm>
              <a:off x="3668097" y="5478746"/>
              <a:ext cx="696208" cy="979091"/>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6" name="object 17">
              <a:extLst>
                <a:ext uri="{FF2B5EF4-FFF2-40B4-BE49-F238E27FC236}">
                  <a16:creationId xmlns:a16="http://schemas.microsoft.com/office/drawing/2014/main" id="{4D27CC4E-1875-474C-8C99-71694A40614F}"/>
                </a:ext>
              </a:extLst>
            </p:cNvPr>
            <p:cNvSpPr/>
            <p:nvPr/>
          </p:nvSpPr>
          <p:spPr>
            <a:xfrm>
              <a:off x="8042833" y="5643767"/>
              <a:ext cx="965782" cy="656438"/>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7" name="object 18">
              <a:extLst>
                <a:ext uri="{FF2B5EF4-FFF2-40B4-BE49-F238E27FC236}">
                  <a16:creationId xmlns:a16="http://schemas.microsoft.com/office/drawing/2014/main" id="{E17073C5-22D5-490A-86E2-43E556A938D0}"/>
                </a:ext>
              </a:extLst>
            </p:cNvPr>
            <p:cNvSpPr/>
            <p:nvPr/>
          </p:nvSpPr>
          <p:spPr>
            <a:xfrm>
              <a:off x="9252403" y="5768530"/>
              <a:ext cx="652164" cy="668548"/>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8" name="object 19">
              <a:extLst>
                <a:ext uri="{FF2B5EF4-FFF2-40B4-BE49-F238E27FC236}">
                  <a16:creationId xmlns:a16="http://schemas.microsoft.com/office/drawing/2014/main" id="{BFE7E2B5-9027-4274-B1F4-989DCAA56205}"/>
                </a:ext>
              </a:extLst>
            </p:cNvPr>
            <p:cNvSpPr/>
            <p:nvPr/>
          </p:nvSpPr>
          <p:spPr>
            <a:xfrm>
              <a:off x="7219818" y="5585791"/>
              <a:ext cx="843990" cy="651214"/>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99" name="object 20">
              <a:extLst>
                <a:ext uri="{FF2B5EF4-FFF2-40B4-BE49-F238E27FC236}">
                  <a16:creationId xmlns:a16="http://schemas.microsoft.com/office/drawing/2014/main" id="{ED341A99-C012-4AC1-A6EA-40954705A1C6}"/>
                </a:ext>
              </a:extLst>
            </p:cNvPr>
            <p:cNvSpPr/>
            <p:nvPr/>
          </p:nvSpPr>
          <p:spPr>
            <a:xfrm>
              <a:off x="5693395" y="6031924"/>
              <a:ext cx="772549" cy="515582"/>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00" name="object 21">
              <a:extLst>
                <a:ext uri="{FF2B5EF4-FFF2-40B4-BE49-F238E27FC236}">
                  <a16:creationId xmlns:a16="http://schemas.microsoft.com/office/drawing/2014/main" id="{07EFCAEF-FEF6-457F-8895-F27B369B11E9}"/>
                </a:ext>
              </a:extLst>
            </p:cNvPr>
            <p:cNvSpPr/>
            <p:nvPr/>
          </p:nvSpPr>
          <p:spPr>
            <a:xfrm>
              <a:off x="6570560" y="5803080"/>
              <a:ext cx="347610" cy="362004"/>
            </a:xfrm>
            <a:prstGeom prst="rect">
              <a:avLst/>
            </a:prstGeom>
            <a:blipFill>
              <a:blip r:embed="rId19" cstate="print"/>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01" name="object 22">
              <a:extLst>
                <a:ext uri="{FF2B5EF4-FFF2-40B4-BE49-F238E27FC236}">
                  <a16:creationId xmlns:a16="http://schemas.microsoft.com/office/drawing/2014/main" id="{C50E885F-C908-4D77-8F66-71523C6277B5}"/>
                </a:ext>
              </a:extLst>
            </p:cNvPr>
            <p:cNvSpPr/>
            <p:nvPr/>
          </p:nvSpPr>
          <p:spPr>
            <a:xfrm>
              <a:off x="2626433" y="5750366"/>
              <a:ext cx="771260" cy="359031"/>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sp>
          <p:nvSpPr>
            <p:cNvPr id="102" name="object 12">
              <a:extLst>
                <a:ext uri="{FF2B5EF4-FFF2-40B4-BE49-F238E27FC236}">
                  <a16:creationId xmlns:a16="http://schemas.microsoft.com/office/drawing/2014/main" id="{2DAF995F-61B8-43D0-940E-F4EED4999856}"/>
                </a:ext>
              </a:extLst>
            </p:cNvPr>
            <p:cNvSpPr/>
            <p:nvPr/>
          </p:nvSpPr>
          <p:spPr>
            <a:xfrm>
              <a:off x="1710659" y="5221780"/>
              <a:ext cx="771253" cy="359013"/>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377">
                <a:defRPr/>
              </a:pPr>
              <a:endParaRPr sz="1539">
                <a:solidFill>
                  <a:srgbClr val="000000"/>
                </a:solidFill>
                <a:latin typeface="HGP創英角ｺﾞｼｯｸUB"/>
                <a:ea typeface="HGP創英角ｺﾞｼｯｸUB"/>
              </a:endParaRPr>
            </a:p>
          </p:txBody>
        </p:sp>
      </p:grpSp>
      <p:cxnSp>
        <p:nvCxnSpPr>
          <p:cNvPr id="5" name="直線コネクタ 4">
            <a:extLst>
              <a:ext uri="{FF2B5EF4-FFF2-40B4-BE49-F238E27FC236}">
                <a16:creationId xmlns:a16="http://schemas.microsoft.com/office/drawing/2014/main" id="{AD35F0B9-1A5A-42FF-937A-457F12B3F2AB}"/>
              </a:ext>
            </a:extLst>
          </p:cNvPr>
          <p:cNvCxnSpPr>
            <a:cxnSpLocks/>
          </p:cNvCxnSpPr>
          <p:nvPr/>
        </p:nvCxnSpPr>
        <p:spPr>
          <a:xfrm>
            <a:off x="409092" y="3617131"/>
            <a:ext cx="11113477" cy="0"/>
          </a:xfrm>
          <a:prstGeom prst="line">
            <a:avLst/>
          </a:prstGeom>
          <a:ln w="28575">
            <a:solidFill>
              <a:srgbClr val="0000CA"/>
            </a:solidFill>
            <a:prstDash val="dash"/>
          </a:ln>
        </p:spPr>
        <p:style>
          <a:lnRef idx="1">
            <a:schemeClr val="accent4"/>
          </a:lnRef>
          <a:fillRef idx="0">
            <a:schemeClr val="accent4"/>
          </a:fillRef>
          <a:effectRef idx="0">
            <a:schemeClr val="accent4"/>
          </a:effectRef>
          <a:fontRef idx="minor">
            <a:schemeClr val="tx1"/>
          </a:fontRef>
        </p:style>
      </p:cxnSp>
      <p:sp>
        <p:nvSpPr>
          <p:cNvPr id="7" name="テキスト ボックス 6">
            <a:extLst>
              <a:ext uri="{FF2B5EF4-FFF2-40B4-BE49-F238E27FC236}">
                <a16:creationId xmlns:a16="http://schemas.microsoft.com/office/drawing/2014/main" id="{213D3768-6D1F-46A7-AC4B-821C3D56E53D}"/>
              </a:ext>
            </a:extLst>
          </p:cNvPr>
          <p:cNvSpPr txBox="1"/>
          <p:nvPr/>
        </p:nvSpPr>
        <p:spPr>
          <a:xfrm>
            <a:off x="493410" y="4328865"/>
            <a:ext cx="1233030" cy="1031051"/>
          </a:xfrm>
          <a:prstGeom prst="rect">
            <a:avLst/>
          </a:prstGeom>
          <a:noFill/>
        </p:spPr>
        <p:txBody>
          <a:bodyPr wrap="none" rtlCol="0">
            <a:spAutoFit/>
          </a:bodyPr>
          <a:lstStyle/>
          <a:p>
            <a:pPr algn="ctr">
              <a:spcBef>
                <a:spcPts val="600"/>
              </a:spcBef>
            </a:pPr>
            <a:r>
              <a:rPr kumimoji="1" lang="ja-JP" altLang="en-US" sz="2800" b="1" dirty="0">
                <a:solidFill>
                  <a:schemeClr val="bg1"/>
                </a:solidFill>
                <a:effectLst>
                  <a:glow rad="127000">
                    <a:schemeClr val="accent2">
                      <a:lumMod val="50000"/>
                    </a:schemeClr>
                  </a:glow>
                </a:effectLst>
                <a:latin typeface="Meiryo UI" panose="020B0604030504040204" pitchFamily="50" charset="-128"/>
                <a:ea typeface="Meiryo UI" panose="020B0604030504040204" pitchFamily="50" charset="-128"/>
              </a:rPr>
              <a:t>実際の</a:t>
            </a:r>
            <a:endParaRPr kumimoji="1" lang="en-US" altLang="ja-JP" sz="2800" b="1" dirty="0">
              <a:solidFill>
                <a:schemeClr val="bg1"/>
              </a:solidFill>
              <a:effectLst>
                <a:glow rad="127000">
                  <a:schemeClr val="accent2">
                    <a:lumMod val="50000"/>
                  </a:schemeClr>
                </a:glow>
              </a:effectLst>
              <a:latin typeface="Meiryo UI" panose="020B0604030504040204" pitchFamily="50" charset="-128"/>
              <a:ea typeface="Meiryo UI" panose="020B0604030504040204" pitchFamily="50" charset="-128"/>
            </a:endParaRPr>
          </a:p>
          <a:p>
            <a:pPr algn="ctr">
              <a:spcBef>
                <a:spcPts val="600"/>
              </a:spcBef>
            </a:pPr>
            <a:r>
              <a:rPr kumimoji="1" lang="ja-JP" altLang="en-US" sz="2800" b="1" dirty="0">
                <a:solidFill>
                  <a:schemeClr val="bg1"/>
                </a:solidFill>
                <a:effectLst>
                  <a:glow rad="127000">
                    <a:schemeClr val="accent2">
                      <a:lumMod val="50000"/>
                    </a:schemeClr>
                  </a:glow>
                </a:effectLst>
                <a:latin typeface="Meiryo UI" panose="020B0604030504040204" pitchFamily="50" charset="-128"/>
                <a:ea typeface="Meiryo UI" panose="020B0604030504040204" pitchFamily="50" charset="-128"/>
              </a:rPr>
              <a:t>現場</a:t>
            </a:r>
          </a:p>
        </p:txBody>
      </p:sp>
      <p:sp>
        <p:nvSpPr>
          <p:cNvPr id="104" name="テキスト ボックス 103">
            <a:extLst>
              <a:ext uri="{FF2B5EF4-FFF2-40B4-BE49-F238E27FC236}">
                <a16:creationId xmlns:a16="http://schemas.microsoft.com/office/drawing/2014/main" id="{C4AAA163-530A-4DA4-8A81-5FAA147F8681}"/>
              </a:ext>
            </a:extLst>
          </p:cNvPr>
          <p:cNvSpPr txBox="1"/>
          <p:nvPr/>
        </p:nvSpPr>
        <p:spPr>
          <a:xfrm>
            <a:off x="378801" y="1828357"/>
            <a:ext cx="1370888" cy="1031051"/>
          </a:xfrm>
          <a:prstGeom prst="rect">
            <a:avLst/>
          </a:prstGeom>
          <a:noFill/>
        </p:spPr>
        <p:txBody>
          <a:bodyPr wrap="none" rtlCol="0">
            <a:spAutoFit/>
          </a:bodyPr>
          <a:lstStyle/>
          <a:p>
            <a:pPr algn="ctr">
              <a:spcBef>
                <a:spcPts val="600"/>
              </a:spcBef>
            </a:pPr>
            <a:r>
              <a:rPr kumimoji="1" lang="ja-JP" altLang="en-US" sz="2800" b="1" dirty="0">
                <a:solidFill>
                  <a:schemeClr val="bg1"/>
                </a:solidFill>
                <a:effectLst>
                  <a:glow rad="127000">
                    <a:srgbClr val="0000CA"/>
                  </a:glow>
                </a:effectLst>
                <a:latin typeface="Meiryo UI" panose="020B0604030504040204" pitchFamily="50" charset="-128"/>
                <a:ea typeface="Meiryo UI" panose="020B0604030504040204" pitchFamily="50" charset="-128"/>
              </a:rPr>
              <a:t>デジタル</a:t>
            </a:r>
            <a:endParaRPr kumimoji="1" lang="en-US" altLang="ja-JP" sz="2800" b="1" dirty="0">
              <a:solidFill>
                <a:schemeClr val="bg1"/>
              </a:solidFill>
              <a:effectLst>
                <a:glow rad="127000">
                  <a:srgbClr val="0000CA"/>
                </a:glow>
              </a:effectLst>
              <a:latin typeface="Meiryo UI" panose="020B0604030504040204" pitchFamily="50" charset="-128"/>
              <a:ea typeface="Meiryo UI" panose="020B0604030504040204" pitchFamily="50" charset="-128"/>
            </a:endParaRPr>
          </a:p>
          <a:p>
            <a:pPr algn="ctr">
              <a:spcBef>
                <a:spcPts val="600"/>
              </a:spcBef>
            </a:pPr>
            <a:r>
              <a:rPr kumimoji="1" lang="ja-JP" altLang="en-US" sz="2800" b="1" dirty="0">
                <a:solidFill>
                  <a:schemeClr val="bg1"/>
                </a:solidFill>
                <a:effectLst>
                  <a:glow rad="127000">
                    <a:srgbClr val="0000CA"/>
                  </a:glow>
                </a:effectLst>
                <a:latin typeface="Meiryo UI" panose="020B0604030504040204" pitchFamily="50" charset="-128"/>
                <a:ea typeface="Meiryo UI" panose="020B0604030504040204" pitchFamily="50" charset="-128"/>
              </a:rPr>
              <a:t>現場</a:t>
            </a:r>
          </a:p>
        </p:txBody>
      </p:sp>
      <p:sp>
        <p:nvSpPr>
          <p:cNvPr id="108" name="矢印: 右 107">
            <a:extLst>
              <a:ext uri="{FF2B5EF4-FFF2-40B4-BE49-F238E27FC236}">
                <a16:creationId xmlns:a16="http://schemas.microsoft.com/office/drawing/2014/main" id="{476B090A-2685-49B9-999F-29471A964FF2}"/>
              </a:ext>
            </a:extLst>
          </p:cNvPr>
          <p:cNvSpPr/>
          <p:nvPr/>
        </p:nvSpPr>
        <p:spPr>
          <a:xfrm rot="16200000">
            <a:off x="3470271" y="2784036"/>
            <a:ext cx="811499" cy="1632579"/>
          </a:xfrm>
          <a:prstGeom prst="rightArrow">
            <a:avLst>
              <a:gd name="adj1" fmla="val 50000"/>
              <a:gd name="adj2" fmla="val 339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2400"/>
          </a:p>
        </p:txBody>
      </p:sp>
      <p:sp>
        <p:nvSpPr>
          <p:cNvPr id="109" name="矢印: 右 108">
            <a:extLst>
              <a:ext uri="{FF2B5EF4-FFF2-40B4-BE49-F238E27FC236}">
                <a16:creationId xmlns:a16="http://schemas.microsoft.com/office/drawing/2014/main" id="{D2CF77CF-3C69-4781-9C38-2DFC8BB2C681}"/>
              </a:ext>
            </a:extLst>
          </p:cNvPr>
          <p:cNvSpPr/>
          <p:nvPr/>
        </p:nvSpPr>
        <p:spPr>
          <a:xfrm rot="5400000">
            <a:off x="8703339" y="2853283"/>
            <a:ext cx="811499" cy="1632579"/>
          </a:xfrm>
          <a:prstGeom prst="rightArrow">
            <a:avLst>
              <a:gd name="adj1" fmla="val 50000"/>
              <a:gd name="adj2" fmla="val 339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sz="2400"/>
          </a:p>
        </p:txBody>
      </p:sp>
      <p:sp>
        <p:nvSpPr>
          <p:cNvPr id="2" name="テキスト プレースホルダー 26">
            <a:extLst>
              <a:ext uri="{FF2B5EF4-FFF2-40B4-BE49-F238E27FC236}">
                <a16:creationId xmlns:a16="http://schemas.microsoft.com/office/drawing/2014/main" id="{8F016C33-5D35-0876-232C-EC938D60BB2B}"/>
              </a:ext>
            </a:extLst>
          </p:cNvPr>
          <p:cNvSpPr txBox="1">
            <a:spLocks/>
          </p:cNvSpPr>
          <p:nvPr/>
        </p:nvSpPr>
        <p:spPr>
          <a:xfrm>
            <a:off x="2096285" y="174229"/>
            <a:ext cx="7840579" cy="38803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457189">
              <a:lnSpc>
                <a:spcPct val="100000"/>
              </a:lnSpc>
              <a:spcBef>
                <a:spcPts val="0"/>
              </a:spcBef>
              <a:buNone/>
              <a:defRPr/>
            </a:pPr>
            <a:endParaRPr kumimoji="0" lang="ja-JP" altLang="en-US" b="1" dirty="0">
              <a:solidFill>
                <a:schemeClr val="bg1"/>
              </a:solidFill>
              <a:latin typeface="Meiryo UI" panose="020B0604030504040204" pitchFamily="50" charset="-128"/>
              <a:ea typeface="Meiryo UI" panose="020B0604030504040204" pitchFamily="50" charset="-128"/>
            </a:endParaRPr>
          </a:p>
        </p:txBody>
      </p:sp>
      <p:pic>
        <p:nvPicPr>
          <p:cNvPr id="8" name="01リアルタイムビュー_4">
            <a:hlinkClick r:id="" action="ppaction://media"/>
            <a:extLst>
              <a:ext uri="{FF2B5EF4-FFF2-40B4-BE49-F238E27FC236}">
                <a16:creationId xmlns:a16="http://schemas.microsoft.com/office/drawing/2014/main" id="{95297A12-0F8D-BD1A-223E-48AAF7E58747}"/>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8235998" y="1161101"/>
            <a:ext cx="3640777" cy="2267900"/>
          </a:xfrm>
          <a:prstGeom prst="rect">
            <a:avLst/>
          </a:prstGeom>
          <a:effectLst>
            <a:softEdge rad="31750"/>
          </a:effectLst>
        </p:spPr>
      </p:pic>
      <p:pic>
        <p:nvPicPr>
          <p:cNvPr id="27" name="図 26">
            <a:extLst>
              <a:ext uri="{FF2B5EF4-FFF2-40B4-BE49-F238E27FC236}">
                <a16:creationId xmlns:a16="http://schemas.microsoft.com/office/drawing/2014/main" id="{57DE025C-A13F-21B8-AAAC-CF33A95E066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201096" y="3664411"/>
            <a:ext cx="2816753" cy="2399287"/>
          </a:xfrm>
          <a:prstGeom prst="rect">
            <a:avLst/>
          </a:prstGeom>
        </p:spPr>
      </p:pic>
      <p:pic>
        <p:nvPicPr>
          <p:cNvPr id="28" name="図 27">
            <a:extLst>
              <a:ext uri="{FF2B5EF4-FFF2-40B4-BE49-F238E27FC236}">
                <a16:creationId xmlns:a16="http://schemas.microsoft.com/office/drawing/2014/main" id="{8AE23DC7-63C4-244A-890D-B1188C18541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719150" y="3752666"/>
            <a:ext cx="3147487" cy="2618753"/>
          </a:xfrm>
          <a:prstGeom prst="rect">
            <a:avLst/>
          </a:prstGeom>
          <a:ln>
            <a:noFill/>
          </a:ln>
          <a:effectLst>
            <a:softEdge rad="112500"/>
          </a:effectLst>
        </p:spPr>
      </p:pic>
      <p:sp>
        <p:nvSpPr>
          <p:cNvPr id="29" name="テキスト ボックス 28">
            <a:extLst>
              <a:ext uri="{FF2B5EF4-FFF2-40B4-BE49-F238E27FC236}">
                <a16:creationId xmlns:a16="http://schemas.microsoft.com/office/drawing/2014/main" id="{2D2B3D63-24B5-E944-C07E-075A44E767CE}"/>
              </a:ext>
            </a:extLst>
          </p:cNvPr>
          <p:cNvSpPr txBox="1"/>
          <p:nvPr/>
        </p:nvSpPr>
        <p:spPr>
          <a:xfrm>
            <a:off x="1943836" y="5519176"/>
            <a:ext cx="9105378" cy="502766"/>
          </a:xfrm>
          <a:prstGeom prst="rect">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kumimoji="1" lang="ja-JP" altLang="en-US" sz="2667" b="1" dirty="0">
                <a:latin typeface="Meiryo UI" panose="020B0604030504040204" pitchFamily="50" charset="-128"/>
                <a:ea typeface="Meiryo UI" panose="020B0604030504040204" pitchFamily="50" charset="-128"/>
              </a:rPr>
              <a:t>遅延が少なく、視認性の高い映像による作業性の高い遠隔操作</a:t>
            </a:r>
          </a:p>
        </p:txBody>
      </p:sp>
      <p:sp>
        <p:nvSpPr>
          <p:cNvPr id="30" name="テキスト ボックス 29">
            <a:extLst>
              <a:ext uri="{FF2B5EF4-FFF2-40B4-BE49-F238E27FC236}">
                <a16:creationId xmlns:a16="http://schemas.microsoft.com/office/drawing/2014/main" id="{9BCBE9DA-EA7E-A0E3-AFB7-5BCB832AF0D1}"/>
              </a:ext>
            </a:extLst>
          </p:cNvPr>
          <p:cNvSpPr txBox="1"/>
          <p:nvPr/>
        </p:nvSpPr>
        <p:spPr>
          <a:xfrm>
            <a:off x="1829962" y="1311413"/>
            <a:ext cx="9292029" cy="502766"/>
          </a:xfrm>
          <a:prstGeom prst="rect">
            <a:avLst/>
          </a:prstGeom>
          <a:solidFill>
            <a:srgbClr val="0A0FD4"/>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ja-JP" altLang="en-US" sz="2667" b="1" dirty="0">
                <a:latin typeface="Meiryo UI" panose="020B0604030504040204" pitchFamily="50" charset="-128"/>
                <a:ea typeface="Meiryo UI" panose="020B0604030504040204" pitchFamily="50" charset="-128"/>
              </a:rPr>
              <a:t>遠隔操作を含む現場全体の可視化・最適化</a:t>
            </a:r>
          </a:p>
        </p:txBody>
      </p:sp>
      <p:sp>
        <p:nvSpPr>
          <p:cNvPr id="110" name="テキスト ボックス 109">
            <a:extLst>
              <a:ext uri="{FF2B5EF4-FFF2-40B4-BE49-F238E27FC236}">
                <a16:creationId xmlns:a16="http://schemas.microsoft.com/office/drawing/2014/main" id="{B127E791-8407-4396-ACD5-88468521FDF0}"/>
              </a:ext>
            </a:extLst>
          </p:cNvPr>
          <p:cNvSpPr txBox="1"/>
          <p:nvPr/>
        </p:nvSpPr>
        <p:spPr>
          <a:xfrm>
            <a:off x="2736733" y="4089670"/>
            <a:ext cx="2800767" cy="461665"/>
          </a:xfrm>
          <a:prstGeom prst="rect">
            <a:avLst/>
          </a:prstGeom>
          <a:noFill/>
        </p:spPr>
        <p:txBody>
          <a:bodyPr wrap="none" rtlCol="0">
            <a:spAutoFit/>
          </a:bodyPr>
          <a:lstStyle/>
          <a:p>
            <a:r>
              <a:rPr kumimoji="1" lang="ja-JP" altLang="en-US" sz="2400" b="1" dirty="0">
                <a:effectLst>
                  <a:glow rad="127000">
                    <a:schemeClr val="bg1">
                      <a:alpha val="80000"/>
                    </a:schemeClr>
                  </a:glow>
                </a:effectLst>
                <a:latin typeface="Meiryo UI" panose="020B0604030504040204" pitchFamily="50" charset="-128"/>
                <a:ea typeface="Meiryo UI" panose="020B0604030504040204" pitchFamily="50" charset="-128"/>
              </a:rPr>
              <a:t>現場情報の</a:t>
            </a:r>
            <a:r>
              <a:rPr kumimoji="1" lang="ja-JP" altLang="en-US" sz="2000" b="1" dirty="0">
                <a:effectLst>
                  <a:glow rad="127000">
                    <a:schemeClr val="bg1">
                      <a:alpha val="80000"/>
                    </a:schemeClr>
                  </a:glow>
                </a:effectLst>
                <a:latin typeface="Meiryo UI" panose="020B0604030504040204" pitchFamily="50" charset="-128"/>
                <a:ea typeface="Meiryo UI" panose="020B0604030504040204" pitchFamily="50" charset="-128"/>
              </a:rPr>
              <a:t>デジタル化</a:t>
            </a:r>
            <a:endParaRPr kumimoji="1" lang="ja-JP" altLang="en-US" sz="2400" b="1" dirty="0">
              <a:effectLst>
                <a:glow rad="127000">
                  <a:schemeClr val="bg1">
                    <a:alpha val="80000"/>
                  </a:schemeClr>
                </a:glow>
              </a:effectLst>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7EB58505-26E2-4EFE-A55F-FCC243190A3E}"/>
              </a:ext>
            </a:extLst>
          </p:cNvPr>
          <p:cNvSpPr txBox="1"/>
          <p:nvPr/>
        </p:nvSpPr>
        <p:spPr>
          <a:xfrm>
            <a:off x="7185928" y="4084125"/>
            <a:ext cx="4947188" cy="461665"/>
          </a:xfrm>
          <a:prstGeom prst="rect">
            <a:avLst/>
          </a:prstGeom>
          <a:noFill/>
        </p:spPr>
        <p:txBody>
          <a:bodyPr wrap="none" rtlCol="0">
            <a:spAutoFit/>
          </a:bodyPr>
          <a:lstStyle/>
          <a:p>
            <a:r>
              <a:rPr kumimoji="1" lang="ja-JP" altLang="en-US" sz="2400" b="1" dirty="0">
                <a:effectLst>
                  <a:glow rad="127000">
                    <a:schemeClr val="bg1">
                      <a:alpha val="80000"/>
                    </a:schemeClr>
                  </a:glow>
                </a:effectLst>
                <a:latin typeface="Meiryo UI" panose="020B0604030504040204" pitchFamily="50" charset="-128"/>
                <a:ea typeface="Meiryo UI" panose="020B0604030504040204" pitchFamily="50" charset="-128"/>
              </a:rPr>
              <a:t>最適化されたデジタルタスクのリアル化</a:t>
            </a:r>
          </a:p>
        </p:txBody>
      </p:sp>
      <p:sp>
        <p:nvSpPr>
          <p:cNvPr id="107" name="テキスト ボックス 106">
            <a:extLst>
              <a:ext uri="{FF2B5EF4-FFF2-40B4-BE49-F238E27FC236}">
                <a16:creationId xmlns:a16="http://schemas.microsoft.com/office/drawing/2014/main" id="{A0DFE365-D52F-48A0-AF7B-4C2A54AF439E}"/>
              </a:ext>
            </a:extLst>
          </p:cNvPr>
          <p:cNvSpPr txBox="1"/>
          <p:nvPr/>
        </p:nvSpPr>
        <p:spPr>
          <a:xfrm>
            <a:off x="3448825" y="2001082"/>
            <a:ext cx="5875326" cy="461665"/>
          </a:xfrm>
          <a:prstGeom prst="rect">
            <a:avLst/>
          </a:prstGeom>
          <a:noFill/>
        </p:spPr>
        <p:txBody>
          <a:bodyPr wrap="none" rtlCol="0">
            <a:spAutoFit/>
          </a:bodyPr>
          <a:lstStyle/>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デジタルツイン構築・最適化・デジタルタスク化</a:t>
            </a:r>
          </a:p>
        </p:txBody>
      </p:sp>
      <p:sp>
        <p:nvSpPr>
          <p:cNvPr id="31" name="タイトル 1">
            <a:extLst>
              <a:ext uri="{FF2B5EF4-FFF2-40B4-BE49-F238E27FC236}">
                <a16:creationId xmlns:a16="http://schemas.microsoft.com/office/drawing/2014/main" id="{6D7987F3-5A31-6AB0-464D-77F66700DEA2}"/>
              </a:ext>
            </a:extLst>
          </p:cNvPr>
          <p:cNvSpPr txBox="1">
            <a:spLocks/>
          </p:cNvSpPr>
          <p:nvPr/>
        </p:nvSpPr>
        <p:spPr>
          <a:xfrm>
            <a:off x="2190664" y="86915"/>
            <a:ext cx="9739208"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defTabSz="457189">
              <a:lnSpc>
                <a:spcPct val="100000"/>
              </a:lnSpc>
              <a:spcBef>
                <a:spcPts val="0"/>
              </a:spcBef>
              <a:defRPr/>
            </a:pPr>
            <a:r>
              <a:rPr lang="ja-JP" altLang="en-US" sz="2667" dirty="0">
                <a:solidFill>
                  <a:srgbClr val="0A0FD4"/>
                </a:solidFill>
                <a:latin typeface="Meiryo UI" panose="020B0604030504040204" pitchFamily="50" charset="-128"/>
                <a:ea typeface="Meiryo UI" panose="020B0604030504040204" pitchFamily="50" charset="-128"/>
              </a:rPr>
              <a:t>スマートコンストラクションとしての遠隔ソリューション</a:t>
            </a:r>
          </a:p>
        </p:txBody>
      </p:sp>
    </p:spTree>
    <p:extLst>
      <p:ext uri="{BB962C8B-B14F-4D97-AF65-F5344CB8AC3E}">
        <p14:creationId xmlns:p14="http://schemas.microsoft.com/office/powerpoint/2010/main" val="39568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26DB987-46E9-4815-ABDA-D232D3A138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62168" y="1094346"/>
            <a:ext cx="1719849" cy="1500409"/>
          </a:xfrm>
          <a:prstGeom prst="rect">
            <a:avLst/>
          </a:prstGeom>
        </p:spPr>
      </p:pic>
      <p:sp>
        <p:nvSpPr>
          <p:cNvPr id="2" name="矢印: 上 1">
            <a:extLst>
              <a:ext uri="{FF2B5EF4-FFF2-40B4-BE49-F238E27FC236}">
                <a16:creationId xmlns:a16="http://schemas.microsoft.com/office/drawing/2014/main" id="{94F7F880-FE18-4DBF-B5E0-CC94259F81C7}"/>
              </a:ext>
            </a:extLst>
          </p:cNvPr>
          <p:cNvSpPr/>
          <p:nvPr/>
        </p:nvSpPr>
        <p:spPr>
          <a:xfrm>
            <a:off x="456054" y="1869972"/>
            <a:ext cx="1297828" cy="4142792"/>
          </a:xfrm>
          <a:prstGeom prst="upArrow">
            <a:avLst>
              <a:gd name="adj1" fmla="val 47889"/>
              <a:gd name="adj2" fmla="val 56332"/>
            </a:avLst>
          </a:prstGeom>
          <a:gradFill flip="none" rotWithShape="1">
            <a:gsLst>
              <a:gs pos="0">
                <a:srgbClr val="0000CA"/>
              </a:gs>
              <a:gs pos="100000">
                <a:schemeClr val="bg1"/>
              </a:gs>
            </a:gsLst>
            <a:path path="circle">
              <a:fillToRect l="50000" t="-80000" r="50000" b="180000"/>
            </a:path>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sz="2400"/>
          </a:p>
        </p:txBody>
      </p:sp>
      <p:sp>
        <p:nvSpPr>
          <p:cNvPr id="3" name="テキスト ボックス 2">
            <a:extLst>
              <a:ext uri="{FF2B5EF4-FFF2-40B4-BE49-F238E27FC236}">
                <a16:creationId xmlns:a16="http://schemas.microsoft.com/office/drawing/2014/main" id="{D9B6201D-0CAA-4F4E-A217-3A10A36A2806}"/>
              </a:ext>
            </a:extLst>
          </p:cNvPr>
          <p:cNvSpPr txBox="1"/>
          <p:nvPr/>
        </p:nvSpPr>
        <p:spPr>
          <a:xfrm>
            <a:off x="0" y="1219201"/>
            <a:ext cx="3275256" cy="461665"/>
          </a:xfrm>
          <a:prstGeom prst="rect">
            <a:avLst/>
          </a:prstGeom>
          <a:noFill/>
        </p:spPr>
        <p:txBody>
          <a:bodyPr wrap="none" rtlCol="0">
            <a:spAutoFit/>
          </a:bodyPr>
          <a:lstStyle/>
          <a:p>
            <a:r>
              <a:rPr kumimoji="1" lang="ja-JP" altLang="en-US" sz="2400" b="1" dirty="0">
                <a:solidFill>
                  <a:srgbClr val="0000CA"/>
                </a:solidFill>
              </a:rPr>
              <a:t>生産性・安全性・環境性</a:t>
            </a:r>
          </a:p>
        </p:txBody>
      </p:sp>
      <p:sp>
        <p:nvSpPr>
          <p:cNvPr id="20" name="テキスト ボックス 19">
            <a:extLst>
              <a:ext uri="{FF2B5EF4-FFF2-40B4-BE49-F238E27FC236}">
                <a16:creationId xmlns:a16="http://schemas.microsoft.com/office/drawing/2014/main" id="{68960265-B006-43C3-9D5C-D3D1F92EBF86}"/>
              </a:ext>
            </a:extLst>
          </p:cNvPr>
          <p:cNvSpPr txBox="1"/>
          <p:nvPr/>
        </p:nvSpPr>
        <p:spPr>
          <a:xfrm flipH="1">
            <a:off x="7382081" y="2250563"/>
            <a:ext cx="5036737" cy="3909147"/>
          </a:xfrm>
          <a:prstGeom prst="rect">
            <a:avLst/>
          </a:prstGeom>
          <a:noFill/>
        </p:spPr>
        <p:txBody>
          <a:bodyPr wrap="square" rtlCol="0">
            <a:spAutoFit/>
          </a:bodyPr>
          <a:lstStyle/>
          <a:p>
            <a:pPr>
              <a:spcBef>
                <a:spcPts val="600"/>
              </a:spcBef>
            </a:pPr>
            <a:r>
              <a:rPr kumimoji="1" lang="ja-JP" altLang="en-US" sz="3200" b="1" dirty="0">
                <a:solidFill>
                  <a:srgbClr val="0000CA"/>
                </a:solidFill>
                <a:latin typeface="Meiryo UI" panose="020B0604030504040204" pitchFamily="50" charset="-128"/>
                <a:ea typeface="Meiryo UI" panose="020B0604030504040204" pitchFamily="50" charset="-128"/>
              </a:rPr>
              <a:t>❶</a:t>
            </a:r>
            <a:r>
              <a:rPr kumimoji="1" lang="ja-JP" altLang="en-US" sz="1867" b="1" dirty="0">
                <a:solidFill>
                  <a:srgbClr val="0000CA"/>
                </a:solidFill>
                <a:latin typeface="Meiryo UI" panose="020B0604030504040204" pitchFamily="50" charset="-128"/>
                <a:ea typeface="Meiryo UI" panose="020B0604030504040204" pitchFamily="50" charset="-128"/>
              </a:rPr>
              <a:t>建機の</a:t>
            </a:r>
            <a:r>
              <a:rPr kumimoji="1" lang="en-US" altLang="ja-JP" sz="1867" b="1" dirty="0">
                <a:solidFill>
                  <a:srgbClr val="0000CA"/>
                </a:solidFill>
                <a:latin typeface="Meiryo UI" panose="020B0604030504040204" pitchFamily="50" charset="-128"/>
                <a:ea typeface="Meiryo UI" panose="020B0604030504040204" pitchFamily="50" charset="-128"/>
              </a:rPr>
              <a:t>MG/MC</a:t>
            </a:r>
            <a:r>
              <a:rPr kumimoji="1" lang="ja-JP" altLang="en-US" sz="1867" b="1" dirty="0">
                <a:solidFill>
                  <a:srgbClr val="0000CA"/>
                </a:solidFill>
                <a:latin typeface="Meiryo UI" panose="020B0604030504040204" pitchFamily="50" charset="-128"/>
                <a:ea typeface="Meiryo UI" panose="020B0604030504040204" pitchFamily="50" charset="-128"/>
              </a:rPr>
              <a:t>機能の進化</a:t>
            </a:r>
            <a:endParaRPr kumimoji="1" lang="en-US" altLang="ja-JP" sz="1867" b="1" dirty="0">
              <a:solidFill>
                <a:srgbClr val="0000CA"/>
              </a:solidFill>
              <a:latin typeface="Meiryo UI" panose="020B0604030504040204" pitchFamily="50" charset="-128"/>
              <a:ea typeface="Meiryo UI" panose="020B0604030504040204" pitchFamily="50" charset="-128"/>
            </a:endParaRPr>
          </a:p>
          <a:p>
            <a:pPr>
              <a:spcBef>
                <a:spcPts val="600"/>
              </a:spcBef>
            </a:pPr>
            <a:r>
              <a:rPr lang="ja-JP" altLang="en-US" sz="1867" dirty="0"/>
              <a:t>　　　作業動作の部分自動化</a:t>
            </a:r>
            <a:endParaRPr lang="en-US" altLang="ja-JP" sz="1867" dirty="0"/>
          </a:p>
          <a:p>
            <a:pPr>
              <a:spcBef>
                <a:spcPts val="600"/>
              </a:spcBef>
            </a:pPr>
            <a:r>
              <a:rPr kumimoji="1" lang="ja-JP" altLang="en-US" sz="1867" dirty="0"/>
              <a:t>　　　積み込みガイダンス等</a:t>
            </a:r>
            <a:endParaRPr kumimoji="1" lang="en-US" altLang="ja-JP" sz="1867" b="1" dirty="0">
              <a:solidFill>
                <a:srgbClr val="0000CA"/>
              </a:solidFill>
              <a:latin typeface="Meiryo UI" panose="020B0604030504040204" pitchFamily="50" charset="-128"/>
              <a:ea typeface="Meiryo UI" panose="020B0604030504040204" pitchFamily="50" charset="-128"/>
            </a:endParaRPr>
          </a:p>
          <a:p>
            <a:pPr>
              <a:spcBef>
                <a:spcPts val="600"/>
              </a:spcBef>
            </a:pPr>
            <a:r>
              <a:rPr kumimoji="1" lang="ja-JP" altLang="en-US" sz="3200" b="1" dirty="0">
                <a:solidFill>
                  <a:srgbClr val="0000CA"/>
                </a:solidFill>
                <a:latin typeface="Meiryo UI" panose="020B0604030504040204" pitchFamily="50" charset="-128"/>
                <a:ea typeface="Meiryo UI" panose="020B0604030504040204" pitchFamily="50" charset="-128"/>
              </a:rPr>
              <a:t>❷</a:t>
            </a:r>
            <a:r>
              <a:rPr kumimoji="1" lang="ja-JP" altLang="en-US" sz="1867" b="1" dirty="0">
                <a:solidFill>
                  <a:srgbClr val="0000CA"/>
                </a:solidFill>
                <a:latin typeface="Meiryo UI" panose="020B0604030504040204" pitchFamily="50" charset="-128"/>
                <a:ea typeface="Meiryo UI" panose="020B0604030504040204" pitchFamily="50" charset="-128"/>
              </a:rPr>
              <a:t>通信技術・インフラ・画像技術の進化</a:t>
            </a:r>
            <a:endParaRPr kumimoji="1" lang="en-US" altLang="ja-JP" sz="1867" b="1" dirty="0">
              <a:solidFill>
                <a:srgbClr val="0000CA"/>
              </a:solidFill>
              <a:latin typeface="Meiryo UI" panose="020B0604030504040204" pitchFamily="50" charset="-128"/>
              <a:ea typeface="Meiryo UI" panose="020B0604030504040204" pitchFamily="50" charset="-128"/>
            </a:endParaRPr>
          </a:p>
          <a:p>
            <a:pPr>
              <a:spcBef>
                <a:spcPts val="600"/>
              </a:spcBef>
            </a:pPr>
            <a:r>
              <a:rPr kumimoji="1" lang="ja-JP" altLang="en-US" sz="1867" dirty="0">
                <a:latin typeface="Meiryo UI" panose="020B0604030504040204" pitchFamily="50" charset="-128"/>
                <a:ea typeface="Meiryo UI" panose="020B0604030504040204" pitchFamily="50" charset="-128"/>
              </a:rPr>
              <a:t>　　　さらなる低遅延化</a:t>
            </a:r>
            <a:endParaRPr kumimoji="1" lang="en-US" altLang="ja-JP" sz="1867" dirty="0">
              <a:latin typeface="Meiryo UI" panose="020B0604030504040204" pitchFamily="50" charset="-128"/>
              <a:ea typeface="Meiryo UI" panose="020B0604030504040204" pitchFamily="50" charset="-128"/>
            </a:endParaRPr>
          </a:p>
          <a:p>
            <a:pPr>
              <a:spcBef>
                <a:spcPts val="600"/>
              </a:spcBef>
            </a:pPr>
            <a:r>
              <a:rPr kumimoji="1" lang="ja-JP" altLang="en-US" sz="1867" dirty="0">
                <a:latin typeface="Meiryo UI" panose="020B0604030504040204" pitchFamily="50" charset="-128"/>
                <a:ea typeface="Meiryo UI" panose="020B0604030504040204" pitchFamily="50" charset="-128"/>
              </a:rPr>
              <a:t>　　　リアリティーの向上</a:t>
            </a:r>
            <a:endParaRPr kumimoji="1" lang="en-US" altLang="ja-JP" sz="1867" dirty="0">
              <a:latin typeface="Meiryo UI" panose="020B0604030504040204" pitchFamily="50" charset="-128"/>
              <a:ea typeface="Meiryo UI" panose="020B0604030504040204" pitchFamily="50" charset="-128"/>
            </a:endParaRPr>
          </a:p>
          <a:p>
            <a:pPr>
              <a:spcBef>
                <a:spcPts val="600"/>
              </a:spcBef>
            </a:pPr>
            <a:r>
              <a:rPr kumimoji="1" lang="ja-JP" altLang="en-US" sz="3200" b="1" dirty="0">
                <a:solidFill>
                  <a:srgbClr val="0000CA"/>
                </a:solidFill>
                <a:latin typeface="Meiryo UI" panose="020B0604030504040204" pitchFamily="50" charset="-128"/>
                <a:ea typeface="Meiryo UI" panose="020B0604030504040204" pitchFamily="50" charset="-128"/>
              </a:rPr>
              <a:t>❸</a:t>
            </a:r>
            <a:r>
              <a:rPr kumimoji="1" lang="ja-JP" altLang="en-US" sz="1867" b="1" dirty="0">
                <a:solidFill>
                  <a:srgbClr val="0000CA"/>
                </a:solidFill>
                <a:latin typeface="Meiryo UI" panose="020B0604030504040204" pitchFamily="50" charset="-128"/>
                <a:ea typeface="Meiryo UI" panose="020B0604030504040204" pitchFamily="50" charset="-128"/>
              </a:rPr>
              <a:t>現場デジタルツインによる現場施工最適化</a:t>
            </a:r>
            <a:endParaRPr kumimoji="1" lang="en-US" altLang="ja-JP" sz="1867" b="1" dirty="0">
              <a:solidFill>
                <a:srgbClr val="0000CA"/>
              </a:solidFill>
              <a:latin typeface="Meiryo UI" panose="020B0604030504040204" pitchFamily="50" charset="-128"/>
              <a:ea typeface="Meiryo UI" panose="020B0604030504040204" pitchFamily="50" charset="-128"/>
            </a:endParaRPr>
          </a:p>
          <a:p>
            <a:pPr>
              <a:spcBef>
                <a:spcPts val="600"/>
              </a:spcBef>
            </a:pPr>
            <a:r>
              <a:rPr kumimoji="1" lang="ja-JP" altLang="en-US" sz="1867" dirty="0"/>
              <a:t>     最適なショベル、ダンプ、オペレータ配置計画</a:t>
            </a:r>
            <a:endParaRPr kumimoji="1" lang="en-US" altLang="ja-JP" sz="1867" dirty="0"/>
          </a:p>
          <a:p>
            <a:pPr>
              <a:spcBef>
                <a:spcPts val="600"/>
              </a:spcBef>
            </a:pPr>
            <a:r>
              <a:rPr kumimoji="1" lang="ja-JP" altLang="en-US" sz="1867" dirty="0"/>
              <a:t>   　ダンプ運行計画最適化と運行管理</a:t>
            </a:r>
            <a:endParaRPr kumimoji="1" lang="en-US" altLang="ja-JP" sz="1867" dirty="0"/>
          </a:p>
        </p:txBody>
      </p:sp>
      <p:sp>
        <p:nvSpPr>
          <p:cNvPr id="6" name="テキスト ボックス 5">
            <a:extLst>
              <a:ext uri="{FF2B5EF4-FFF2-40B4-BE49-F238E27FC236}">
                <a16:creationId xmlns:a16="http://schemas.microsoft.com/office/drawing/2014/main" id="{AB8E5F83-0827-45A6-B108-493800752BA1}"/>
              </a:ext>
            </a:extLst>
          </p:cNvPr>
          <p:cNvSpPr txBox="1"/>
          <p:nvPr/>
        </p:nvSpPr>
        <p:spPr>
          <a:xfrm flipH="1">
            <a:off x="3449581" y="4661113"/>
            <a:ext cx="4249931" cy="1528945"/>
          </a:xfrm>
          <a:prstGeom prst="rect">
            <a:avLst/>
          </a:prstGeom>
          <a:noFill/>
        </p:spPr>
        <p:txBody>
          <a:bodyPr wrap="square" rtlCol="0">
            <a:spAutoFit/>
          </a:bodyPr>
          <a:lstStyle/>
          <a:p>
            <a:r>
              <a:rPr kumimoji="1" lang="ja-JP" altLang="en-US" sz="1867" b="1" dirty="0">
                <a:solidFill>
                  <a:srgbClr val="0000CA"/>
                </a:solidFill>
              </a:rPr>
              <a:t>●低遅延システム導入</a:t>
            </a:r>
            <a:endParaRPr kumimoji="1" lang="en-US" altLang="ja-JP" sz="1867" b="1" dirty="0">
              <a:solidFill>
                <a:srgbClr val="0000CA"/>
              </a:solidFill>
            </a:endParaRPr>
          </a:p>
          <a:p>
            <a:r>
              <a:rPr kumimoji="1" lang="ja-JP" altLang="en-US" sz="1867" dirty="0"/>
              <a:t>（５</a:t>
            </a:r>
            <a:r>
              <a:rPr kumimoji="1" lang="en-US" altLang="ja-JP" sz="1867" dirty="0"/>
              <a:t>G</a:t>
            </a:r>
            <a:r>
              <a:rPr kumimoji="1" lang="ja-JP" altLang="en-US" sz="1867" dirty="0"/>
              <a:t>、低遅延画像転送システム）</a:t>
            </a:r>
            <a:endParaRPr kumimoji="1" lang="en-US" altLang="ja-JP" sz="1867" dirty="0"/>
          </a:p>
          <a:p>
            <a:r>
              <a:rPr kumimoji="1" lang="ja-JP" altLang="en-US" sz="1867" b="1" dirty="0">
                <a:solidFill>
                  <a:srgbClr val="0000CA"/>
                </a:solidFill>
              </a:rPr>
              <a:t>●高画質・高視認性カメラ搭載</a:t>
            </a:r>
            <a:endParaRPr kumimoji="1" lang="en-US" altLang="ja-JP" sz="1867" b="1" dirty="0">
              <a:solidFill>
                <a:srgbClr val="0000CA"/>
              </a:solidFill>
            </a:endParaRPr>
          </a:p>
          <a:p>
            <a:endParaRPr kumimoji="1" lang="en-US" altLang="ja-JP" sz="1867" b="1" dirty="0">
              <a:solidFill>
                <a:srgbClr val="0000CA"/>
              </a:solidFill>
            </a:endParaRPr>
          </a:p>
          <a:p>
            <a:r>
              <a:rPr kumimoji="1" lang="ja-JP" altLang="en-US" sz="1867" b="1" dirty="0">
                <a:solidFill>
                  <a:srgbClr val="0000CA"/>
                </a:solidFill>
              </a:rPr>
              <a:t>●</a:t>
            </a:r>
            <a:r>
              <a:rPr kumimoji="1" lang="en-US" altLang="ja-JP" sz="1867" b="1" dirty="0">
                <a:solidFill>
                  <a:srgbClr val="0000CA"/>
                </a:solidFill>
              </a:rPr>
              <a:t>Smart Construction</a:t>
            </a:r>
            <a:r>
              <a:rPr kumimoji="1" lang="ja-JP" altLang="en-US" sz="1867" b="1" dirty="0">
                <a:solidFill>
                  <a:srgbClr val="0000CA"/>
                </a:solidFill>
              </a:rPr>
              <a:t>連携</a:t>
            </a:r>
            <a:endParaRPr kumimoji="1" lang="en-US" altLang="ja-JP" sz="1867" b="1" dirty="0">
              <a:solidFill>
                <a:srgbClr val="0000CA"/>
              </a:solidFill>
            </a:endParaRPr>
          </a:p>
        </p:txBody>
      </p:sp>
      <p:sp>
        <p:nvSpPr>
          <p:cNvPr id="32" name="テキスト ボックス 31">
            <a:extLst>
              <a:ext uri="{FF2B5EF4-FFF2-40B4-BE49-F238E27FC236}">
                <a16:creationId xmlns:a16="http://schemas.microsoft.com/office/drawing/2014/main" id="{D15DA4A5-D5A8-426B-9EBB-5FD0AE9AED46}"/>
              </a:ext>
            </a:extLst>
          </p:cNvPr>
          <p:cNvSpPr txBox="1"/>
          <p:nvPr/>
        </p:nvSpPr>
        <p:spPr>
          <a:xfrm>
            <a:off x="7427008" y="1671209"/>
            <a:ext cx="4142792" cy="523220"/>
          </a:xfrm>
          <a:prstGeom prst="rect">
            <a:avLst/>
          </a:prstGeom>
          <a:noFill/>
        </p:spPr>
        <p:txBody>
          <a:bodyPr wrap="square" rtlCol="0">
            <a:spAutoFit/>
          </a:bodyPr>
          <a:lstStyle/>
          <a:p>
            <a:r>
              <a:rPr kumimoji="1" lang="en-US" altLang="ja-JP" sz="2800" b="1" dirty="0"/>
              <a:t>NEXT/Future</a:t>
            </a:r>
          </a:p>
        </p:txBody>
      </p:sp>
      <p:pic>
        <p:nvPicPr>
          <p:cNvPr id="35" name="図 34">
            <a:extLst>
              <a:ext uri="{FF2B5EF4-FFF2-40B4-BE49-F238E27FC236}">
                <a16:creationId xmlns:a16="http://schemas.microsoft.com/office/drawing/2014/main" id="{FEF4DE05-E99F-4899-B247-9555CEEFC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33095" y="2260755"/>
            <a:ext cx="942595" cy="822327"/>
          </a:xfrm>
          <a:prstGeom prst="rect">
            <a:avLst/>
          </a:prstGeom>
        </p:spPr>
      </p:pic>
      <p:sp>
        <p:nvSpPr>
          <p:cNvPr id="8" name="テキスト ボックス 7">
            <a:extLst>
              <a:ext uri="{FF2B5EF4-FFF2-40B4-BE49-F238E27FC236}">
                <a16:creationId xmlns:a16="http://schemas.microsoft.com/office/drawing/2014/main" id="{ED5B6CCC-F011-4446-8541-AE45448F8B05}"/>
              </a:ext>
            </a:extLst>
          </p:cNvPr>
          <p:cNvSpPr txBox="1"/>
          <p:nvPr/>
        </p:nvSpPr>
        <p:spPr>
          <a:xfrm>
            <a:off x="10545207" y="2002288"/>
            <a:ext cx="902811" cy="307777"/>
          </a:xfrm>
          <a:prstGeom prst="rect">
            <a:avLst/>
          </a:prstGeom>
          <a:noFill/>
        </p:spPr>
        <p:txBody>
          <a:bodyPr wrap="none" rtlCol="0">
            <a:spAutoFit/>
          </a:bodyPr>
          <a:lstStyle/>
          <a:p>
            <a:r>
              <a:rPr kumimoji="1" lang="ja-JP" altLang="en-US" sz="1400" b="1" dirty="0"/>
              <a:t>次世代機</a:t>
            </a:r>
          </a:p>
        </p:txBody>
      </p:sp>
      <p:sp>
        <p:nvSpPr>
          <p:cNvPr id="12" name="図形 11">
            <a:extLst>
              <a:ext uri="{FF2B5EF4-FFF2-40B4-BE49-F238E27FC236}">
                <a16:creationId xmlns:a16="http://schemas.microsoft.com/office/drawing/2014/main" id="{D606D8E8-A819-1E21-DF7B-D01F802A519B}"/>
              </a:ext>
            </a:extLst>
          </p:cNvPr>
          <p:cNvSpPr/>
          <p:nvPr/>
        </p:nvSpPr>
        <p:spPr>
          <a:xfrm>
            <a:off x="1905031" y="1094346"/>
            <a:ext cx="8128000" cy="5079999"/>
          </a:xfrm>
          <a:prstGeom prst="swooshArrow">
            <a:avLst>
              <a:gd name="adj1" fmla="val 25000"/>
              <a:gd name="adj2" fmla="val 25000"/>
            </a:avLst>
          </a:prstGeom>
          <a:solidFill>
            <a:srgbClr val="000000">
              <a:alpha val="14902"/>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ja-JP" altLang="en-US" sz="2400"/>
          </a:p>
        </p:txBody>
      </p:sp>
      <p:sp>
        <p:nvSpPr>
          <p:cNvPr id="16" name="テキスト ボックス 15">
            <a:extLst>
              <a:ext uri="{FF2B5EF4-FFF2-40B4-BE49-F238E27FC236}">
                <a16:creationId xmlns:a16="http://schemas.microsoft.com/office/drawing/2014/main" id="{1C1D129A-1FE0-1C8C-4C8C-A113AED96F03}"/>
              </a:ext>
            </a:extLst>
          </p:cNvPr>
          <p:cNvSpPr txBox="1"/>
          <p:nvPr/>
        </p:nvSpPr>
        <p:spPr>
          <a:xfrm>
            <a:off x="3449580" y="4137892"/>
            <a:ext cx="4142792" cy="523220"/>
          </a:xfrm>
          <a:prstGeom prst="rect">
            <a:avLst/>
          </a:prstGeom>
          <a:noFill/>
        </p:spPr>
        <p:txBody>
          <a:bodyPr wrap="square" rtlCol="0">
            <a:spAutoFit/>
          </a:bodyPr>
          <a:lstStyle/>
          <a:p>
            <a:r>
              <a:rPr kumimoji="1" lang="en-US" altLang="ja-JP" sz="2800" b="1" dirty="0"/>
              <a:t>23</a:t>
            </a:r>
            <a:r>
              <a:rPr kumimoji="1" lang="ja-JP" altLang="en-US" sz="2800" b="1" dirty="0"/>
              <a:t>年</a:t>
            </a:r>
            <a:r>
              <a:rPr kumimoji="1" lang="en-US" altLang="ja-JP" sz="2800" b="1" dirty="0"/>
              <a:t>4</a:t>
            </a:r>
            <a:r>
              <a:rPr kumimoji="1" lang="ja-JP" altLang="en-US" sz="2800" b="1" dirty="0"/>
              <a:t>月</a:t>
            </a:r>
            <a:endParaRPr kumimoji="1" lang="en-US" altLang="ja-JP" sz="2800" b="1" dirty="0"/>
          </a:p>
        </p:txBody>
      </p:sp>
      <p:sp>
        <p:nvSpPr>
          <p:cNvPr id="4" name="タイトル 1">
            <a:extLst>
              <a:ext uri="{FF2B5EF4-FFF2-40B4-BE49-F238E27FC236}">
                <a16:creationId xmlns:a16="http://schemas.microsoft.com/office/drawing/2014/main" id="{77FF5C78-2E35-E2DA-BED4-1882BFC3840D}"/>
              </a:ext>
            </a:extLst>
          </p:cNvPr>
          <p:cNvSpPr txBox="1">
            <a:spLocks/>
          </p:cNvSpPr>
          <p:nvPr/>
        </p:nvSpPr>
        <p:spPr>
          <a:xfrm>
            <a:off x="2455333" y="61897"/>
            <a:ext cx="9468443"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defTabSz="457189">
              <a:lnSpc>
                <a:spcPct val="100000"/>
              </a:lnSpc>
              <a:spcBef>
                <a:spcPts val="0"/>
              </a:spcBef>
              <a:defRPr/>
            </a:pPr>
            <a:r>
              <a:rPr lang="ja-JP" altLang="en-US" sz="2800" dirty="0">
                <a:solidFill>
                  <a:srgbClr val="0A0FD4"/>
                </a:solidFill>
                <a:latin typeface="Meiryo UI" panose="020B0604030504040204" pitchFamily="50" charset="-128"/>
                <a:ea typeface="Meiryo UI" panose="020B0604030504040204" pitchFamily="50" charset="-128"/>
              </a:rPr>
              <a:t>遠隔ソリューションの３つ</a:t>
            </a:r>
            <a:r>
              <a:rPr lang="ja-JP" altLang="en-US" sz="2800">
                <a:solidFill>
                  <a:srgbClr val="0A0FD4"/>
                </a:solidFill>
                <a:latin typeface="Meiryo UI" panose="020B0604030504040204" pitchFamily="50" charset="-128"/>
                <a:ea typeface="Meiryo UI" panose="020B0604030504040204" pitchFamily="50" charset="-128"/>
              </a:rPr>
              <a:t>の進化</a:t>
            </a:r>
            <a:endParaRPr lang="ja-JP" altLang="en-US" sz="2800" dirty="0">
              <a:solidFill>
                <a:srgbClr val="0A0FD4"/>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3823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398C9-88CF-47FB-5252-A51B81F5170B}"/>
            </a:ext>
          </a:extLst>
        </p:cNvPr>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C2411C36-0D28-12F4-F53C-F51206944977}"/>
              </a:ext>
            </a:extLst>
          </p:cNvPr>
          <p:cNvCxnSpPr>
            <a:cxnSpLocks/>
          </p:cNvCxnSpPr>
          <p:nvPr/>
        </p:nvCxnSpPr>
        <p:spPr>
          <a:xfrm flipH="1">
            <a:off x="5272379" y="1118657"/>
            <a:ext cx="1042847" cy="3809561"/>
          </a:xfrm>
          <a:prstGeom prst="line">
            <a:avLst/>
          </a:prstGeom>
          <a:ln w="127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テキスト プレースホルダー 1">
            <a:extLst>
              <a:ext uri="{FF2B5EF4-FFF2-40B4-BE49-F238E27FC236}">
                <a16:creationId xmlns:a16="http://schemas.microsoft.com/office/drawing/2014/main" id="{AD6FAB66-B12A-58BE-86B0-001F790CCC51}"/>
              </a:ext>
            </a:extLst>
          </p:cNvPr>
          <p:cNvSpPr>
            <a:spLocks noGrp="1"/>
          </p:cNvSpPr>
          <p:nvPr>
            <p:ph type="body" sz="quarter" idx="31"/>
          </p:nvPr>
        </p:nvSpPr>
        <p:spPr>
          <a:xfrm>
            <a:off x="2264832" y="111238"/>
            <a:ext cx="9016311" cy="468000"/>
          </a:xfrm>
        </p:spPr>
        <p:txBody>
          <a:bodyPr/>
          <a:lstStyle/>
          <a:p>
            <a:r>
              <a:rPr lang="ja-JP" altLang="en-US" sz="2400" dirty="0"/>
              <a:t>システムの概要</a:t>
            </a:r>
            <a:endParaRPr kumimoji="1" lang="ja-JP" altLang="en-US" sz="2400" dirty="0"/>
          </a:p>
        </p:txBody>
      </p:sp>
      <p:sp>
        <p:nvSpPr>
          <p:cNvPr id="4" name="テキスト ボックス 3">
            <a:extLst>
              <a:ext uri="{FF2B5EF4-FFF2-40B4-BE49-F238E27FC236}">
                <a16:creationId xmlns:a16="http://schemas.microsoft.com/office/drawing/2014/main" id="{8874ECC6-9529-4807-1E55-9F2DD1089ACE}"/>
              </a:ext>
            </a:extLst>
          </p:cNvPr>
          <p:cNvSpPr txBox="1"/>
          <p:nvPr/>
        </p:nvSpPr>
        <p:spPr>
          <a:xfrm>
            <a:off x="8269757" y="3041957"/>
            <a:ext cx="2779928" cy="1015663"/>
          </a:xfrm>
          <a:prstGeom prst="rect">
            <a:avLst/>
          </a:prstGeom>
          <a:solidFill>
            <a:schemeClr val="bg1">
              <a:lumMod val="95000"/>
            </a:schemeClr>
          </a:solidFill>
        </p:spPr>
        <p:txBody>
          <a:bodyPr wrap="none" rtlCol="0">
            <a:spAutoFit/>
          </a:bodyPr>
          <a:lstStyle/>
          <a:p>
            <a:r>
              <a:rPr kumimoji="1" lang="ja-JP" altLang="en-US" sz="1200" dirty="0"/>
              <a:t>基本機能：</a:t>
            </a:r>
            <a:endParaRPr kumimoji="1" lang="en-US" altLang="ja-JP" sz="1200" dirty="0"/>
          </a:p>
          <a:p>
            <a:pPr marL="171450" indent="-171450">
              <a:buFont typeface="Arial" panose="020B0604020202020204" pitchFamily="34" charset="0"/>
              <a:buChar char="•"/>
            </a:pPr>
            <a:r>
              <a:rPr kumimoji="1" lang="ja-JP" altLang="en-US" sz="1200" b="1" dirty="0"/>
              <a:t>建機への接続／切断</a:t>
            </a:r>
            <a:endParaRPr kumimoji="1" lang="en-US" altLang="ja-JP" sz="1200" b="1" dirty="0"/>
          </a:p>
          <a:p>
            <a:pPr marL="171450" indent="-171450">
              <a:buFont typeface="Arial" panose="020B0604020202020204" pitchFamily="34" charset="0"/>
              <a:buChar char="•"/>
            </a:pPr>
            <a:r>
              <a:rPr kumimoji="1" lang="ja-JP" altLang="en-US" sz="1200" b="1" dirty="0"/>
              <a:t>建機のカメラの</a:t>
            </a:r>
            <a:r>
              <a:rPr kumimoji="1" lang="ja-JP" altLang="en-US" sz="1200" b="1"/>
              <a:t>映像がほぼリアルタイム</a:t>
            </a:r>
            <a:endParaRPr kumimoji="1" lang="en-US" altLang="ja-JP" sz="1200" b="1" dirty="0"/>
          </a:p>
          <a:p>
            <a:r>
              <a:rPr kumimoji="1" lang="ja-JP" altLang="en-US" sz="1200" b="1"/>
              <a:t>（若干の遅延）に</a:t>
            </a:r>
            <a:r>
              <a:rPr kumimoji="1" lang="ja-JP" altLang="en-US" sz="1200" b="1" dirty="0"/>
              <a:t>見える</a:t>
            </a:r>
            <a:endParaRPr kumimoji="1" lang="en-US" altLang="ja-JP" sz="1200" b="1" dirty="0"/>
          </a:p>
          <a:p>
            <a:pPr marL="171450" indent="-171450">
              <a:buFont typeface="Arial" panose="020B0604020202020204" pitchFamily="34" charset="0"/>
              <a:buChar char="•"/>
            </a:pPr>
            <a:r>
              <a:rPr kumimoji="1" lang="ja-JP" altLang="en-US" sz="1200" b="1" dirty="0"/>
              <a:t>この映像を見ながら建機を操作する</a:t>
            </a:r>
          </a:p>
        </p:txBody>
      </p:sp>
      <p:sp>
        <p:nvSpPr>
          <p:cNvPr id="5" name="テキスト ボックス 4">
            <a:extLst>
              <a:ext uri="{FF2B5EF4-FFF2-40B4-BE49-F238E27FC236}">
                <a16:creationId xmlns:a16="http://schemas.microsoft.com/office/drawing/2014/main" id="{5C3C9822-7443-41F5-B92B-8D5644DAD1C5}"/>
              </a:ext>
            </a:extLst>
          </p:cNvPr>
          <p:cNvSpPr txBox="1"/>
          <p:nvPr/>
        </p:nvSpPr>
        <p:spPr>
          <a:xfrm>
            <a:off x="8269757" y="4201078"/>
            <a:ext cx="2351926" cy="646331"/>
          </a:xfrm>
          <a:prstGeom prst="rect">
            <a:avLst/>
          </a:prstGeom>
          <a:solidFill>
            <a:schemeClr val="bg1">
              <a:lumMod val="95000"/>
            </a:schemeClr>
          </a:solidFill>
        </p:spPr>
        <p:txBody>
          <a:bodyPr wrap="none" rtlCol="0">
            <a:spAutoFit/>
          </a:bodyPr>
          <a:lstStyle/>
          <a:p>
            <a:r>
              <a:rPr kumimoji="1" lang="ja-JP" altLang="en-US" sz="1200" dirty="0"/>
              <a:t>補助機能：</a:t>
            </a:r>
            <a:endParaRPr kumimoji="1" lang="en-US" altLang="ja-JP" sz="1200" dirty="0"/>
          </a:p>
          <a:p>
            <a:pPr marL="171450" indent="-171450">
              <a:buFont typeface="Arial" panose="020B0604020202020204" pitchFamily="34" charset="0"/>
              <a:buChar char="•"/>
            </a:pPr>
            <a:r>
              <a:rPr kumimoji="1" lang="ja-JP" altLang="en-US" sz="1200" dirty="0"/>
              <a:t>俯瞰カメラで遠近感、死角を補う</a:t>
            </a:r>
            <a:endParaRPr kumimoji="1" lang="en-US" altLang="ja-JP" sz="1200" dirty="0"/>
          </a:p>
          <a:p>
            <a:pPr marL="171450" indent="-171450">
              <a:buFont typeface="Arial" panose="020B0604020202020204" pitchFamily="34" charset="0"/>
              <a:buChar char="•"/>
            </a:pPr>
            <a:r>
              <a:rPr kumimoji="1" lang="ja-JP" altLang="en-US" sz="1200"/>
              <a:t>スマートコンストラクション連携</a:t>
            </a:r>
            <a:endParaRPr kumimoji="1" lang="ja-JP" altLang="en-US" sz="1200" dirty="0"/>
          </a:p>
        </p:txBody>
      </p:sp>
      <p:sp>
        <p:nvSpPr>
          <p:cNvPr id="6" name="楕円 5">
            <a:extLst>
              <a:ext uri="{FF2B5EF4-FFF2-40B4-BE49-F238E27FC236}">
                <a16:creationId xmlns:a16="http://schemas.microsoft.com/office/drawing/2014/main" id="{DE26A559-4BA1-2EB8-BCC9-20FD383AD7DE}"/>
              </a:ext>
            </a:extLst>
          </p:cNvPr>
          <p:cNvSpPr/>
          <p:nvPr/>
        </p:nvSpPr>
        <p:spPr>
          <a:xfrm>
            <a:off x="1236864" y="1998246"/>
            <a:ext cx="3289540" cy="688675"/>
          </a:xfrm>
          <a:prstGeom prst="ellipse">
            <a:avLst/>
          </a:prstGeom>
          <a:solidFill>
            <a:srgbClr val="F2F2FC"/>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D6927ED8-D7C7-19FE-2B40-35662BF28160}"/>
              </a:ext>
            </a:extLst>
          </p:cNvPr>
          <p:cNvSpPr/>
          <p:nvPr/>
        </p:nvSpPr>
        <p:spPr>
          <a:xfrm>
            <a:off x="7030514" y="1998245"/>
            <a:ext cx="3289540" cy="688675"/>
          </a:xfrm>
          <a:prstGeom prst="ellipse">
            <a:avLst/>
          </a:prstGeom>
          <a:solidFill>
            <a:srgbClr val="F2F2FC"/>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46BB752-0BCD-50DA-E27B-107EE0B8FAF1}"/>
              </a:ext>
            </a:extLst>
          </p:cNvPr>
          <p:cNvSpPr/>
          <p:nvPr/>
        </p:nvSpPr>
        <p:spPr>
          <a:xfrm>
            <a:off x="2439208" y="3922836"/>
            <a:ext cx="2007080" cy="688675"/>
          </a:xfrm>
          <a:prstGeom prst="ellipse">
            <a:avLst/>
          </a:prstGeom>
          <a:solidFill>
            <a:srgbClr val="F2F2FC"/>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4444B60-0764-2C58-257C-B4EA0010A475}"/>
              </a:ext>
            </a:extLst>
          </p:cNvPr>
          <p:cNvSpPr txBox="1"/>
          <p:nvPr/>
        </p:nvSpPr>
        <p:spPr>
          <a:xfrm>
            <a:off x="2370149" y="2726083"/>
            <a:ext cx="800219" cy="276999"/>
          </a:xfrm>
          <a:prstGeom prst="rect">
            <a:avLst/>
          </a:prstGeom>
          <a:noFill/>
        </p:spPr>
        <p:txBody>
          <a:bodyPr wrap="none" rtlCol="0">
            <a:spAutoFit/>
          </a:bodyPr>
          <a:lstStyle/>
          <a:p>
            <a:r>
              <a:rPr kumimoji="1" lang="ja-JP" altLang="en-US" sz="1200" b="1" dirty="0"/>
              <a:t>現場建機</a:t>
            </a:r>
          </a:p>
        </p:txBody>
      </p:sp>
      <p:sp>
        <p:nvSpPr>
          <p:cNvPr id="10" name="テキスト ボックス 9">
            <a:extLst>
              <a:ext uri="{FF2B5EF4-FFF2-40B4-BE49-F238E27FC236}">
                <a16:creationId xmlns:a16="http://schemas.microsoft.com/office/drawing/2014/main" id="{CEA109C1-DD83-4ABD-D591-2F40889E4A23}"/>
              </a:ext>
            </a:extLst>
          </p:cNvPr>
          <p:cNvSpPr txBox="1"/>
          <p:nvPr/>
        </p:nvSpPr>
        <p:spPr>
          <a:xfrm>
            <a:off x="8269757" y="2725939"/>
            <a:ext cx="859531" cy="276999"/>
          </a:xfrm>
          <a:prstGeom prst="rect">
            <a:avLst/>
          </a:prstGeom>
          <a:noFill/>
        </p:spPr>
        <p:txBody>
          <a:bodyPr wrap="none" rtlCol="0">
            <a:spAutoFit/>
          </a:bodyPr>
          <a:lstStyle/>
          <a:p>
            <a:r>
              <a:rPr kumimoji="1" lang="ja-JP" altLang="en-US" sz="1200" b="1" dirty="0"/>
              <a:t>コックピット</a:t>
            </a:r>
          </a:p>
        </p:txBody>
      </p:sp>
      <p:sp>
        <p:nvSpPr>
          <p:cNvPr id="11" name="テキスト ボックス 10">
            <a:extLst>
              <a:ext uri="{FF2B5EF4-FFF2-40B4-BE49-F238E27FC236}">
                <a16:creationId xmlns:a16="http://schemas.microsoft.com/office/drawing/2014/main" id="{598177BE-F460-23C8-D69E-4697C455E480}"/>
              </a:ext>
            </a:extLst>
          </p:cNvPr>
          <p:cNvSpPr txBox="1"/>
          <p:nvPr/>
        </p:nvSpPr>
        <p:spPr>
          <a:xfrm>
            <a:off x="3063229" y="4651219"/>
            <a:ext cx="646331" cy="276999"/>
          </a:xfrm>
          <a:prstGeom prst="rect">
            <a:avLst/>
          </a:prstGeom>
          <a:noFill/>
        </p:spPr>
        <p:txBody>
          <a:bodyPr wrap="none" rtlCol="0">
            <a:spAutoFit/>
          </a:bodyPr>
          <a:lstStyle/>
          <a:p>
            <a:r>
              <a:rPr kumimoji="1" lang="ja-JP" altLang="en-US" sz="1200" b="1" dirty="0"/>
              <a:t>中継室</a:t>
            </a:r>
          </a:p>
        </p:txBody>
      </p:sp>
      <p:sp>
        <p:nvSpPr>
          <p:cNvPr id="12" name="テキスト ボックス 11">
            <a:extLst>
              <a:ext uri="{FF2B5EF4-FFF2-40B4-BE49-F238E27FC236}">
                <a16:creationId xmlns:a16="http://schemas.microsoft.com/office/drawing/2014/main" id="{0FBBC23A-0BD0-56D3-54A2-8C7FABB8AD0E}"/>
              </a:ext>
            </a:extLst>
          </p:cNvPr>
          <p:cNvSpPr txBox="1"/>
          <p:nvPr/>
        </p:nvSpPr>
        <p:spPr>
          <a:xfrm>
            <a:off x="966827" y="4657027"/>
            <a:ext cx="2153154" cy="646331"/>
          </a:xfrm>
          <a:prstGeom prst="rect">
            <a:avLst/>
          </a:prstGeom>
          <a:solidFill>
            <a:schemeClr val="bg1">
              <a:lumMod val="95000"/>
            </a:schemeClr>
          </a:solidFill>
        </p:spPr>
        <p:txBody>
          <a:bodyPr wrap="none" rtlCol="0">
            <a:spAutoFit/>
          </a:bodyPr>
          <a:lstStyle/>
          <a:p>
            <a:r>
              <a:rPr kumimoji="1" lang="ja-JP" altLang="en-US" sz="1200" dirty="0"/>
              <a:t>基本機能：</a:t>
            </a:r>
            <a:endParaRPr kumimoji="1" lang="en-US" altLang="ja-JP" sz="1200" dirty="0"/>
          </a:p>
          <a:p>
            <a:pPr marL="171450" indent="-171450">
              <a:buFont typeface="Arial" panose="020B0604020202020204" pitchFamily="34" charset="0"/>
              <a:buChar char="•"/>
            </a:pPr>
            <a:r>
              <a:rPr kumimoji="1" lang="ja-JP" altLang="en-US" sz="1200" b="1" dirty="0"/>
              <a:t>コックピットからの接続確認</a:t>
            </a:r>
            <a:endParaRPr kumimoji="1" lang="en-US" altLang="ja-JP" sz="1200" b="1" dirty="0"/>
          </a:p>
          <a:p>
            <a:pPr marL="171450" indent="-171450">
              <a:buFont typeface="Arial" panose="020B0604020202020204" pitchFamily="34" charset="0"/>
              <a:buChar char="•"/>
            </a:pPr>
            <a:r>
              <a:rPr kumimoji="1" lang="ja-JP" altLang="en-US" sz="1200" b="1" dirty="0"/>
              <a:t>緊急停止（ラジコンプロポ）</a:t>
            </a:r>
          </a:p>
        </p:txBody>
      </p:sp>
      <p:pic>
        <p:nvPicPr>
          <p:cNvPr id="13" name="図 12">
            <a:extLst>
              <a:ext uri="{FF2B5EF4-FFF2-40B4-BE49-F238E27FC236}">
                <a16:creationId xmlns:a16="http://schemas.microsoft.com/office/drawing/2014/main" id="{06BB6CC7-A365-7E22-A989-87F7363B3D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3895" y="889922"/>
            <a:ext cx="1871115" cy="1638643"/>
          </a:xfrm>
          <a:prstGeom prst="rect">
            <a:avLst/>
          </a:prstGeom>
          <a:effectLst>
            <a:glow rad="101600">
              <a:schemeClr val="accent3">
                <a:satMod val="175000"/>
                <a:alpha val="40000"/>
              </a:schemeClr>
            </a:glow>
            <a:outerShdw blurRad="76200" dir="18900000" sy="23000" kx="-1200000" algn="bl" rotWithShape="0">
              <a:prstClr val="black">
                <a:alpha val="20000"/>
              </a:prstClr>
            </a:outerShdw>
          </a:effectLst>
        </p:spPr>
      </p:pic>
      <p:pic>
        <p:nvPicPr>
          <p:cNvPr id="15" name="図 14">
            <a:extLst>
              <a:ext uri="{FF2B5EF4-FFF2-40B4-BE49-F238E27FC236}">
                <a16:creationId xmlns:a16="http://schemas.microsoft.com/office/drawing/2014/main" id="{239060AC-9E1A-D3B4-40ED-121E31868939}"/>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943" b="96578" l="8951" r="96914">
                        <a14:foregroundMark x1="11420" y1="47148" x2="11111" y2="48669"/>
                        <a14:foregroundMark x1="41049" y1="80608" x2="47840" y2="81749"/>
                        <a14:foregroundMark x1="62346" y1="90494" x2="70988" y2="92015"/>
                        <a14:foregroundMark x1="69444" y1="96958" x2="70679" y2="96578"/>
                        <a14:foregroundMark x1="90123" y1="62357" x2="88889" y2="64639"/>
                        <a14:foregroundMark x1="92284" y1="45247" x2="96914" y2="35741"/>
                        <a14:foregroundMark x1="29630" y1="22814" x2="27469" y2="26236"/>
                        <a14:foregroundMark x1="41667" y1="5703" x2="45679" y2="6084"/>
                        <a14:foregroundMark x1="72222" y1="13308" x2="79012" y2="14829"/>
                        <a14:foregroundMark x1="11728" y1="66920" x2="9568" y2="68441"/>
                        <a14:foregroundMark x1="11420" y1="71103" x2="13889" y2="71863"/>
                        <a14:foregroundMark x1="8951" y1="48289" x2="8951" y2="49810"/>
                      </a14:backgroundRemoval>
                    </a14:imgEffect>
                  </a14:imgLayer>
                </a14:imgProps>
              </a:ext>
              <a:ext uri="{28A0092B-C50C-407E-A947-70E740481C1C}">
                <a14:useLocalDpi xmlns:a14="http://schemas.microsoft.com/office/drawing/2010/main"/>
              </a:ext>
            </a:extLst>
          </a:blip>
          <a:stretch>
            <a:fillRect/>
          </a:stretch>
        </p:blipFill>
        <p:spPr>
          <a:xfrm>
            <a:off x="2983167" y="3721283"/>
            <a:ext cx="591630" cy="480243"/>
          </a:xfrm>
          <a:prstGeom prst="rect">
            <a:avLst/>
          </a:prstGeom>
          <a:effectLst>
            <a:glow rad="63500">
              <a:schemeClr val="accent3">
                <a:satMod val="175000"/>
                <a:alpha val="40000"/>
              </a:schemeClr>
            </a:glow>
          </a:effectLst>
        </p:spPr>
      </p:pic>
      <p:pic>
        <p:nvPicPr>
          <p:cNvPr id="17" name="図 16" descr="アイコン&#10;&#10;自動的に生成された説明">
            <a:extLst>
              <a:ext uri="{FF2B5EF4-FFF2-40B4-BE49-F238E27FC236}">
                <a16:creationId xmlns:a16="http://schemas.microsoft.com/office/drawing/2014/main" id="{20BA23A7-FF0B-8C79-1E19-30D2463B05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52465" y="3670136"/>
            <a:ext cx="550653" cy="550653"/>
          </a:xfrm>
          <a:prstGeom prst="rect">
            <a:avLst/>
          </a:prstGeom>
        </p:spPr>
      </p:pic>
      <p:sp>
        <p:nvSpPr>
          <p:cNvPr id="18" name="テキスト ボックス 17">
            <a:extLst>
              <a:ext uri="{FF2B5EF4-FFF2-40B4-BE49-F238E27FC236}">
                <a16:creationId xmlns:a16="http://schemas.microsoft.com/office/drawing/2014/main" id="{4DC336C1-039B-DA46-9106-825DB0067A54}"/>
              </a:ext>
            </a:extLst>
          </p:cNvPr>
          <p:cNvSpPr txBox="1"/>
          <p:nvPr/>
        </p:nvSpPr>
        <p:spPr>
          <a:xfrm>
            <a:off x="2481569" y="4293370"/>
            <a:ext cx="492444" cy="215444"/>
          </a:xfrm>
          <a:prstGeom prst="rect">
            <a:avLst/>
          </a:prstGeom>
          <a:solidFill>
            <a:schemeClr val="bg1"/>
          </a:solidFill>
          <a:ln>
            <a:solidFill>
              <a:schemeClr val="tx1">
                <a:lumMod val="75000"/>
                <a:lumOff val="25000"/>
              </a:schemeClr>
            </a:solidFill>
          </a:ln>
        </p:spPr>
        <p:txBody>
          <a:bodyPr wrap="none" rtlCol="0">
            <a:spAutoFit/>
          </a:bodyPr>
          <a:lstStyle/>
          <a:p>
            <a:pPr algn="ctr"/>
            <a:r>
              <a:rPr kumimoji="1" lang="ja-JP" altLang="en-US" sz="800" dirty="0"/>
              <a:t>監視員</a:t>
            </a:r>
          </a:p>
        </p:txBody>
      </p:sp>
      <p:pic>
        <p:nvPicPr>
          <p:cNvPr id="20" name="図 19" descr="アイコン&#10;&#10;自動的に生成された説明">
            <a:extLst>
              <a:ext uri="{FF2B5EF4-FFF2-40B4-BE49-F238E27FC236}">
                <a16:creationId xmlns:a16="http://schemas.microsoft.com/office/drawing/2014/main" id="{CFD63D2F-A72D-DA1B-C4C5-B95C65ABC7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1116" y="3944419"/>
            <a:ext cx="432060" cy="432060"/>
          </a:xfrm>
          <a:prstGeom prst="rect">
            <a:avLst/>
          </a:prstGeom>
        </p:spPr>
      </p:pic>
      <p:cxnSp>
        <p:nvCxnSpPr>
          <p:cNvPr id="22" name="コネクタ: カギ線 21">
            <a:extLst>
              <a:ext uri="{FF2B5EF4-FFF2-40B4-BE49-F238E27FC236}">
                <a16:creationId xmlns:a16="http://schemas.microsoft.com/office/drawing/2014/main" id="{C722734B-BE15-8FF8-2B5F-1C81E68B2673}"/>
              </a:ext>
            </a:extLst>
          </p:cNvPr>
          <p:cNvCxnSpPr>
            <a:stCxn id="15" idx="3"/>
            <a:endCxn id="20" idx="1"/>
          </p:cNvCxnSpPr>
          <p:nvPr/>
        </p:nvCxnSpPr>
        <p:spPr>
          <a:xfrm>
            <a:off x="3574797" y="3961405"/>
            <a:ext cx="236319" cy="199044"/>
          </a:xfrm>
          <a:prstGeom prst="bentConnector3">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102C9B4-B25F-5231-6BED-BF5E6EE44B92}"/>
              </a:ext>
            </a:extLst>
          </p:cNvPr>
          <p:cNvCxnSpPr/>
          <p:nvPr/>
        </p:nvCxnSpPr>
        <p:spPr>
          <a:xfrm flipV="1">
            <a:off x="3312190" y="2548419"/>
            <a:ext cx="0" cy="1107996"/>
          </a:xfrm>
          <a:prstGeom prst="straightConnector1">
            <a:avLst/>
          </a:prstGeom>
          <a:ln w="19050">
            <a:solidFill>
              <a:srgbClr val="0000C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4C47AF71-E3DD-7987-2FF6-2850270D7E02}"/>
              </a:ext>
            </a:extLst>
          </p:cNvPr>
          <p:cNvSpPr txBox="1"/>
          <p:nvPr/>
        </p:nvSpPr>
        <p:spPr>
          <a:xfrm>
            <a:off x="3340365" y="3212829"/>
            <a:ext cx="902811" cy="338554"/>
          </a:xfrm>
          <a:prstGeom prst="rect">
            <a:avLst/>
          </a:prstGeom>
          <a:noFill/>
        </p:spPr>
        <p:txBody>
          <a:bodyPr wrap="none" rtlCol="0">
            <a:spAutoFit/>
          </a:bodyPr>
          <a:lstStyle/>
          <a:p>
            <a:r>
              <a:rPr kumimoji="1" lang="ja-JP" altLang="en-US" sz="800" b="1" dirty="0">
                <a:solidFill>
                  <a:srgbClr val="0000CA"/>
                </a:solidFill>
              </a:rPr>
              <a:t>制御信号</a:t>
            </a:r>
            <a:endParaRPr kumimoji="1" lang="en-US" altLang="ja-JP" sz="800" b="1" dirty="0">
              <a:solidFill>
                <a:srgbClr val="0000CA"/>
              </a:solidFill>
            </a:endParaRPr>
          </a:p>
          <a:p>
            <a:r>
              <a:rPr kumimoji="1" lang="ja-JP" altLang="en-US" sz="800" dirty="0">
                <a:solidFill>
                  <a:srgbClr val="0000CA"/>
                </a:solidFill>
              </a:rPr>
              <a:t>特定小電力無線</a:t>
            </a:r>
          </a:p>
        </p:txBody>
      </p:sp>
      <p:sp>
        <p:nvSpPr>
          <p:cNvPr id="30" name="テキスト ボックス 29">
            <a:extLst>
              <a:ext uri="{FF2B5EF4-FFF2-40B4-BE49-F238E27FC236}">
                <a16:creationId xmlns:a16="http://schemas.microsoft.com/office/drawing/2014/main" id="{814AB9AC-20BF-639F-05DF-187325DD31E9}"/>
              </a:ext>
            </a:extLst>
          </p:cNvPr>
          <p:cNvSpPr txBox="1"/>
          <p:nvPr/>
        </p:nvSpPr>
        <p:spPr>
          <a:xfrm>
            <a:off x="4722281" y="2390062"/>
            <a:ext cx="922047" cy="400110"/>
          </a:xfrm>
          <a:prstGeom prst="rect">
            <a:avLst/>
          </a:prstGeom>
          <a:noFill/>
        </p:spPr>
        <p:txBody>
          <a:bodyPr wrap="none" rtlCol="0">
            <a:spAutoFit/>
          </a:bodyPr>
          <a:lstStyle/>
          <a:p>
            <a:r>
              <a:rPr kumimoji="1" lang="ja-JP" altLang="en-US" sz="1200" b="1" dirty="0">
                <a:solidFill>
                  <a:srgbClr val="0000CA"/>
                </a:solidFill>
              </a:rPr>
              <a:t>映像</a:t>
            </a:r>
            <a:r>
              <a:rPr kumimoji="1" lang="ja-JP" altLang="en-US" sz="800" dirty="0">
                <a:solidFill>
                  <a:srgbClr val="0000CA"/>
                </a:solidFill>
              </a:rPr>
              <a:t>信号</a:t>
            </a:r>
            <a:endParaRPr kumimoji="1" lang="en-US" altLang="ja-JP" sz="800" dirty="0">
              <a:solidFill>
                <a:srgbClr val="0000CA"/>
              </a:solidFill>
            </a:endParaRPr>
          </a:p>
          <a:p>
            <a:r>
              <a:rPr kumimoji="1" lang="en-US" altLang="ja-JP" sz="800" dirty="0">
                <a:solidFill>
                  <a:srgbClr val="0000CA"/>
                </a:solidFill>
              </a:rPr>
              <a:t>5G</a:t>
            </a:r>
            <a:r>
              <a:rPr kumimoji="1" lang="ja-JP" altLang="en-US" sz="800" dirty="0">
                <a:solidFill>
                  <a:srgbClr val="0000CA"/>
                </a:solidFill>
              </a:rPr>
              <a:t>～インターネット</a:t>
            </a:r>
          </a:p>
        </p:txBody>
      </p:sp>
      <p:sp>
        <p:nvSpPr>
          <p:cNvPr id="31" name="テキスト ボックス 30">
            <a:extLst>
              <a:ext uri="{FF2B5EF4-FFF2-40B4-BE49-F238E27FC236}">
                <a16:creationId xmlns:a16="http://schemas.microsoft.com/office/drawing/2014/main" id="{1B30C358-15C7-9DEF-60A1-D516706B2831}"/>
              </a:ext>
            </a:extLst>
          </p:cNvPr>
          <p:cNvSpPr txBox="1"/>
          <p:nvPr/>
        </p:nvSpPr>
        <p:spPr>
          <a:xfrm>
            <a:off x="5720242" y="4308759"/>
            <a:ext cx="922047" cy="400110"/>
          </a:xfrm>
          <a:prstGeom prst="rect">
            <a:avLst/>
          </a:prstGeom>
          <a:noFill/>
        </p:spPr>
        <p:txBody>
          <a:bodyPr wrap="none" rtlCol="0">
            <a:spAutoFit/>
          </a:bodyPr>
          <a:lstStyle/>
          <a:p>
            <a:pPr algn="r"/>
            <a:r>
              <a:rPr kumimoji="1" lang="ja-JP" altLang="en-US" sz="1200" b="1" dirty="0">
                <a:solidFill>
                  <a:srgbClr val="0000CA"/>
                </a:solidFill>
              </a:rPr>
              <a:t>制御</a:t>
            </a:r>
            <a:r>
              <a:rPr kumimoji="1" lang="ja-JP" altLang="en-US" sz="800" dirty="0">
                <a:solidFill>
                  <a:srgbClr val="0000CA"/>
                </a:solidFill>
              </a:rPr>
              <a:t>信号</a:t>
            </a:r>
            <a:endParaRPr kumimoji="1" lang="en-US" altLang="ja-JP" sz="800" dirty="0">
              <a:solidFill>
                <a:srgbClr val="0000CA"/>
              </a:solidFill>
            </a:endParaRPr>
          </a:p>
          <a:p>
            <a:pPr algn="r"/>
            <a:r>
              <a:rPr kumimoji="1" lang="en-US" altLang="ja-JP" sz="800" dirty="0">
                <a:solidFill>
                  <a:srgbClr val="0000CA"/>
                </a:solidFill>
              </a:rPr>
              <a:t>5G</a:t>
            </a:r>
            <a:r>
              <a:rPr kumimoji="1" lang="ja-JP" altLang="en-US" sz="800" dirty="0">
                <a:solidFill>
                  <a:srgbClr val="0000CA"/>
                </a:solidFill>
              </a:rPr>
              <a:t>～インターネット</a:t>
            </a:r>
          </a:p>
        </p:txBody>
      </p:sp>
      <p:cxnSp>
        <p:nvCxnSpPr>
          <p:cNvPr id="33" name="直線矢印コネクタ 32">
            <a:extLst>
              <a:ext uri="{FF2B5EF4-FFF2-40B4-BE49-F238E27FC236}">
                <a16:creationId xmlns:a16="http://schemas.microsoft.com/office/drawing/2014/main" id="{BF79892E-2BE5-5270-EF4B-F2A4A85A885B}"/>
              </a:ext>
            </a:extLst>
          </p:cNvPr>
          <p:cNvCxnSpPr>
            <a:cxnSpLocks/>
          </p:cNvCxnSpPr>
          <p:nvPr/>
        </p:nvCxnSpPr>
        <p:spPr>
          <a:xfrm>
            <a:off x="4779034" y="2342582"/>
            <a:ext cx="2049739" cy="0"/>
          </a:xfrm>
          <a:prstGeom prst="straightConnector1">
            <a:avLst/>
          </a:prstGeom>
          <a:ln w="76200">
            <a:solidFill>
              <a:srgbClr val="0000CA"/>
            </a:solidFill>
            <a:headEnd w="med" len="med"/>
            <a:tailEnd type="triangle" w="sm" len="med"/>
          </a:ln>
        </p:spPr>
        <p:style>
          <a:lnRef idx="1">
            <a:schemeClr val="accent1"/>
          </a:lnRef>
          <a:fillRef idx="0">
            <a:schemeClr val="accent1"/>
          </a:fillRef>
          <a:effectRef idx="0">
            <a:schemeClr val="accent1"/>
          </a:effectRef>
          <a:fontRef idx="minor">
            <a:schemeClr val="tx1"/>
          </a:fontRef>
        </p:style>
      </p:cxnSp>
      <p:sp>
        <p:nvSpPr>
          <p:cNvPr id="41" name="フリーフォーム: 図形 40">
            <a:extLst>
              <a:ext uri="{FF2B5EF4-FFF2-40B4-BE49-F238E27FC236}">
                <a16:creationId xmlns:a16="http://schemas.microsoft.com/office/drawing/2014/main" id="{35639EA2-6364-B680-CF51-D3547FF1D15A}"/>
              </a:ext>
            </a:extLst>
          </p:cNvPr>
          <p:cNvSpPr/>
          <p:nvPr/>
        </p:nvSpPr>
        <p:spPr>
          <a:xfrm>
            <a:off x="4779034" y="2876704"/>
            <a:ext cx="2452146" cy="1390469"/>
          </a:xfrm>
          <a:custGeom>
            <a:avLst/>
            <a:gdLst>
              <a:gd name="connsiteX0" fmla="*/ 2265872 w 2265872"/>
              <a:gd name="connsiteY0" fmla="*/ 0 h 1552755"/>
              <a:gd name="connsiteX1" fmla="*/ 1656272 w 2265872"/>
              <a:gd name="connsiteY1" fmla="*/ 1552755 h 1552755"/>
              <a:gd name="connsiteX2" fmla="*/ 0 w 2265872"/>
              <a:gd name="connsiteY2" fmla="*/ 1552755 h 1552755"/>
            </a:gdLst>
            <a:ahLst/>
            <a:cxnLst>
              <a:cxn ang="0">
                <a:pos x="connsiteX0" y="connsiteY0"/>
              </a:cxn>
              <a:cxn ang="0">
                <a:pos x="connsiteX1" y="connsiteY1"/>
              </a:cxn>
              <a:cxn ang="0">
                <a:pos x="connsiteX2" y="connsiteY2"/>
              </a:cxn>
            </a:cxnLst>
            <a:rect l="l" t="t" r="r" b="b"/>
            <a:pathLst>
              <a:path w="2265872" h="1552755">
                <a:moveTo>
                  <a:pt x="2265872" y="0"/>
                </a:moveTo>
                <a:lnTo>
                  <a:pt x="1656272" y="1552755"/>
                </a:lnTo>
                <a:lnTo>
                  <a:pt x="0" y="1552755"/>
                </a:lnTo>
              </a:path>
            </a:pathLst>
          </a:custGeom>
          <a:ln w="76200">
            <a:solidFill>
              <a:srgbClr val="0000CA"/>
            </a:solidFill>
            <a:headEnd w="med" len="med"/>
            <a:tailEnd type="triangle" w="sm"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9A2E1B1C-2C54-9EC6-E5E8-87B27F73EA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2501" y="1895721"/>
            <a:ext cx="345459" cy="345459"/>
          </a:xfrm>
          <a:prstGeom prst="rect">
            <a:avLst/>
          </a:prstGeom>
        </p:spPr>
      </p:pic>
      <p:sp>
        <p:nvSpPr>
          <p:cNvPr id="44" name="テキスト ボックス 43">
            <a:extLst>
              <a:ext uri="{FF2B5EF4-FFF2-40B4-BE49-F238E27FC236}">
                <a16:creationId xmlns:a16="http://schemas.microsoft.com/office/drawing/2014/main" id="{FC725ECF-A1DA-46BC-51A6-153A6C5B3F78}"/>
              </a:ext>
            </a:extLst>
          </p:cNvPr>
          <p:cNvSpPr txBox="1"/>
          <p:nvPr/>
        </p:nvSpPr>
        <p:spPr>
          <a:xfrm>
            <a:off x="1202685" y="1645259"/>
            <a:ext cx="604653" cy="215444"/>
          </a:xfrm>
          <a:prstGeom prst="rect">
            <a:avLst/>
          </a:prstGeom>
          <a:noFill/>
        </p:spPr>
        <p:txBody>
          <a:bodyPr wrap="none" rtlCol="0">
            <a:spAutoFit/>
          </a:bodyPr>
          <a:lstStyle/>
          <a:p>
            <a:r>
              <a:rPr kumimoji="1" lang="ja-JP" altLang="en-US" sz="800" dirty="0"/>
              <a:t>俯瞰カメラ</a:t>
            </a:r>
            <a:endParaRPr kumimoji="1" lang="en-US" altLang="ja-JP" sz="800" dirty="0"/>
          </a:p>
        </p:txBody>
      </p:sp>
      <p:sp>
        <p:nvSpPr>
          <p:cNvPr id="45" name="テキスト ボックス 44">
            <a:extLst>
              <a:ext uri="{FF2B5EF4-FFF2-40B4-BE49-F238E27FC236}">
                <a16:creationId xmlns:a16="http://schemas.microsoft.com/office/drawing/2014/main" id="{90FE7647-EDEE-7FF0-0EC6-6F265BAEDF0C}"/>
              </a:ext>
            </a:extLst>
          </p:cNvPr>
          <p:cNvSpPr txBox="1"/>
          <p:nvPr/>
        </p:nvSpPr>
        <p:spPr>
          <a:xfrm>
            <a:off x="8269757" y="4856681"/>
            <a:ext cx="2526654" cy="338554"/>
          </a:xfrm>
          <a:prstGeom prst="rect">
            <a:avLst/>
          </a:prstGeom>
          <a:noFill/>
        </p:spPr>
        <p:txBody>
          <a:bodyPr wrap="none" rtlCol="0">
            <a:spAutoFit/>
          </a:bodyPr>
          <a:lstStyle/>
          <a:p>
            <a:r>
              <a:rPr kumimoji="1" lang="en-US" altLang="ja-JP" sz="800" dirty="0"/>
              <a:t>※ </a:t>
            </a:r>
            <a:r>
              <a:rPr kumimoji="1" lang="ja-JP" altLang="en-US" sz="800" dirty="0"/>
              <a:t>俯瞰カメラはオプション</a:t>
            </a:r>
            <a:endParaRPr kumimoji="1" lang="en-US" altLang="ja-JP" sz="800" dirty="0"/>
          </a:p>
          <a:p>
            <a:r>
              <a:rPr kumimoji="1" lang="ja-JP" altLang="en-US" sz="800" dirty="0"/>
              <a:t>ユーザーが利用しているサービスを自由に活用していただく。</a:t>
            </a:r>
            <a:endParaRPr kumimoji="1" lang="en-US" altLang="ja-JP" sz="800" dirty="0"/>
          </a:p>
        </p:txBody>
      </p:sp>
      <p:pic>
        <p:nvPicPr>
          <p:cNvPr id="49" name="図 48">
            <a:extLst>
              <a:ext uri="{FF2B5EF4-FFF2-40B4-BE49-F238E27FC236}">
                <a16:creationId xmlns:a16="http://schemas.microsoft.com/office/drawing/2014/main" id="{4A15C57F-9977-0D01-ED40-765354964BB0}"/>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2000">
                        <a14:foregroundMark x1="38650" y1="28933" x2="34250" y2="38667"/>
                        <a14:foregroundMark x1="30400" y1="32400" x2="28200" y2="37067"/>
                        <a14:foregroundMark x1="18900" y1="79600" x2="25600" y2="79933"/>
                        <a14:foregroundMark x1="16950" y1="78200" x2="17100" y2="76000"/>
                        <a14:foregroundMark x1="16550" y1="76600" x2="17250" y2="75400"/>
                        <a14:foregroundMark x1="64900" y1="75133" x2="65150" y2="77000"/>
                        <a14:foregroundMark x1="65350" y1="79067" x2="64150" y2="80467"/>
                        <a14:foregroundMark x1="70650" y1="62733" x2="92000" y2="55200"/>
                        <a14:foregroundMark x1="92000" y1="55200" x2="81250" y2="55267"/>
                        <a14:foregroundMark x1="82550" y1="39933" x2="89100" y2="47533"/>
                        <a14:foregroundMark x1="89350" y1="46533" x2="91050" y2="47400"/>
                        <a14:foregroundMark x1="46200" y1="28000" x2="44700" y2="31000"/>
                        <a14:foregroundMark x1="51100" y1="19133" x2="51500" y2="18933"/>
                        <a14:foregroundMark x1="60200" y1="45333" x2="66250" y2="45067"/>
                        <a14:foregroundMark x1="66750" y1="44933" x2="68200" y2="45467"/>
                        <a14:foregroundMark x1="73150" y1="33200" x2="71500" y2="34133"/>
                        <a14:foregroundMark x1="76650" y1="31600" x2="72000" y2="32933"/>
                        <a14:backgroundMark x1="25050" y1="41800" x2="23600" y2="43933"/>
                        <a14:backgroundMark x1="25050" y1="42667" x2="23750" y2="45133"/>
                        <a14:backgroundMark x1="25250" y1="42467" x2="29400" y2="33800"/>
                        <a14:backgroundMark x1="23500" y1="45867" x2="23050" y2="46400"/>
                        <a14:backgroundMark x1="24300" y1="45067" x2="23500" y2="46067"/>
                        <a14:backgroundMark x1="22950" y1="47067" x2="23650" y2="46800"/>
                        <a14:backgroundMark x1="71950" y1="30533" x2="74550" y2="30067"/>
                      </a14:backgroundRemoval>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30051" y="830948"/>
            <a:ext cx="2526654" cy="1894991"/>
          </a:xfrm>
          <a:prstGeom prst="rect">
            <a:avLst/>
          </a:prstGeom>
          <a:effectLst>
            <a:glow rad="101600">
              <a:schemeClr val="accent3">
                <a:satMod val="175000"/>
                <a:alpha val="40000"/>
              </a:schemeClr>
            </a:glow>
          </a:effectLst>
        </p:spPr>
      </p:pic>
      <p:sp>
        <p:nvSpPr>
          <p:cNvPr id="52" name="テキスト ボックス 51">
            <a:extLst>
              <a:ext uri="{FF2B5EF4-FFF2-40B4-BE49-F238E27FC236}">
                <a16:creationId xmlns:a16="http://schemas.microsoft.com/office/drawing/2014/main" id="{0D41C9EF-6E2A-5877-D335-EAC17599EC75}"/>
              </a:ext>
            </a:extLst>
          </p:cNvPr>
          <p:cNvSpPr txBox="1"/>
          <p:nvPr/>
        </p:nvSpPr>
        <p:spPr>
          <a:xfrm>
            <a:off x="451602" y="2767589"/>
            <a:ext cx="1938351" cy="461665"/>
          </a:xfrm>
          <a:prstGeom prst="rect">
            <a:avLst/>
          </a:prstGeom>
          <a:solidFill>
            <a:schemeClr val="bg1">
              <a:lumMod val="95000"/>
            </a:schemeClr>
          </a:solidFill>
        </p:spPr>
        <p:txBody>
          <a:bodyPr wrap="none" rtlCol="0">
            <a:spAutoFit/>
          </a:bodyPr>
          <a:lstStyle/>
          <a:p>
            <a:r>
              <a:rPr kumimoji="1" lang="ja-JP" altLang="en-US" sz="1200" dirty="0"/>
              <a:t>基本機能：</a:t>
            </a:r>
            <a:endParaRPr kumimoji="1" lang="en-US" altLang="ja-JP" sz="1200" dirty="0"/>
          </a:p>
          <a:p>
            <a:pPr marL="171450" indent="-171450">
              <a:buFont typeface="Arial" panose="020B0604020202020204" pitchFamily="34" charset="0"/>
              <a:buChar char="•"/>
            </a:pPr>
            <a:r>
              <a:rPr kumimoji="1" lang="ja-JP" altLang="en-US" sz="1200" b="1" dirty="0"/>
              <a:t>映像機器の電源</a:t>
            </a:r>
            <a:r>
              <a:rPr kumimoji="1" lang="en-US" altLang="ja-JP" sz="1200" b="1" dirty="0"/>
              <a:t>ON/OFF</a:t>
            </a:r>
            <a:endParaRPr kumimoji="1" lang="ja-JP" altLang="en-US" sz="1200" b="1" dirty="0"/>
          </a:p>
        </p:txBody>
      </p:sp>
      <p:pic>
        <p:nvPicPr>
          <p:cNvPr id="3" name="図 2" descr="アイコン&#10;&#10;自動的に生成された説明">
            <a:extLst>
              <a:ext uri="{FF2B5EF4-FFF2-40B4-BE49-F238E27FC236}">
                <a16:creationId xmlns:a16="http://schemas.microsoft.com/office/drawing/2014/main" id="{CFDC65D5-2C81-D9C2-BCC4-98729904AB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7452" y="1920317"/>
            <a:ext cx="550653" cy="550653"/>
          </a:xfrm>
          <a:prstGeom prst="rect">
            <a:avLst/>
          </a:prstGeom>
        </p:spPr>
      </p:pic>
      <p:sp>
        <p:nvSpPr>
          <p:cNvPr id="14" name="テキスト ボックス 13">
            <a:extLst>
              <a:ext uri="{FF2B5EF4-FFF2-40B4-BE49-F238E27FC236}">
                <a16:creationId xmlns:a16="http://schemas.microsoft.com/office/drawing/2014/main" id="{8E25E6D7-A9FE-D7C7-FE10-2BDEC31B1AB0}"/>
              </a:ext>
            </a:extLst>
          </p:cNvPr>
          <p:cNvSpPr txBox="1"/>
          <p:nvPr/>
        </p:nvSpPr>
        <p:spPr>
          <a:xfrm>
            <a:off x="9621317" y="2509989"/>
            <a:ext cx="577401" cy="215444"/>
          </a:xfrm>
          <a:prstGeom prst="rect">
            <a:avLst/>
          </a:prstGeom>
          <a:solidFill>
            <a:schemeClr val="bg1"/>
          </a:solidFill>
          <a:ln>
            <a:solidFill>
              <a:schemeClr val="tx1">
                <a:lumMod val="75000"/>
                <a:lumOff val="25000"/>
              </a:schemeClr>
            </a:solidFill>
          </a:ln>
        </p:spPr>
        <p:txBody>
          <a:bodyPr wrap="none" rtlCol="0">
            <a:spAutoFit/>
          </a:bodyPr>
          <a:lstStyle/>
          <a:p>
            <a:pPr algn="ctr"/>
            <a:r>
              <a:rPr kumimoji="1" lang="ja-JP" altLang="en-US" sz="800"/>
              <a:t>オペレータ</a:t>
            </a:r>
            <a:endParaRPr kumimoji="1" lang="ja-JP" altLang="en-US" sz="800" dirty="0"/>
          </a:p>
        </p:txBody>
      </p:sp>
    </p:spTree>
    <p:extLst>
      <p:ext uri="{BB962C8B-B14F-4D97-AF65-F5344CB8AC3E}">
        <p14:creationId xmlns:p14="http://schemas.microsoft.com/office/powerpoint/2010/main" val="1675067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C380E41-F1DF-4859-8294-8982574B1B88}"/>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760275" y="938178"/>
            <a:ext cx="1643239" cy="1457127"/>
          </a:xfrm>
          <a:prstGeom prst="rect">
            <a:avLst/>
          </a:prstGeom>
        </p:spPr>
      </p:pic>
      <p:pic>
        <p:nvPicPr>
          <p:cNvPr id="7" name="図 6">
            <a:extLst>
              <a:ext uri="{FF2B5EF4-FFF2-40B4-BE49-F238E27FC236}">
                <a16:creationId xmlns:a16="http://schemas.microsoft.com/office/drawing/2014/main" id="{014B9F8B-C6C9-4709-A38C-ECD84ADEDAE7}"/>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760275" y="2567135"/>
            <a:ext cx="1643239" cy="1457127"/>
          </a:xfrm>
          <a:prstGeom prst="rect">
            <a:avLst/>
          </a:prstGeom>
        </p:spPr>
      </p:pic>
      <p:pic>
        <p:nvPicPr>
          <p:cNvPr id="8" name="図 7">
            <a:extLst>
              <a:ext uri="{FF2B5EF4-FFF2-40B4-BE49-F238E27FC236}">
                <a16:creationId xmlns:a16="http://schemas.microsoft.com/office/drawing/2014/main" id="{5B40095C-FDE5-48B4-870A-9FFF2A05A9E0}"/>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760275" y="4196094"/>
            <a:ext cx="1643239" cy="1457127"/>
          </a:xfrm>
          <a:prstGeom prst="rect">
            <a:avLst/>
          </a:prstGeom>
        </p:spPr>
      </p:pic>
      <p:sp>
        <p:nvSpPr>
          <p:cNvPr id="14" name="テキスト ボックス 13">
            <a:extLst>
              <a:ext uri="{FF2B5EF4-FFF2-40B4-BE49-F238E27FC236}">
                <a16:creationId xmlns:a16="http://schemas.microsoft.com/office/drawing/2014/main" id="{72D1C1CE-17F4-49C9-8505-55D4562C65FB}"/>
              </a:ext>
            </a:extLst>
          </p:cNvPr>
          <p:cNvSpPr txBox="1"/>
          <p:nvPr/>
        </p:nvSpPr>
        <p:spPr>
          <a:xfrm>
            <a:off x="457514" y="1162529"/>
            <a:ext cx="1723549" cy="748795"/>
          </a:xfrm>
          <a:prstGeom prst="rect">
            <a:avLst/>
          </a:prstGeom>
          <a:noFill/>
          <a:effectLst>
            <a:glow rad="127000">
              <a:schemeClr val="bg1"/>
            </a:glow>
          </a:effectLst>
        </p:spPr>
        <p:txBody>
          <a:bodyPr wrap="none" rtlCol="0">
            <a:spAutoFit/>
          </a:bodyPr>
          <a:lstStyle/>
          <a:p>
            <a:pPr defTabSz="1219170" fontAlgn="base">
              <a:spcBef>
                <a:spcPct val="0"/>
              </a:spcBef>
              <a:spcAft>
                <a:spcPct val="0"/>
              </a:spcAft>
            </a:pPr>
            <a:r>
              <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rPr>
              <a:t>現場</a:t>
            </a: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A</a:t>
            </a:r>
          </a:p>
          <a:p>
            <a:pPr defTabSz="1219170" fontAlgn="base">
              <a:spcBef>
                <a:spcPct val="0"/>
              </a:spcBef>
              <a:spcAft>
                <a:spcPct val="0"/>
              </a:spcAft>
            </a:pP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 </a:t>
            </a:r>
            <a:r>
              <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rPr>
              <a:t>ショベル</a:t>
            </a: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A-1</a:t>
            </a:r>
            <a:endPar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810E894F-D30E-4170-B827-7E62B31ED016}"/>
              </a:ext>
            </a:extLst>
          </p:cNvPr>
          <p:cNvSpPr txBox="1"/>
          <p:nvPr/>
        </p:nvSpPr>
        <p:spPr>
          <a:xfrm>
            <a:off x="457514" y="2649369"/>
            <a:ext cx="1713931" cy="748795"/>
          </a:xfrm>
          <a:prstGeom prst="rect">
            <a:avLst/>
          </a:prstGeom>
          <a:noFill/>
          <a:effectLst>
            <a:glow rad="127000">
              <a:schemeClr val="bg1"/>
            </a:glow>
          </a:effectLst>
        </p:spPr>
        <p:txBody>
          <a:bodyPr wrap="none" rtlCol="0">
            <a:spAutoFit/>
          </a:bodyPr>
          <a:lstStyle/>
          <a:p>
            <a:pPr defTabSz="1219170" fontAlgn="base">
              <a:spcBef>
                <a:spcPct val="0"/>
              </a:spcBef>
              <a:spcAft>
                <a:spcPct val="0"/>
              </a:spcAft>
            </a:pPr>
            <a:r>
              <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rPr>
              <a:t>現場</a:t>
            </a: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B</a:t>
            </a:r>
          </a:p>
          <a:p>
            <a:pPr defTabSz="1219170" fontAlgn="base">
              <a:spcBef>
                <a:spcPct val="0"/>
              </a:spcBef>
              <a:spcAft>
                <a:spcPct val="0"/>
              </a:spcAft>
            </a:pP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 </a:t>
            </a:r>
            <a:r>
              <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rPr>
              <a:t>ショベル</a:t>
            </a: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B-1</a:t>
            </a:r>
            <a:endPar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E7AFE6AA-FC18-4E32-B0EF-E7EA976887EC}"/>
              </a:ext>
            </a:extLst>
          </p:cNvPr>
          <p:cNvSpPr txBox="1"/>
          <p:nvPr/>
        </p:nvSpPr>
        <p:spPr>
          <a:xfrm>
            <a:off x="457514" y="4136209"/>
            <a:ext cx="1710725" cy="748795"/>
          </a:xfrm>
          <a:prstGeom prst="rect">
            <a:avLst/>
          </a:prstGeom>
          <a:noFill/>
          <a:effectLst>
            <a:glow rad="127000">
              <a:schemeClr val="bg1"/>
            </a:glow>
          </a:effectLst>
        </p:spPr>
        <p:txBody>
          <a:bodyPr wrap="none" rtlCol="0">
            <a:spAutoFit/>
          </a:bodyPr>
          <a:lstStyle/>
          <a:p>
            <a:pPr defTabSz="1219170" fontAlgn="base">
              <a:spcBef>
                <a:spcPct val="0"/>
              </a:spcBef>
              <a:spcAft>
                <a:spcPct val="0"/>
              </a:spcAft>
            </a:pPr>
            <a:r>
              <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rPr>
              <a:t>現場</a:t>
            </a: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C</a:t>
            </a:r>
          </a:p>
          <a:p>
            <a:pPr defTabSz="1219170" fontAlgn="base">
              <a:spcBef>
                <a:spcPct val="0"/>
              </a:spcBef>
              <a:spcAft>
                <a:spcPct val="0"/>
              </a:spcAft>
            </a:pP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 </a:t>
            </a:r>
            <a:r>
              <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rPr>
              <a:t>ショベル</a:t>
            </a:r>
            <a:r>
              <a:rPr kumimoji="1" lang="en-US" altLang="ja-JP" sz="2133" dirty="0">
                <a:solidFill>
                  <a:prstClr val="black"/>
                </a:solidFill>
                <a:effectLst>
                  <a:glow rad="63500">
                    <a:schemeClr val="bg1">
                      <a:alpha val="40000"/>
                    </a:schemeClr>
                  </a:glow>
                </a:effectLst>
                <a:latin typeface="Calibri" charset="0"/>
                <a:ea typeface="メイリオ" panose="020B0604030504040204" pitchFamily="50" charset="-128"/>
              </a:rPr>
              <a:t>C-1</a:t>
            </a:r>
            <a:endParaRPr kumimoji="1" lang="ja-JP" altLang="en-US" sz="2133" dirty="0">
              <a:solidFill>
                <a:prstClr val="black"/>
              </a:solidFill>
              <a:effectLst>
                <a:glow rad="63500">
                  <a:schemeClr val="bg1">
                    <a:alpha val="40000"/>
                  </a:schemeClr>
                </a:glow>
              </a:effectLst>
              <a:latin typeface="Calibri" charset="0"/>
              <a:ea typeface="メイリオ" panose="020B0604030504040204" pitchFamily="50" charset="-128"/>
            </a:endParaRPr>
          </a:p>
        </p:txBody>
      </p:sp>
      <p:cxnSp>
        <p:nvCxnSpPr>
          <p:cNvPr id="19" name="コネクタ: カギ線 18">
            <a:extLst>
              <a:ext uri="{FF2B5EF4-FFF2-40B4-BE49-F238E27FC236}">
                <a16:creationId xmlns:a16="http://schemas.microsoft.com/office/drawing/2014/main" id="{F5D9DC65-B123-4880-BF48-EA552F1DE63D}"/>
              </a:ext>
            </a:extLst>
          </p:cNvPr>
          <p:cNvCxnSpPr>
            <a:cxnSpLocks/>
            <a:stCxn id="3" idx="1"/>
            <a:endCxn id="5" idx="3"/>
          </p:cNvCxnSpPr>
          <p:nvPr/>
        </p:nvCxnSpPr>
        <p:spPr>
          <a:xfrm rot="10800000">
            <a:off x="3403514" y="1666743"/>
            <a:ext cx="3892421" cy="639959"/>
          </a:xfrm>
          <a:prstGeom prst="bentConnector3">
            <a:avLst>
              <a:gd name="adj1" fmla="val 72828"/>
            </a:avLst>
          </a:prstGeom>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80F7BCE0-B760-46B9-88D6-E7E2E4FEBF49}"/>
              </a:ext>
            </a:extLst>
          </p:cNvPr>
          <p:cNvCxnSpPr>
            <a:cxnSpLocks/>
            <a:stCxn id="3" idx="1"/>
            <a:endCxn id="7" idx="3"/>
          </p:cNvCxnSpPr>
          <p:nvPr/>
        </p:nvCxnSpPr>
        <p:spPr>
          <a:xfrm rot="10800000" flipV="1">
            <a:off x="3403514" y="2306699"/>
            <a:ext cx="3892421" cy="988999"/>
          </a:xfrm>
          <a:prstGeom prst="bentConnector3">
            <a:avLst>
              <a:gd name="adj1" fmla="val 72563"/>
            </a:avLst>
          </a:prstGeom>
        </p:spPr>
        <p:style>
          <a:lnRef idx="1">
            <a:schemeClr val="accent1"/>
          </a:lnRef>
          <a:fillRef idx="0">
            <a:schemeClr val="accent1"/>
          </a:fillRef>
          <a:effectRef idx="0">
            <a:schemeClr val="accent1"/>
          </a:effectRef>
          <a:fontRef idx="minor">
            <a:schemeClr val="tx1"/>
          </a:fontRef>
        </p:style>
      </p:cxnSp>
      <p:cxnSp>
        <p:nvCxnSpPr>
          <p:cNvPr id="23" name="コネクタ: カギ線 22">
            <a:extLst>
              <a:ext uri="{FF2B5EF4-FFF2-40B4-BE49-F238E27FC236}">
                <a16:creationId xmlns:a16="http://schemas.microsoft.com/office/drawing/2014/main" id="{8EEFCB3F-7E1B-4041-8120-8A91548F1B13}"/>
              </a:ext>
            </a:extLst>
          </p:cNvPr>
          <p:cNvCxnSpPr>
            <a:cxnSpLocks/>
            <a:stCxn id="3" idx="1"/>
            <a:endCxn id="8" idx="3"/>
          </p:cNvCxnSpPr>
          <p:nvPr/>
        </p:nvCxnSpPr>
        <p:spPr>
          <a:xfrm rot="10800000" flipV="1">
            <a:off x="3403514" y="2306699"/>
            <a:ext cx="3892421" cy="2617957"/>
          </a:xfrm>
          <a:prstGeom prst="bentConnector3">
            <a:avLst>
              <a:gd name="adj1" fmla="val 72563"/>
            </a:avLst>
          </a:prstGeom>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7A28E3C4-694E-DEB8-A783-01560BAB43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322" b="94714" l="1875" r="96563">
                        <a14:foregroundMark x1="938" y1="881" x2="7187" y2="70044"/>
                        <a14:foregroundMark x1="7187" y1="70044" x2="70000" y2="93833"/>
                        <a14:foregroundMark x1="70000" y1="93833" x2="91875" y2="92952"/>
                        <a14:foregroundMark x1="91875" y1="92952" x2="97188" y2="60793"/>
                        <a14:foregroundMark x1="97188" y1="60793" x2="81250" y2="24670"/>
                        <a14:foregroundMark x1="81250" y1="24670" x2="63750" y2="3524"/>
                        <a14:foregroundMark x1="313" y1="4846" x2="9375" y2="73128"/>
                        <a14:foregroundMark x1="9375" y1="73128" x2="36563" y2="70925"/>
                        <a14:foregroundMark x1="36563" y1="70925" x2="56563" y2="37885"/>
                        <a14:foregroundMark x1="56563" y1="37885" x2="46563" y2="4846"/>
                        <a14:foregroundMark x1="46563" y1="4846" x2="2500" y2="9692"/>
                        <a14:foregroundMark x1="0" y1="48899" x2="30938" y2="82379"/>
                        <a14:foregroundMark x1="30938" y1="82379" x2="83125" y2="95154"/>
                        <a14:foregroundMark x1="83125" y1="95154" x2="95313" y2="53744"/>
                        <a14:foregroundMark x1="95313" y1="53744" x2="21563" y2="37885"/>
                        <a14:foregroundMark x1="21563" y1="37885" x2="1875" y2="44053"/>
                        <a14:foregroundMark x1="1875" y1="44053" x2="1875" y2="44053"/>
                        <a14:foregroundMark x1="69375" y1="78855" x2="59062" y2="72247"/>
                        <a14:foregroundMark x1="84375" y1="50661" x2="92500" y2="79295"/>
                        <a14:foregroundMark x1="92500" y1="79295" x2="90625" y2="59031"/>
                        <a14:foregroundMark x1="2188" y1="62115" x2="34063" y2="90308"/>
                        <a14:foregroundMark x1="34063" y1="90308" x2="62187" y2="98238"/>
                        <a14:foregroundMark x1="62187" y1="98238" x2="96563" y2="83700"/>
                        <a14:foregroundMark x1="96563" y1="83700" x2="64063" y2="58150"/>
                        <a14:foregroundMark x1="64063" y1="58150" x2="7813" y2="50661"/>
                        <a14:foregroundMark x1="7813" y1="50661" x2="2500" y2="70485"/>
                        <a14:foregroundMark x1="31250" y1="70485" x2="45625" y2="91189"/>
                        <a14:foregroundMark x1="45625" y1="91189" x2="67813" y2="89868"/>
                        <a14:foregroundMark x1="67813" y1="89868" x2="52812" y2="67401"/>
                        <a14:foregroundMark x1="52812" y1="67401" x2="29063" y2="74009"/>
                        <a14:foregroundMark x1="29063" y1="74009" x2="29063" y2="76211"/>
                        <a14:foregroundMark x1="46875" y1="91189" x2="67813" y2="98238"/>
                        <a14:foregroundMark x1="67813" y1="98238" x2="97813" y2="92070"/>
                        <a14:foregroundMark x1="97813" y1="92070" x2="61250" y2="89427"/>
                        <a14:foregroundMark x1="61250" y1="89427" x2="47188" y2="95154"/>
                        <a14:foregroundMark x1="63438" y1="3524" x2="97813" y2="41850"/>
                        <a14:foregroundMark x1="97813" y1="41850" x2="98125" y2="7930"/>
                        <a14:foregroundMark x1="98125" y1="7930" x2="69063" y2="1322"/>
                        <a14:foregroundMark x1="69063" y1="1322" x2="64375" y2="3965"/>
                        <a14:backgroundMark x1="16250" y1="94273" x2="16250" y2="98678"/>
                        <a14:backgroundMark x1="1875" y1="79736" x2="1875" y2="80176"/>
                        <a14:backgroundMark x1="7813" y1="85463" x2="7187" y2="82379"/>
                      </a14:backgroundRemoval>
                    </a14:imgEffect>
                  </a14:imgLayer>
                </a14:imgProps>
              </a:ext>
            </a:extLst>
          </a:blip>
          <a:stretch>
            <a:fillRect/>
          </a:stretch>
        </p:blipFill>
        <p:spPr>
          <a:xfrm>
            <a:off x="7295933" y="1184400"/>
            <a:ext cx="3164195" cy="2244601"/>
          </a:xfrm>
          <a:prstGeom prst="rect">
            <a:avLst/>
          </a:prstGeom>
        </p:spPr>
      </p:pic>
      <p:sp>
        <p:nvSpPr>
          <p:cNvPr id="9" name="テキスト プレースホルダー 8">
            <a:extLst>
              <a:ext uri="{FF2B5EF4-FFF2-40B4-BE49-F238E27FC236}">
                <a16:creationId xmlns:a16="http://schemas.microsoft.com/office/drawing/2014/main" id="{D9D3F2DC-A6A8-4A20-DF7E-0524D8FB500A}"/>
              </a:ext>
            </a:extLst>
          </p:cNvPr>
          <p:cNvSpPr>
            <a:spLocks noGrp="1"/>
          </p:cNvSpPr>
          <p:nvPr>
            <p:ph type="body" sz="quarter" idx="31"/>
          </p:nvPr>
        </p:nvSpPr>
        <p:spPr>
          <a:xfrm>
            <a:off x="2181063" y="190489"/>
            <a:ext cx="9016311" cy="468000"/>
          </a:xfrm>
        </p:spPr>
        <p:txBody>
          <a:bodyPr/>
          <a:lstStyle/>
          <a:p>
            <a:r>
              <a:rPr lang="en-US" altLang="ja-JP" sz="2400" dirty="0"/>
              <a:t>Smart</a:t>
            </a:r>
            <a:r>
              <a:rPr lang="ja-JP" altLang="en-US" sz="2400"/>
              <a:t> </a:t>
            </a:r>
            <a:r>
              <a:rPr lang="en-US" altLang="ja-JP" sz="2400" dirty="0"/>
              <a:t>Construction Teleoperation</a:t>
            </a:r>
            <a:r>
              <a:rPr lang="ja-JP" altLang="en-US" sz="2400" dirty="0"/>
              <a:t>の特徴</a:t>
            </a:r>
          </a:p>
        </p:txBody>
      </p:sp>
      <p:sp>
        <p:nvSpPr>
          <p:cNvPr id="17" name="テキスト ボックス 16">
            <a:extLst>
              <a:ext uri="{FF2B5EF4-FFF2-40B4-BE49-F238E27FC236}">
                <a16:creationId xmlns:a16="http://schemas.microsoft.com/office/drawing/2014/main" id="{1D4B75AA-B00B-4874-8DAF-22FFF0C0BB52}"/>
              </a:ext>
            </a:extLst>
          </p:cNvPr>
          <p:cNvSpPr txBox="1"/>
          <p:nvPr/>
        </p:nvSpPr>
        <p:spPr>
          <a:xfrm>
            <a:off x="4638788" y="3911343"/>
            <a:ext cx="6978192" cy="1887696"/>
          </a:xfrm>
          <a:prstGeom prst="rect">
            <a:avLst/>
          </a:prstGeom>
          <a:solidFill>
            <a:srgbClr val="0000CC">
              <a:alpha val="67059"/>
            </a:srgbClr>
          </a:solidFill>
        </p:spPr>
        <p:txBody>
          <a:bodyPr wrap="none" rtlCol="0">
            <a:spAutoFit/>
          </a:bodyPr>
          <a:lstStyle/>
          <a:p>
            <a:pPr defTabSz="1219170" fontAlgn="base">
              <a:spcBef>
                <a:spcPts val="800"/>
              </a:spcBef>
              <a:spcAft>
                <a:spcPct val="0"/>
              </a:spcAft>
            </a:pPr>
            <a:r>
              <a:rPr kumimoji="1" lang="ja-JP" altLang="en-US" b="1" dirty="0">
                <a:solidFill>
                  <a:prstClr val="white"/>
                </a:solidFill>
                <a:latin typeface="Calibri" charset="0"/>
                <a:ea typeface="メイリオ" panose="020B0604030504040204" pitchFamily="50" charset="-128"/>
              </a:rPr>
              <a:t>＜主な特徴＞</a:t>
            </a:r>
            <a:endParaRPr kumimoji="1" lang="en-US" altLang="ja-JP" b="1" dirty="0">
              <a:solidFill>
                <a:prstClr val="white"/>
              </a:solidFill>
              <a:latin typeface="Calibri" charset="0"/>
              <a:ea typeface="メイリオ" panose="020B0604030504040204" pitchFamily="50" charset="-128"/>
            </a:endParaRPr>
          </a:p>
          <a:p>
            <a:pPr defTabSz="1219170" fontAlgn="base">
              <a:spcBef>
                <a:spcPts val="800"/>
              </a:spcBef>
              <a:spcAft>
                <a:spcPct val="0"/>
              </a:spcAft>
            </a:pPr>
            <a:r>
              <a:rPr kumimoji="1" lang="ja-JP" altLang="en-US" b="1" dirty="0">
                <a:solidFill>
                  <a:prstClr val="white"/>
                </a:solidFill>
                <a:latin typeface="Calibri" charset="0"/>
                <a:ea typeface="メイリオ" panose="020B0604030504040204" pitchFamily="50" charset="-128"/>
              </a:rPr>
              <a:t>❶コマツの多目的仕様車をベースとした使用用途の拡張性</a:t>
            </a:r>
            <a:endParaRPr kumimoji="1" lang="en-US" altLang="ja-JP" b="1" dirty="0">
              <a:solidFill>
                <a:prstClr val="white"/>
              </a:solidFill>
              <a:latin typeface="Calibri" charset="0"/>
              <a:ea typeface="メイリオ" panose="020B0604030504040204" pitchFamily="50" charset="-128"/>
            </a:endParaRPr>
          </a:p>
          <a:p>
            <a:pPr defTabSz="1219170" fontAlgn="base">
              <a:spcBef>
                <a:spcPts val="800"/>
              </a:spcBef>
              <a:spcAft>
                <a:spcPct val="0"/>
              </a:spcAft>
            </a:pPr>
            <a:r>
              <a:rPr kumimoji="1" lang="ja-JP" altLang="en-US" b="1" dirty="0">
                <a:solidFill>
                  <a:prstClr val="white"/>
                </a:solidFill>
                <a:latin typeface="Calibri" charset="0"/>
                <a:ea typeface="メイリオ" panose="020B0604030504040204" pitchFamily="50" charset="-128"/>
              </a:rPr>
              <a:t>❷高画質</a:t>
            </a:r>
            <a:r>
              <a:rPr kumimoji="1" lang="en-US" altLang="ja-JP" b="1" dirty="0">
                <a:solidFill>
                  <a:prstClr val="white"/>
                </a:solidFill>
                <a:latin typeface="Calibri" charset="0"/>
                <a:ea typeface="メイリオ" panose="020B0604030504040204" pitchFamily="50" charset="-128"/>
              </a:rPr>
              <a:t>/</a:t>
            </a:r>
            <a:r>
              <a:rPr kumimoji="1" lang="ja-JP" altLang="en-US" b="1" dirty="0">
                <a:solidFill>
                  <a:prstClr val="white"/>
                </a:solidFill>
                <a:latin typeface="Calibri" charset="0"/>
                <a:ea typeface="メイリオ" panose="020B0604030504040204" pitchFamily="50" charset="-128"/>
              </a:rPr>
              <a:t>高視認性カメラシステム（最先端イメージセンサ使用）</a:t>
            </a:r>
            <a:endParaRPr kumimoji="1" lang="en-US" altLang="ja-JP" b="1" dirty="0">
              <a:solidFill>
                <a:prstClr val="white"/>
              </a:solidFill>
              <a:latin typeface="Calibri" charset="0"/>
              <a:ea typeface="メイリオ" panose="020B0604030504040204" pitchFamily="50" charset="-128"/>
            </a:endParaRPr>
          </a:p>
          <a:p>
            <a:pPr defTabSz="1219170" fontAlgn="base">
              <a:spcBef>
                <a:spcPts val="800"/>
              </a:spcBef>
              <a:spcAft>
                <a:spcPct val="0"/>
              </a:spcAft>
            </a:pPr>
            <a:r>
              <a:rPr kumimoji="1" lang="ja-JP" altLang="en-US" b="1" dirty="0">
                <a:solidFill>
                  <a:prstClr val="white"/>
                </a:solidFill>
                <a:latin typeface="Calibri" charset="0"/>
                <a:ea typeface="メイリオ" panose="020B0604030504040204" pitchFamily="50" charset="-128"/>
              </a:rPr>
              <a:t>❸低遅延システム（</a:t>
            </a:r>
            <a:r>
              <a:rPr kumimoji="1" lang="en-US" altLang="ja-JP" b="1" dirty="0">
                <a:solidFill>
                  <a:prstClr val="white"/>
                </a:solidFill>
                <a:latin typeface="Calibri" charset="0"/>
                <a:ea typeface="メイリオ" panose="020B0604030504040204" pitchFamily="50" charset="-128"/>
              </a:rPr>
              <a:t>5G/</a:t>
            </a:r>
            <a:r>
              <a:rPr kumimoji="1" lang="en-US" altLang="ja-JP" b="1" dirty="0" err="1">
                <a:solidFill>
                  <a:prstClr val="white"/>
                </a:solidFill>
                <a:latin typeface="Calibri" charset="0"/>
                <a:ea typeface="メイリオ" panose="020B0604030504040204" pitchFamily="50" charset="-128"/>
              </a:rPr>
              <a:t>WiFi</a:t>
            </a:r>
            <a:r>
              <a:rPr kumimoji="1" lang="ja-JP" altLang="en-US" b="1" dirty="0">
                <a:solidFill>
                  <a:prstClr val="white"/>
                </a:solidFill>
                <a:latin typeface="Calibri" charset="0"/>
                <a:ea typeface="メイリオ" panose="020B0604030504040204" pitchFamily="50" charset="-128"/>
              </a:rPr>
              <a:t>活用</a:t>
            </a:r>
            <a:r>
              <a:rPr kumimoji="1" lang="en-US" altLang="ja-JP" b="1" dirty="0">
                <a:solidFill>
                  <a:prstClr val="white"/>
                </a:solidFill>
                <a:latin typeface="Calibri" charset="0"/>
                <a:ea typeface="メイリオ" panose="020B0604030504040204" pitchFamily="50" charset="-128"/>
              </a:rPr>
              <a:t> and</a:t>
            </a:r>
            <a:r>
              <a:rPr kumimoji="1" lang="ja-JP" altLang="en-US" b="1" dirty="0">
                <a:solidFill>
                  <a:prstClr val="white"/>
                </a:solidFill>
                <a:latin typeface="Calibri" charset="0"/>
                <a:ea typeface="メイリオ" panose="020B0604030504040204" pitchFamily="50" charset="-128"/>
              </a:rPr>
              <a:t> 最新画像圧縮・伸張技術）</a:t>
            </a:r>
            <a:r>
              <a:rPr kumimoji="1" lang="en-US" altLang="ja-JP" b="1" dirty="0">
                <a:solidFill>
                  <a:prstClr val="white"/>
                </a:solidFill>
                <a:latin typeface="Calibri" charset="0"/>
                <a:ea typeface="メイリオ" panose="020B0604030504040204" pitchFamily="50" charset="-128"/>
              </a:rPr>
              <a:t> </a:t>
            </a:r>
          </a:p>
          <a:p>
            <a:pPr defTabSz="1219170" fontAlgn="base">
              <a:spcBef>
                <a:spcPts val="800"/>
              </a:spcBef>
              <a:spcAft>
                <a:spcPct val="0"/>
              </a:spcAft>
            </a:pPr>
            <a:r>
              <a:rPr kumimoji="1" lang="ja-JP" altLang="en-US" b="1" dirty="0">
                <a:solidFill>
                  <a:prstClr val="white"/>
                </a:solidFill>
                <a:latin typeface="Calibri" charset="0"/>
                <a:ea typeface="メイリオ" panose="020B0604030504040204" pitchFamily="50" charset="-128"/>
              </a:rPr>
              <a:t>❹現場全体の生産性を高める</a:t>
            </a:r>
            <a:r>
              <a:rPr kumimoji="1" lang="en-US" altLang="ja-JP" b="1" dirty="0">
                <a:solidFill>
                  <a:prstClr val="white"/>
                </a:solidFill>
                <a:latin typeface="Calibri" charset="0"/>
                <a:ea typeface="メイリオ" panose="020B0604030504040204" pitchFamily="50" charset="-128"/>
              </a:rPr>
              <a:t>Smart Construction </a:t>
            </a:r>
            <a:r>
              <a:rPr kumimoji="1" lang="ja-JP" altLang="en-US" b="1" dirty="0">
                <a:solidFill>
                  <a:prstClr val="white"/>
                </a:solidFill>
                <a:latin typeface="Calibri" charset="0"/>
                <a:ea typeface="メイリオ" panose="020B0604030504040204" pitchFamily="50" charset="-128"/>
              </a:rPr>
              <a:t>との連携</a:t>
            </a:r>
          </a:p>
        </p:txBody>
      </p:sp>
    </p:spTree>
    <p:extLst>
      <p:ext uri="{BB962C8B-B14F-4D97-AF65-F5344CB8AC3E}">
        <p14:creationId xmlns:p14="http://schemas.microsoft.com/office/powerpoint/2010/main" val="308683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BD0F2F0C-A9B8-14BB-12A2-9017042DEAC7}"/>
              </a:ext>
            </a:extLst>
          </p:cNvPr>
          <p:cNvSpPr/>
          <p:nvPr/>
        </p:nvSpPr>
        <p:spPr>
          <a:xfrm>
            <a:off x="4347409" y="4312401"/>
            <a:ext cx="3572577" cy="2099123"/>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rgbClr val="0000CA"/>
                </a:solidFill>
              </a:rPr>
              <a:t>②</a:t>
            </a:r>
            <a:r>
              <a:rPr kumimoji="1" lang="ja-JP" altLang="en-US" sz="2133" b="1" dirty="0">
                <a:solidFill>
                  <a:srgbClr val="0000CA"/>
                </a:solidFill>
              </a:rPr>
              <a:t>災害現場の近距遠隔施工</a:t>
            </a:r>
            <a:endParaRPr kumimoji="1" lang="ja-JP" altLang="en-US" sz="2400" b="1" dirty="0">
              <a:solidFill>
                <a:srgbClr val="0000CA"/>
              </a:solidFill>
            </a:endParaRPr>
          </a:p>
        </p:txBody>
      </p:sp>
      <p:sp>
        <p:nvSpPr>
          <p:cNvPr id="6" name="正方形/長方形 5">
            <a:extLst>
              <a:ext uri="{FF2B5EF4-FFF2-40B4-BE49-F238E27FC236}">
                <a16:creationId xmlns:a16="http://schemas.microsoft.com/office/drawing/2014/main" id="{85CD7789-7393-A598-3786-E9BC13FBCF27}"/>
              </a:ext>
            </a:extLst>
          </p:cNvPr>
          <p:cNvSpPr/>
          <p:nvPr/>
        </p:nvSpPr>
        <p:spPr>
          <a:xfrm>
            <a:off x="521367" y="4312401"/>
            <a:ext cx="3497179" cy="209912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rgbClr val="0000CA"/>
                </a:solidFill>
              </a:rPr>
              <a:t>①</a:t>
            </a:r>
            <a:r>
              <a:rPr kumimoji="1" lang="ja-JP" altLang="en-US" sz="2133" b="1" dirty="0">
                <a:solidFill>
                  <a:srgbClr val="0000CA"/>
                </a:solidFill>
              </a:rPr>
              <a:t>従来の工事現場施工 </a:t>
            </a:r>
            <a:endParaRPr kumimoji="1" lang="ja-JP" altLang="en-US" sz="2400" b="1" dirty="0">
              <a:solidFill>
                <a:srgbClr val="0000CA"/>
              </a:solidFill>
            </a:endParaRPr>
          </a:p>
        </p:txBody>
      </p:sp>
      <p:sp>
        <p:nvSpPr>
          <p:cNvPr id="11" name="正方形/長方形 10">
            <a:extLst>
              <a:ext uri="{FF2B5EF4-FFF2-40B4-BE49-F238E27FC236}">
                <a16:creationId xmlns:a16="http://schemas.microsoft.com/office/drawing/2014/main" id="{8B501908-D6C6-46CC-FCA8-6ECD7F0FFC93}"/>
              </a:ext>
            </a:extLst>
          </p:cNvPr>
          <p:cNvSpPr/>
          <p:nvPr/>
        </p:nvSpPr>
        <p:spPr>
          <a:xfrm>
            <a:off x="8248848" y="4312401"/>
            <a:ext cx="3497179" cy="209753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1" lang="ja-JP" altLang="en-US" sz="2400" b="1" dirty="0">
                <a:solidFill>
                  <a:srgbClr val="0000CA"/>
                </a:solidFill>
              </a:rPr>
              <a:t>③</a:t>
            </a:r>
            <a:r>
              <a:rPr kumimoji="1" lang="ja-JP" altLang="en-US" sz="2133" b="1" dirty="0">
                <a:solidFill>
                  <a:srgbClr val="0000CA"/>
                </a:solidFill>
              </a:rPr>
              <a:t>複数現場の遠隔施工</a:t>
            </a:r>
            <a:endParaRPr kumimoji="1" lang="en-US" altLang="ja-JP" sz="2133" b="1" dirty="0">
              <a:solidFill>
                <a:srgbClr val="0000CA"/>
              </a:solidFill>
            </a:endParaRPr>
          </a:p>
          <a:p>
            <a:endParaRPr kumimoji="1" lang="en-US" altLang="ja-JP" sz="2400" b="1" dirty="0">
              <a:solidFill>
                <a:srgbClr val="0000CA"/>
              </a:solidFill>
            </a:endParaRPr>
          </a:p>
          <a:p>
            <a:endParaRPr kumimoji="1" lang="en-US" altLang="ja-JP" sz="2400" b="1" dirty="0">
              <a:solidFill>
                <a:srgbClr val="0000CA"/>
              </a:solidFill>
            </a:endParaRPr>
          </a:p>
          <a:p>
            <a:endParaRPr kumimoji="1" lang="en-US" altLang="ja-JP" sz="2400" b="1" dirty="0">
              <a:solidFill>
                <a:srgbClr val="0000CA"/>
              </a:solidFill>
            </a:endParaRPr>
          </a:p>
        </p:txBody>
      </p:sp>
      <p:pic>
        <p:nvPicPr>
          <p:cNvPr id="18" name="図 17">
            <a:extLst>
              <a:ext uri="{FF2B5EF4-FFF2-40B4-BE49-F238E27FC236}">
                <a16:creationId xmlns:a16="http://schemas.microsoft.com/office/drawing/2014/main" id="{929394D8-7F1A-4D83-7536-E685F306E99F}"/>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8055" b="89970" l="10000" r="90000">
                        <a14:foregroundMark x1="46835" y1="68997" x2="54810" y2="75076"/>
                        <a14:foregroundMark x1="54810" y1="58663" x2="49620" y2="59422"/>
                        <a14:foregroundMark x1="51392" y1="27356" x2="50253" y2="40881"/>
                        <a14:foregroundMark x1="43418" y1="19757" x2="53797" y2="59119"/>
                        <a14:foregroundMark x1="53797" y1="59119" x2="49114" y2="32827"/>
                        <a14:foregroundMark x1="74684" y1="66869" x2="67342" y2="68997"/>
                        <a14:foregroundMark x1="49367" y1="23252" x2="56456" y2="29635"/>
                        <a14:foregroundMark x1="40000" y1="85866" x2="46203" y2="89058"/>
                        <a14:foregroundMark x1="41266" y1="14438" x2="76709" y2="14286"/>
                        <a14:foregroundMark x1="76709" y1="14286" x2="81266" y2="31003"/>
                        <a14:foregroundMark x1="43671" y1="61854" x2="42405" y2="59271"/>
                        <a14:foregroundMark x1="46456" y1="10182" x2="76709" y2="12462"/>
                        <a14:foregroundMark x1="48861" y1="9878" x2="61519" y2="9271"/>
                        <a14:foregroundMark x1="59367" y1="8055" x2="46456" y2="9574"/>
                        <a14:foregroundMark x1="78608" y1="22644" x2="83671" y2="32675"/>
                      </a14:backgroundRemoval>
                    </a14:imgEffect>
                  </a14:imgLayer>
                </a14:imgProps>
              </a:ext>
              <a:ext uri="{28A0092B-C50C-407E-A947-70E740481C1C}">
                <a14:useLocalDpi xmlns:a14="http://schemas.microsoft.com/office/drawing/2010/main"/>
              </a:ext>
            </a:extLst>
          </a:blip>
          <a:stretch>
            <a:fillRect/>
          </a:stretch>
        </p:blipFill>
        <p:spPr>
          <a:xfrm>
            <a:off x="10087942" y="4853471"/>
            <a:ext cx="1868705" cy="1556467"/>
          </a:xfrm>
          <a:prstGeom prst="rect">
            <a:avLst/>
          </a:prstGeom>
        </p:spPr>
      </p:pic>
      <p:pic>
        <p:nvPicPr>
          <p:cNvPr id="20" name="図 19">
            <a:extLst>
              <a:ext uri="{FF2B5EF4-FFF2-40B4-BE49-F238E27FC236}">
                <a16:creationId xmlns:a16="http://schemas.microsoft.com/office/drawing/2014/main" id="{1C409A36-886D-6205-C7EE-D6D457697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9058" y="5235376"/>
            <a:ext cx="1509692" cy="1016627"/>
          </a:xfrm>
          <a:prstGeom prst="rect">
            <a:avLst/>
          </a:prstGeom>
        </p:spPr>
      </p:pic>
      <p:pic>
        <p:nvPicPr>
          <p:cNvPr id="24" name="図 23">
            <a:extLst>
              <a:ext uri="{FF2B5EF4-FFF2-40B4-BE49-F238E27FC236}">
                <a16:creationId xmlns:a16="http://schemas.microsoft.com/office/drawing/2014/main" id="{12196416-EAE4-E2FA-EA8F-A54F749BCF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3652" y="5223615"/>
            <a:ext cx="2044957" cy="1028388"/>
          </a:xfrm>
          <a:prstGeom prst="rect">
            <a:avLst/>
          </a:prstGeom>
        </p:spPr>
      </p:pic>
      <p:sp>
        <p:nvSpPr>
          <p:cNvPr id="4" name="タイトル 1">
            <a:extLst>
              <a:ext uri="{FF2B5EF4-FFF2-40B4-BE49-F238E27FC236}">
                <a16:creationId xmlns:a16="http://schemas.microsoft.com/office/drawing/2014/main" id="{FBDB046A-3571-E2EC-E728-36DC0781C60D}"/>
              </a:ext>
            </a:extLst>
          </p:cNvPr>
          <p:cNvSpPr txBox="1">
            <a:spLocks/>
          </p:cNvSpPr>
          <p:nvPr/>
        </p:nvSpPr>
        <p:spPr>
          <a:xfrm>
            <a:off x="2370667" y="146305"/>
            <a:ext cx="9553109"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r>
              <a:rPr kumimoji="1" lang="ja-JP" altLang="en-US" sz="2667" dirty="0">
                <a:solidFill>
                  <a:srgbClr val="0A0FD4"/>
                </a:solidFill>
              </a:rPr>
              <a:t>ポイント❶ コマツの多目的仕様車</a:t>
            </a:r>
          </a:p>
        </p:txBody>
      </p:sp>
      <p:cxnSp>
        <p:nvCxnSpPr>
          <p:cNvPr id="26" name="直線矢印コネクタ 25">
            <a:extLst>
              <a:ext uri="{FF2B5EF4-FFF2-40B4-BE49-F238E27FC236}">
                <a16:creationId xmlns:a16="http://schemas.microsoft.com/office/drawing/2014/main" id="{7FA9F198-50F3-C219-E40A-E5BA67E1CFAD}"/>
              </a:ext>
            </a:extLst>
          </p:cNvPr>
          <p:cNvCxnSpPr>
            <a:cxnSpLocks/>
          </p:cNvCxnSpPr>
          <p:nvPr/>
        </p:nvCxnSpPr>
        <p:spPr>
          <a:xfrm flipH="1" flipV="1">
            <a:off x="10007227" y="5888679"/>
            <a:ext cx="298637" cy="210160"/>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8707F74-994B-48C4-4F7C-0E5945194AF7}"/>
              </a:ext>
            </a:extLst>
          </p:cNvPr>
          <p:cNvCxnSpPr>
            <a:cxnSpLocks/>
          </p:cNvCxnSpPr>
          <p:nvPr/>
        </p:nvCxnSpPr>
        <p:spPr>
          <a:xfrm flipH="1" flipV="1">
            <a:off x="9044312" y="5936209"/>
            <a:ext cx="1265761" cy="162631"/>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図 32">
            <a:extLst>
              <a:ext uri="{FF2B5EF4-FFF2-40B4-BE49-F238E27FC236}">
                <a16:creationId xmlns:a16="http://schemas.microsoft.com/office/drawing/2014/main" id="{F45C7932-9F14-363F-0C7F-CC9F49D3E8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2593" y="752153"/>
            <a:ext cx="3103387" cy="2643439"/>
          </a:xfrm>
          <a:prstGeom prst="rect">
            <a:avLst/>
          </a:prstGeom>
        </p:spPr>
      </p:pic>
      <p:graphicFrame>
        <p:nvGraphicFramePr>
          <p:cNvPr id="34" name="表 33">
            <a:extLst>
              <a:ext uri="{FF2B5EF4-FFF2-40B4-BE49-F238E27FC236}">
                <a16:creationId xmlns:a16="http://schemas.microsoft.com/office/drawing/2014/main" id="{53009D39-5683-884D-EA04-15FD805C73C7}"/>
              </a:ext>
            </a:extLst>
          </p:cNvPr>
          <p:cNvGraphicFramePr>
            <a:graphicFrameLocks noGrp="1"/>
          </p:cNvGraphicFramePr>
          <p:nvPr/>
        </p:nvGraphicFramePr>
        <p:xfrm>
          <a:off x="5226759" y="1036319"/>
          <a:ext cx="5644149" cy="2280620"/>
        </p:xfrm>
        <a:graphic>
          <a:graphicData uri="http://schemas.openxmlformats.org/drawingml/2006/table">
            <a:tbl>
              <a:tblPr>
                <a:tableStyleId>{8EC20E35-A176-4012-BC5E-935CFFF8708E}</a:tableStyleId>
              </a:tblPr>
              <a:tblGrid>
                <a:gridCol w="267816">
                  <a:extLst>
                    <a:ext uri="{9D8B030D-6E8A-4147-A177-3AD203B41FA5}">
                      <a16:colId xmlns:a16="http://schemas.microsoft.com/office/drawing/2014/main" val="144890039"/>
                    </a:ext>
                  </a:extLst>
                </a:gridCol>
                <a:gridCol w="5376333">
                  <a:extLst>
                    <a:ext uri="{9D8B030D-6E8A-4147-A177-3AD203B41FA5}">
                      <a16:colId xmlns:a16="http://schemas.microsoft.com/office/drawing/2014/main" val="2976090934"/>
                    </a:ext>
                  </a:extLst>
                </a:gridCol>
              </a:tblGrid>
              <a:tr h="302816">
                <a:tc>
                  <a:txBody>
                    <a:bodyPr/>
                    <a:lstStyle/>
                    <a:p>
                      <a:pPr algn="l" fontAlgn="ctr"/>
                      <a:endParaRPr lang="ja-JP" altLang="en-US" sz="1900" b="1" i="0" u="sng" strike="noStrike" dirty="0">
                        <a:solidFill>
                          <a:srgbClr val="000000"/>
                        </a:solidFill>
                        <a:effectLst/>
                        <a:latin typeface="+mj-ea"/>
                        <a:ea typeface="+mj-ea"/>
                      </a:endParaRPr>
                    </a:p>
                  </a:txBody>
                  <a:tcPr marL="0" marR="0" marT="0" marB="0" anchor="ct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900" b="1" dirty="0">
                          <a:effectLst>
                            <a:glow rad="127000">
                              <a:schemeClr val="bg1"/>
                            </a:glow>
                          </a:effectLst>
                        </a:rPr>
                        <a:t>PC200-11</a:t>
                      </a:r>
                      <a:r>
                        <a:rPr kumimoji="1" lang="ja-JP" altLang="en-US" sz="1900" b="1" dirty="0">
                          <a:effectLst>
                            <a:glow rad="127000">
                              <a:schemeClr val="bg1"/>
                            </a:glow>
                          </a:effectLst>
                        </a:rPr>
                        <a:t> 仕様 　</a:t>
                      </a:r>
                      <a:r>
                        <a:rPr kumimoji="1" lang="ja-JP" altLang="en-US" sz="1200" b="1" dirty="0">
                          <a:effectLst>
                            <a:glow rad="127000">
                              <a:schemeClr val="bg1"/>
                            </a:glow>
                          </a:effectLst>
                        </a:rPr>
                        <a:t>特定特殊自動車排ガス</a:t>
                      </a:r>
                      <a:r>
                        <a:rPr kumimoji="1" lang="en-US" altLang="ja-JP" sz="1200" b="1" dirty="0">
                          <a:effectLst>
                            <a:glow rad="127000">
                              <a:schemeClr val="bg1"/>
                            </a:glow>
                          </a:effectLst>
                        </a:rPr>
                        <a:t>2014</a:t>
                      </a:r>
                      <a:r>
                        <a:rPr kumimoji="1" lang="ja-JP" altLang="en-US" sz="1200" b="1" dirty="0">
                          <a:effectLst>
                            <a:glow rad="127000">
                              <a:schemeClr val="bg1"/>
                            </a:glow>
                          </a:effectLst>
                        </a:rPr>
                        <a:t>年基準適合車</a:t>
                      </a:r>
                      <a:endParaRPr lang="ja-JP" altLang="en-US" sz="1900" b="1" i="0" u="none" strike="noStrike" dirty="0">
                        <a:solidFill>
                          <a:srgbClr val="000000"/>
                        </a:solidFill>
                        <a:effectLst/>
                        <a:latin typeface="+mj-ea"/>
                        <a:ea typeface="+mj-ea"/>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3747819"/>
                  </a:ext>
                </a:extLst>
              </a:tr>
              <a:tr h="216297">
                <a:tc>
                  <a:txBody>
                    <a:bodyPr/>
                    <a:lstStyle/>
                    <a:p>
                      <a:pPr algn="ctr" fontAlgn="ctr"/>
                      <a:r>
                        <a:rPr lang="ja-JP" altLang="en-US" sz="1300" b="0" i="0" u="none" strike="noStrike" dirty="0">
                          <a:solidFill>
                            <a:srgbClr val="000000"/>
                          </a:solidFill>
                          <a:effectLst/>
                          <a:latin typeface="+mj-ea"/>
                          <a:ea typeface="+mj-ea"/>
                        </a:rPr>
                        <a:t>①</a:t>
                      </a: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300" u="none" strike="noStrike" dirty="0">
                          <a:effectLst/>
                          <a:latin typeface="+mj-ea"/>
                          <a:ea typeface="+mj-ea"/>
                        </a:rPr>
                        <a:t>　人検知衝突軽減システム標準装備</a:t>
                      </a:r>
                      <a:endParaRPr lang="ja-JP" altLang="en-US" sz="1300" b="0" i="0" u="none" strike="noStrike" dirty="0">
                        <a:solidFill>
                          <a:srgbClr val="000000"/>
                        </a:solidFill>
                        <a:effectLst/>
                        <a:latin typeface="+mj-ea"/>
                        <a:ea typeface="+mj-ea"/>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21112407"/>
                  </a:ext>
                </a:extLst>
              </a:tr>
              <a:tr h="216297">
                <a:tc>
                  <a:txBody>
                    <a:bodyPr/>
                    <a:lstStyle/>
                    <a:p>
                      <a:pPr algn="ctr" fontAlgn="ctr"/>
                      <a:endParaRPr lang="ja-JP" altLang="en-US" sz="1300" b="0" i="0" u="none" strike="noStrike" dirty="0">
                        <a:solidFill>
                          <a:srgbClr val="000000"/>
                        </a:solidFill>
                        <a:effectLst/>
                        <a:latin typeface="+mj-ea"/>
                        <a:ea typeface="+mj-ea"/>
                      </a:endParaRPr>
                    </a:p>
                  </a:txBody>
                  <a:tcPr marL="0" marR="0" marT="0" marB="0" anchor="ctr"/>
                </a:tc>
                <a:tc>
                  <a:txBody>
                    <a:bodyPr/>
                    <a:lstStyle/>
                    <a:p>
                      <a:pPr algn="l" fontAlgn="ctr"/>
                      <a:r>
                        <a:rPr lang="ja-JP" altLang="en-US" sz="1300" u="none" strike="noStrike" dirty="0">
                          <a:effectLst/>
                          <a:latin typeface="+mj-ea"/>
                          <a:ea typeface="+mj-ea"/>
                        </a:rPr>
                        <a:t>　アームクレーン仕様</a:t>
                      </a:r>
                      <a:endParaRPr lang="ja-JP" altLang="en-US" sz="1300" b="0" i="0" u="none" strike="noStrike" dirty="0">
                        <a:solidFill>
                          <a:srgbClr val="000000"/>
                        </a:solidFill>
                        <a:effectLst/>
                        <a:latin typeface="+mj-ea"/>
                        <a:ea typeface="+mj-ea"/>
                      </a:endParaRPr>
                    </a:p>
                  </a:txBody>
                  <a:tcPr marL="0" marR="0" marT="0" marB="0" anchor="ctr"/>
                </a:tc>
                <a:extLst>
                  <a:ext uri="{0D108BD9-81ED-4DB2-BD59-A6C34878D82A}">
                    <a16:rowId xmlns:a16="http://schemas.microsoft.com/office/drawing/2014/main" val="863548664"/>
                  </a:ext>
                </a:extLst>
              </a:tr>
              <a:tr h="216297">
                <a:tc>
                  <a:txBody>
                    <a:bodyPr/>
                    <a:lstStyle/>
                    <a:p>
                      <a:pPr algn="ctr" fontAlgn="ctr"/>
                      <a:endParaRPr lang="ja-JP" altLang="en-US" sz="1300" b="0" i="0" u="none" strike="noStrike" dirty="0">
                        <a:solidFill>
                          <a:srgbClr val="000000"/>
                        </a:solidFill>
                        <a:effectLst/>
                        <a:latin typeface="+mj-ea"/>
                        <a:ea typeface="+mj-ea"/>
                      </a:endParaRPr>
                    </a:p>
                  </a:txBody>
                  <a:tcPr marL="0" marR="0" marT="0" marB="0" anchor="ctr"/>
                </a:tc>
                <a:tc>
                  <a:txBody>
                    <a:bodyPr/>
                    <a:lstStyle/>
                    <a:p>
                      <a:pPr algn="l" fontAlgn="ctr"/>
                      <a:r>
                        <a:rPr lang="ja-JP" altLang="en-US" sz="1300" u="none" strike="noStrike" dirty="0">
                          <a:effectLst/>
                          <a:latin typeface="+mj-ea"/>
                          <a:ea typeface="+mj-ea"/>
                        </a:rPr>
                        <a:t>　マルチ操作パターン</a:t>
                      </a:r>
                      <a:endParaRPr lang="ja-JP" altLang="en-US" sz="1300" b="0" i="0" u="none" strike="noStrike" dirty="0">
                        <a:solidFill>
                          <a:srgbClr val="000000"/>
                        </a:solidFill>
                        <a:effectLst/>
                        <a:latin typeface="+mj-ea"/>
                        <a:ea typeface="+mj-ea"/>
                      </a:endParaRPr>
                    </a:p>
                  </a:txBody>
                  <a:tcPr marL="0" marR="0" marT="0" marB="0" anchor="ctr"/>
                </a:tc>
                <a:extLst>
                  <a:ext uri="{0D108BD9-81ED-4DB2-BD59-A6C34878D82A}">
                    <a16:rowId xmlns:a16="http://schemas.microsoft.com/office/drawing/2014/main" val="1282905160"/>
                  </a:ext>
                </a:extLst>
              </a:tr>
              <a:tr h="218860">
                <a:tc>
                  <a:txBody>
                    <a:bodyPr/>
                    <a:lstStyle/>
                    <a:p>
                      <a:pPr algn="ctr" fontAlgn="ctr"/>
                      <a:endParaRPr lang="en-US" altLang="ja-JP" sz="1300" b="0" i="0" u="none" strike="noStrike" dirty="0">
                        <a:solidFill>
                          <a:srgbClr val="000000"/>
                        </a:solidFill>
                        <a:effectLst/>
                        <a:latin typeface="+mj-ea"/>
                        <a:ea typeface="+mj-ea"/>
                      </a:endParaRPr>
                    </a:p>
                  </a:txBody>
                  <a:tcPr marL="0" marR="0" marT="0" marB="0" anchor="ctr"/>
                </a:tc>
                <a:tc>
                  <a:txBody>
                    <a:bodyPr/>
                    <a:lstStyle/>
                    <a:p>
                      <a:pPr algn="l" fontAlgn="ctr"/>
                      <a:r>
                        <a:rPr lang="ja-JP" altLang="en-US" sz="1300" u="none" strike="noStrike" dirty="0">
                          <a:effectLst/>
                          <a:latin typeface="+mj-ea"/>
                          <a:ea typeface="+mj-ea"/>
                        </a:rPr>
                        <a:t>　</a:t>
                      </a:r>
                      <a:r>
                        <a:rPr lang="en-US" altLang="ja-JP" sz="1300" u="none" strike="noStrike" dirty="0">
                          <a:effectLst/>
                          <a:latin typeface="+mj-ea"/>
                          <a:ea typeface="+mj-ea"/>
                        </a:rPr>
                        <a:t>3DMG</a:t>
                      </a:r>
                      <a:r>
                        <a:rPr lang="ja-JP" altLang="en-US" sz="1300" u="none" strike="noStrike" dirty="0">
                          <a:effectLst/>
                          <a:latin typeface="+mj-ea"/>
                          <a:ea typeface="+mj-ea"/>
                        </a:rPr>
                        <a:t>レトロフィット装着</a:t>
                      </a:r>
                      <a:r>
                        <a:rPr lang="en-US" altLang="ja-JP" sz="1300" u="none" strike="noStrike" dirty="0">
                          <a:effectLst/>
                          <a:latin typeface="+mj-ea"/>
                          <a:ea typeface="+mj-ea"/>
                        </a:rPr>
                        <a:t>(</a:t>
                      </a:r>
                      <a:r>
                        <a:rPr lang="ja-JP" altLang="en-US" sz="1300" u="none" strike="noStrike" dirty="0">
                          <a:effectLst/>
                          <a:latin typeface="+mj-ea"/>
                          <a:ea typeface="+mj-ea"/>
                        </a:rPr>
                        <a:t>ﾀﾌﾞﾚｯﾄ・ｷｬﾘﾌﾞ作業含む</a:t>
                      </a:r>
                      <a:r>
                        <a:rPr lang="en-US" altLang="ja-JP" sz="1300" u="none" strike="noStrike" dirty="0">
                          <a:effectLst/>
                          <a:latin typeface="+mj-ea"/>
                          <a:ea typeface="+mj-ea"/>
                        </a:rPr>
                        <a:t>)</a:t>
                      </a:r>
                      <a:endParaRPr lang="en-US" altLang="ja-JP" sz="1300" b="0" i="0" u="none" strike="noStrike" dirty="0">
                        <a:solidFill>
                          <a:srgbClr val="000000"/>
                        </a:solidFill>
                        <a:effectLst/>
                        <a:latin typeface="+mj-ea"/>
                        <a:ea typeface="+mj-ea"/>
                      </a:endParaRPr>
                    </a:p>
                  </a:txBody>
                  <a:tcPr marL="0" marR="0" marT="0" marB="0" anchor="ctr"/>
                </a:tc>
                <a:extLst>
                  <a:ext uri="{0D108BD9-81ED-4DB2-BD59-A6C34878D82A}">
                    <a16:rowId xmlns:a16="http://schemas.microsoft.com/office/drawing/2014/main" val="2843379931"/>
                  </a:ext>
                </a:extLst>
              </a:tr>
              <a:tr h="244865">
                <a:tc>
                  <a:txBody>
                    <a:bodyPr/>
                    <a:lstStyle/>
                    <a:p>
                      <a:pPr algn="ctr" fontAlgn="ctr"/>
                      <a:endParaRPr lang="ja-JP" altLang="en-US" sz="1300" b="0" i="0" u="none" strike="noStrike" dirty="0">
                        <a:solidFill>
                          <a:srgbClr val="000000"/>
                        </a:solidFill>
                        <a:effectLst/>
                        <a:latin typeface="+mj-ea"/>
                        <a:ea typeface="+mj-ea"/>
                      </a:endParaRPr>
                    </a:p>
                  </a:txBody>
                  <a:tcPr marL="0" marR="0" marT="0" marB="0" anchor="ctr"/>
                </a:tc>
                <a:tc>
                  <a:txBody>
                    <a:bodyPr/>
                    <a:lstStyle/>
                    <a:p>
                      <a:pPr algn="l" fontAlgn="ctr"/>
                      <a:r>
                        <a:rPr lang="ja-JP" altLang="en-US" sz="1300" u="none" strike="noStrike" dirty="0">
                          <a:effectLst/>
                          <a:latin typeface="+mj-ea"/>
                          <a:ea typeface="+mj-ea"/>
                        </a:rPr>
                        <a:t>　法面バケット</a:t>
                      </a:r>
                      <a:endParaRPr lang="ja-JP" altLang="en-US" sz="1300" b="0" i="0" u="none" strike="noStrike" dirty="0">
                        <a:solidFill>
                          <a:srgbClr val="000000"/>
                        </a:solidFill>
                        <a:effectLst/>
                        <a:latin typeface="+mj-ea"/>
                        <a:ea typeface="+mj-ea"/>
                      </a:endParaRPr>
                    </a:p>
                  </a:txBody>
                  <a:tcPr marL="0" marR="0" marT="0" marB="0" anchor="ctr"/>
                </a:tc>
                <a:extLst>
                  <a:ext uri="{0D108BD9-81ED-4DB2-BD59-A6C34878D82A}">
                    <a16:rowId xmlns:a16="http://schemas.microsoft.com/office/drawing/2014/main" val="1699816586"/>
                  </a:ext>
                </a:extLst>
              </a:tr>
              <a:tr h="216297">
                <a:tc>
                  <a:txBody>
                    <a:bodyPr/>
                    <a:lstStyle/>
                    <a:p>
                      <a:pPr algn="ctr" fontAlgn="ctr"/>
                      <a:endParaRPr lang="ja-JP" altLang="en-US" sz="1300" b="0" i="0" u="none" strike="noStrike" dirty="0">
                        <a:solidFill>
                          <a:srgbClr val="000000"/>
                        </a:solidFill>
                        <a:effectLst/>
                        <a:latin typeface="+mj-ea"/>
                        <a:ea typeface="+mj-ea"/>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ctr"/>
                      <a:r>
                        <a:rPr lang="ja-JP" altLang="en-US" sz="1300" u="none" strike="noStrike" dirty="0">
                          <a:effectLst/>
                          <a:latin typeface="+mj-ea"/>
                          <a:ea typeface="+mj-ea"/>
                        </a:rPr>
                        <a:t>　</a:t>
                      </a:r>
                      <a:r>
                        <a:rPr lang="ja-JP" altLang="en-US" sz="1300" u="none" strike="noStrike" kern="1200" dirty="0">
                          <a:solidFill>
                            <a:schemeClr val="dk1"/>
                          </a:solidFill>
                          <a:effectLst/>
                          <a:latin typeface="+mj-ea"/>
                          <a:ea typeface="+mn-ea"/>
                          <a:cs typeface="+mn-cs"/>
                        </a:rPr>
                        <a:t>御指定色塗装</a:t>
                      </a:r>
                      <a:endParaRPr lang="ja-JP" altLang="en-US" sz="1300" b="0" i="0" u="none" strike="noStrike" dirty="0">
                        <a:solidFill>
                          <a:srgbClr val="000000"/>
                        </a:solidFill>
                        <a:effectLst/>
                        <a:latin typeface="+mj-ea"/>
                        <a:ea typeface="+mj-ea"/>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0388093"/>
                  </a:ext>
                </a:extLst>
              </a:tr>
              <a:tr h="216297">
                <a:tc>
                  <a:txBody>
                    <a:bodyPr/>
                    <a:lstStyle/>
                    <a:p>
                      <a:pPr algn="ctr" fontAlgn="ctr"/>
                      <a:r>
                        <a:rPr lang="ja-JP" altLang="en-US" sz="1300" b="0" i="0" u="none" strike="noStrike" dirty="0">
                          <a:solidFill>
                            <a:srgbClr val="000000"/>
                          </a:solidFill>
                          <a:effectLst/>
                          <a:latin typeface="+mj-ea"/>
                          <a:ea typeface="+mj-ea"/>
                        </a:rPr>
                        <a:t>②</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300" u="none" strike="noStrike" dirty="0">
                          <a:effectLst/>
                          <a:latin typeface="+mj-ea"/>
                          <a:ea typeface="+mj-ea"/>
                        </a:rPr>
                        <a:t>　</a:t>
                      </a:r>
                      <a:r>
                        <a:rPr lang="ja-JP" altLang="en-US" sz="1300" u="none" strike="noStrike" kern="1200" dirty="0">
                          <a:solidFill>
                            <a:schemeClr val="dk1"/>
                          </a:solidFill>
                          <a:effectLst/>
                          <a:latin typeface="+mj-ea"/>
                          <a:ea typeface="+mn-ea"/>
                          <a:cs typeface="+mn-cs"/>
                        </a:rPr>
                        <a:t>ラジコン仕様（ラジコン送信機・受信機・コントローラ含む）</a:t>
                      </a:r>
                      <a:endParaRPr lang="ja-JP" altLang="en-US" sz="1300" b="0" i="0" u="none" strike="noStrike" dirty="0">
                        <a:solidFill>
                          <a:srgbClr val="000000"/>
                        </a:solidFill>
                        <a:effectLst/>
                        <a:latin typeface="+mj-ea"/>
                        <a:ea typeface="+mj-ea"/>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801322"/>
                  </a:ext>
                </a:extLst>
              </a:tr>
              <a:tr h="216297">
                <a:tc>
                  <a:txBody>
                    <a:bodyPr/>
                    <a:lstStyle/>
                    <a:p>
                      <a:pPr algn="ctr" fontAlgn="ctr"/>
                      <a:r>
                        <a:rPr lang="ja-JP" altLang="en-US" sz="1300" b="0" i="0" u="none" strike="noStrike" dirty="0">
                          <a:solidFill>
                            <a:srgbClr val="000000"/>
                          </a:solidFill>
                          <a:effectLst/>
                          <a:latin typeface="+mj-ea"/>
                          <a:ea typeface="+mj-ea"/>
                        </a:rPr>
                        <a:t>③</a:t>
                      </a:r>
                      <a:endParaRPr lang="en-US" altLang="ja-JP" sz="1300" b="0" i="0" u="none" strike="noStrike" dirty="0">
                        <a:solidFill>
                          <a:srgbClr val="000000"/>
                        </a:solidFill>
                        <a:effectLst/>
                        <a:latin typeface="+mj-ea"/>
                        <a:ea typeface="+mj-ea"/>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300" b="0" i="0" u="none" strike="noStrike" dirty="0">
                          <a:solidFill>
                            <a:srgbClr val="000000"/>
                          </a:solidFill>
                          <a:effectLst/>
                          <a:latin typeface="+mj-ea"/>
                          <a:ea typeface="+mj-ea"/>
                        </a:rPr>
                        <a:t>　遠隔仕様（ラジコン送信機改造・制御ソフト等含む）</a:t>
                      </a:r>
                      <a:endParaRPr lang="en-US" altLang="ja-JP" sz="1300" b="0" i="0" u="none" strike="noStrike" dirty="0">
                        <a:solidFill>
                          <a:srgbClr val="000000"/>
                        </a:solidFill>
                        <a:effectLst/>
                        <a:latin typeface="+mj-ea"/>
                        <a:ea typeface="+mj-ea"/>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99024003"/>
                  </a:ext>
                </a:extLst>
              </a:tr>
              <a:tr h="216297">
                <a:tc>
                  <a:txBody>
                    <a:bodyPr/>
                    <a:lstStyle/>
                    <a:p>
                      <a:pPr algn="ctr" fontAlgn="ctr"/>
                      <a:endParaRPr lang="en-US" altLang="ja-JP" sz="1300" b="0" i="0" u="none" strike="noStrike" dirty="0">
                        <a:solidFill>
                          <a:srgbClr val="000000"/>
                        </a:solidFill>
                        <a:effectLst/>
                        <a:latin typeface="+mj-ea"/>
                        <a:ea typeface="+mj-ea"/>
                      </a:endParaRPr>
                    </a:p>
                  </a:txBody>
                  <a:tcPr marL="0" marR="0" marT="0" marB="0" anchor="ctr"/>
                </a:tc>
                <a:tc>
                  <a:txBody>
                    <a:bodyPr/>
                    <a:lstStyle/>
                    <a:p>
                      <a:pPr algn="l" fontAlgn="ctr"/>
                      <a:r>
                        <a:rPr lang="ja-JP" altLang="en-US" sz="1300" b="0" i="0" u="none" strike="noStrike" dirty="0">
                          <a:solidFill>
                            <a:srgbClr val="000000"/>
                          </a:solidFill>
                          <a:effectLst/>
                          <a:latin typeface="+mj-ea"/>
                          <a:ea typeface="+mj-ea"/>
                        </a:rPr>
                        <a:t>　遠隔化キット装着（カメラ、エンコード</a:t>
                      </a:r>
                      <a:r>
                        <a:rPr lang="en-US" altLang="ja-JP" sz="1300" b="0" i="0" u="none" strike="noStrike" dirty="0">
                          <a:solidFill>
                            <a:srgbClr val="000000"/>
                          </a:solidFill>
                          <a:effectLst/>
                          <a:latin typeface="+mj-ea"/>
                          <a:ea typeface="+mj-ea"/>
                        </a:rPr>
                        <a:t>PC</a:t>
                      </a:r>
                      <a:r>
                        <a:rPr lang="ja-JP" altLang="en-US" sz="1300" b="0" i="0" u="none" strike="noStrike" dirty="0">
                          <a:solidFill>
                            <a:srgbClr val="000000"/>
                          </a:solidFill>
                          <a:effectLst/>
                          <a:latin typeface="+mj-ea"/>
                          <a:ea typeface="+mj-ea"/>
                        </a:rPr>
                        <a:t>、電源機器類、ブラケット等含む）</a:t>
                      </a:r>
                      <a:endParaRPr lang="en-US" altLang="ja-JP" sz="1300" b="0" i="0" u="none" strike="noStrike" dirty="0">
                        <a:solidFill>
                          <a:srgbClr val="000000"/>
                        </a:solidFill>
                        <a:effectLst/>
                        <a:latin typeface="+mj-ea"/>
                        <a:ea typeface="+mj-ea"/>
                      </a:endParaRPr>
                    </a:p>
                  </a:txBody>
                  <a:tcPr marL="0" marR="0" marT="0" marB="0" anchor="ctr"/>
                </a:tc>
                <a:extLst>
                  <a:ext uri="{0D108BD9-81ED-4DB2-BD59-A6C34878D82A}">
                    <a16:rowId xmlns:a16="http://schemas.microsoft.com/office/drawing/2014/main" val="3638758737"/>
                  </a:ext>
                </a:extLst>
              </a:tr>
            </a:tbl>
          </a:graphicData>
        </a:graphic>
      </p:graphicFrame>
      <p:sp>
        <p:nvSpPr>
          <p:cNvPr id="39" name="直角三角形 38">
            <a:extLst>
              <a:ext uri="{FF2B5EF4-FFF2-40B4-BE49-F238E27FC236}">
                <a16:creationId xmlns:a16="http://schemas.microsoft.com/office/drawing/2014/main" id="{FC3C456F-2C3A-C963-1F8B-9AB56A7C3397}"/>
              </a:ext>
            </a:extLst>
          </p:cNvPr>
          <p:cNvSpPr/>
          <p:nvPr/>
        </p:nvSpPr>
        <p:spPr>
          <a:xfrm>
            <a:off x="521368" y="3395594"/>
            <a:ext cx="3487017" cy="916807"/>
          </a:xfrm>
          <a:custGeom>
            <a:avLst/>
            <a:gdLst>
              <a:gd name="connsiteX0" fmla="*/ 0 w 2607879"/>
              <a:gd name="connsiteY0" fmla="*/ 674905 h 674905"/>
              <a:gd name="connsiteX1" fmla="*/ 0 w 2607879"/>
              <a:gd name="connsiteY1" fmla="*/ 0 h 674905"/>
              <a:gd name="connsiteX2" fmla="*/ 2607879 w 2607879"/>
              <a:gd name="connsiteY2" fmla="*/ 674905 h 674905"/>
              <a:gd name="connsiteX3" fmla="*/ 0 w 2607879"/>
              <a:gd name="connsiteY3" fmla="*/ 674905 h 674905"/>
              <a:gd name="connsiteX0" fmla="*/ 0 w 2607879"/>
              <a:gd name="connsiteY0" fmla="*/ 687605 h 687605"/>
              <a:gd name="connsiteX1" fmla="*/ 2159000 w 2607879"/>
              <a:gd name="connsiteY1" fmla="*/ 0 h 687605"/>
              <a:gd name="connsiteX2" fmla="*/ 2607879 w 2607879"/>
              <a:gd name="connsiteY2" fmla="*/ 687605 h 687605"/>
              <a:gd name="connsiteX3" fmla="*/ 0 w 2607879"/>
              <a:gd name="connsiteY3" fmla="*/ 687605 h 687605"/>
            </a:gdLst>
            <a:ahLst/>
            <a:cxnLst>
              <a:cxn ang="0">
                <a:pos x="connsiteX0" y="connsiteY0"/>
              </a:cxn>
              <a:cxn ang="0">
                <a:pos x="connsiteX1" y="connsiteY1"/>
              </a:cxn>
              <a:cxn ang="0">
                <a:pos x="connsiteX2" y="connsiteY2"/>
              </a:cxn>
              <a:cxn ang="0">
                <a:pos x="connsiteX3" y="connsiteY3"/>
              </a:cxn>
            </a:cxnLst>
            <a:rect l="l" t="t" r="r" b="b"/>
            <a:pathLst>
              <a:path w="2607879" h="687605">
                <a:moveTo>
                  <a:pt x="0" y="687605"/>
                </a:moveTo>
                <a:lnTo>
                  <a:pt x="2159000" y="0"/>
                </a:lnTo>
                <a:lnTo>
                  <a:pt x="2607879" y="687605"/>
                </a:lnTo>
                <a:lnTo>
                  <a:pt x="0" y="687605"/>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0" name="直角三角形 38">
            <a:extLst>
              <a:ext uri="{FF2B5EF4-FFF2-40B4-BE49-F238E27FC236}">
                <a16:creationId xmlns:a16="http://schemas.microsoft.com/office/drawing/2014/main" id="{96DF004D-CAA4-F348-0991-745F72958389}"/>
              </a:ext>
            </a:extLst>
          </p:cNvPr>
          <p:cNvSpPr/>
          <p:nvPr/>
        </p:nvSpPr>
        <p:spPr>
          <a:xfrm>
            <a:off x="3386212" y="3404061"/>
            <a:ext cx="4533773" cy="916807"/>
          </a:xfrm>
          <a:custGeom>
            <a:avLst/>
            <a:gdLst>
              <a:gd name="connsiteX0" fmla="*/ 0 w 2607879"/>
              <a:gd name="connsiteY0" fmla="*/ 674905 h 674905"/>
              <a:gd name="connsiteX1" fmla="*/ 0 w 2607879"/>
              <a:gd name="connsiteY1" fmla="*/ 0 h 674905"/>
              <a:gd name="connsiteX2" fmla="*/ 2607879 w 2607879"/>
              <a:gd name="connsiteY2" fmla="*/ 674905 h 674905"/>
              <a:gd name="connsiteX3" fmla="*/ 0 w 2607879"/>
              <a:gd name="connsiteY3" fmla="*/ 674905 h 674905"/>
              <a:gd name="connsiteX0" fmla="*/ 0 w 2607879"/>
              <a:gd name="connsiteY0" fmla="*/ 687605 h 687605"/>
              <a:gd name="connsiteX1" fmla="*/ 2159000 w 2607879"/>
              <a:gd name="connsiteY1" fmla="*/ 0 h 687605"/>
              <a:gd name="connsiteX2" fmla="*/ 2607879 w 2607879"/>
              <a:gd name="connsiteY2" fmla="*/ 687605 h 687605"/>
              <a:gd name="connsiteX3" fmla="*/ 0 w 2607879"/>
              <a:gd name="connsiteY3" fmla="*/ 687605 h 687605"/>
              <a:gd name="connsiteX0" fmla="*/ 696764 w 3304643"/>
              <a:gd name="connsiteY0" fmla="*/ 681255 h 681255"/>
              <a:gd name="connsiteX1" fmla="*/ 0 w 3304643"/>
              <a:gd name="connsiteY1" fmla="*/ 0 h 681255"/>
              <a:gd name="connsiteX2" fmla="*/ 3304643 w 3304643"/>
              <a:gd name="connsiteY2" fmla="*/ 681255 h 681255"/>
              <a:gd name="connsiteX3" fmla="*/ 696764 w 3304643"/>
              <a:gd name="connsiteY3" fmla="*/ 681255 h 681255"/>
            </a:gdLst>
            <a:ahLst/>
            <a:cxnLst>
              <a:cxn ang="0">
                <a:pos x="connsiteX0" y="connsiteY0"/>
              </a:cxn>
              <a:cxn ang="0">
                <a:pos x="connsiteX1" y="connsiteY1"/>
              </a:cxn>
              <a:cxn ang="0">
                <a:pos x="connsiteX2" y="connsiteY2"/>
              </a:cxn>
              <a:cxn ang="0">
                <a:pos x="connsiteX3" y="connsiteY3"/>
              </a:cxn>
            </a:cxnLst>
            <a:rect l="l" t="t" r="r" b="b"/>
            <a:pathLst>
              <a:path w="3304643" h="681255">
                <a:moveTo>
                  <a:pt x="696764" y="681255"/>
                </a:moveTo>
                <a:lnTo>
                  <a:pt x="0" y="0"/>
                </a:lnTo>
                <a:lnTo>
                  <a:pt x="3304643" y="681255"/>
                </a:lnTo>
                <a:lnTo>
                  <a:pt x="696764" y="681255"/>
                </a:lnTo>
                <a:close/>
              </a:path>
            </a:pathLst>
          </a:cu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1" name="直角三角形 38">
            <a:extLst>
              <a:ext uri="{FF2B5EF4-FFF2-40B4-BE49-F238E27FC236}">
                <a16:creationId xmlns:a16="http://schemas.microsoft.com/office/drawing/2014/main" id="{B13413B3-D0D5-D214-3490-707CAACA1E74}"/>
              </a:ext>
            </a:extLst>
          </p:cNvPr>
          <p:cNvSpPr/>
          <p:nvPr/>
        </p:nvSpPr>
        <p:spPr>
          <a:xfrm>
            <a:off x="3445933" y="3412528"/>
            <a:ext cx="8224699" cy="899873"/>
          </a:xfrm>
          <a:custGeom>
            <a:avLst/>
            <a:gdLst>
              <a:gd name="connsiteX0" fmla="*/ 0 w 2607879"/>
              <a:gd name="connsiteY0" fmla="*/ 674905 h 674905"/>
              <a:gd name="connsiteX1" fmla="*/ 0 w 2607879"/>
              <a:gd name="connsiteY1" fmla="*/ 0 h 674905"/>
              <a:gd name="connsiteX2" fmla="*/ 2607879 w 2607879"/>
              <a:gd name="connsiteY2" fmla="*/ 674905 h 674905"/>
              <a:gd name="connsiteX3" fmla="*/ 0 w 2607879"/>
              <a:gd name="connsiteY3" fmla="*/ 674905 h 674905"/>
              <a:gd name="connsiteX0" fmla="*/ 0 w 2607879"/>
              <a:gd name="connsiteY0" fmla="*/ 687605 h 687605"/>
              <a:gd name="connsiteX1" fmla="*/ 2159000 w 2607879"/>
              <a:gd name="connsiteY1" fmla="*/ 0 h 687605"/>
              <a:gd name="connsiteX2" fmla="*/ 2607879 w 2607879"/>
              <a:gd name="connsiteY2" fmla="*/ 687605 h 687605"/>
              <a:gd name="connsiteX3" fmla="*/ 0 w 2607879"/>
              <a:gd name="connsiteY3" fmla="*/ 687605 h 687605"/>
              <a:gd name="connsiteX0" fmla="*/ 696764 w 3304643"/>
              <a:gd name="connsiteY0" fmla="*/ 681255 h 681255"/>
              <a:gd name="connsiteX1" fmla="*/ 0 w 3304643"/>
              <a:gd name="connsiteY1" fmla="*/ 0 h 681255"/>
              <a:gd name="connsiteX2" fmla="*/ 3304643 w 3304643"/>
              <a:gd name="connsiteY2" fmla="*/ 681255 h 681255"/>
              <a:gd name="connsiteX3" fmla="*/ 696764 w 3304643"/>
              <a:gd name="connsiteY3" fmla="*/ 681255 h 681255"/>
              <a:gd name="connsiteX0" fmla="*/ 3571524 w 6179403"/>
              <a:gd name="connsiteY0" fmla="*/ 674905 h 674905"/>
              <a:gd name="connsiteX1" fmla="*/ 0 w 6179403"/>
              <a:gd name="connsiteY1" fmla="*/ 0 h 674905"/>
              <a:gd name="connsiteX2" fmla="*/ 6179403 w 6179403"/>
              <a:gd name="connsiteY2" fmla="*/ 674905 h 674905"/>
              <a:gd name="connsiteX3" fmla="*/ 3571524 w 6179403"/>
              <a:gd name="connsiteY3" fmla="*/ 674905 h 674905"/>
            </a:gdLst>
            <a:ahLst/>
            <a:cxnLst>
              <a:cxn ang="0">
                <a:pos x="connsiteX0" y="connsiteY0"/>
              </a:cxn>
              <a:cxn ang="0">
                <a:pos x="connsiteX1" y="connsiteY1"/>
              </a:cxn>
              <a:cxn ang="0">
                <a:pos x="connsiteX2" y="connsiteY2"/>
              </a:cxn>
              <a:cxn ang="0">
                <a:pos x="connsiteX3" y="connsiteY3"/>
              </a:cxn>
            </a:cxnLst>
            <a:rect l="l" t="t" r="r" b="b"/>
            <a:pathLst>
              <a:path w="6179403" h="674905">
                <a:moveTo>
                  <a:pt x="3571524" y="674905"/>
                </a:moveTo>
                <a:lnTo>
                  <a:pt x="0" y="0"/>
                </a:lnTo>
                <a:lnTo>
                  <a:pt x="6179403" y="674905"/>
                </a:lnTo>
                <a:lnTo>
                  <a:pt x="3571524" y="674905"/>
                </a:lnTo>
                <a:close/>
              </a:path>
            </a:pathLst>
          </a:cu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テキスト ボックス 20">
            <a:extLst>
              <a:ext uri="{FF2B5EF4-FFF2-40B4-BE49-F238E27FC236}">
                <a16:creationId xmlns:a16="http://schemas.microsoft.com/office/drawing/2014/main" id="{6A7D37D6-2BD4-BA25-F25C-321EDA3E6BEE}"/>
              </a:ext>
            </a:extLst>
          </p:cNvPr>
          <p:cNvSpPr txBox="1"/>
          <p:nvPr/>
        </p:nvSpPr>
        <p:spPr>
          <a:xfrm>
            <a:off x="2512980" y="3710146"/>
            <a:ext cx="7014365" cy="461665"/>
          </a:xfrm>
          <a:prstGeom prst="rect">
            <a:avLst/>
          </a:prstGeom>
          <a:noFill/>
          <a:effectLst>
            <a:glow rad="127000">
              <a:schemeClr val="bg1"/>
            </a:glow>
          </a:effectLst>
        </p:spPr>
        <p:txBody>
          <a:bodyPr wrap="square">
            <a:spAutoFit/>
          </a:bodyPr>
          <a:lstStyle/>
          <a:p>
            <a:r>
              <a:rPr kumimoji="1" lang="ja-JP" altLang="en-US" sz="2400" b="1" dirty="0">
                <a:solidFill>
                  <a:srgbClr val="0A0FD4"/>
                </a:solidFill>
                <a:effectLst>
                  <a:glow rad="127000">
                    <a:schemeClr val="bg1"/>
                  </a:glow>
                </a:effectLst>
              </a:rPr>
              <a:t>状況により、</a:t>
            </a:r>
            <a:r>
              <a:rPr kumimoji="1" lang="ja-JP" altLang="en-US" sz="2400" b="1" u="sng" dirty="0">
                <a:solidFill>
                  <a:srgbClr val="0A0FD4"/>
                </a:solidFill>
                <a:effectLst>
                  <a:glow rad="127000">
                    <a:schemeClr val="bg1"/>
                  </a:glow>
                </a:effectLst>
              </a:rPr>
              <a:t>どのパターンでも</a:t>
            </a:r>
            <a:r>
              <a:rPr kumimoji="1" lang="ja-JP" altLang="en-US" sz="2400" b="1" dirty="0">
                <a:solidFill>
                  <a:srgbClr val="0A0FD4"/>
                </a:solidFill>
                <a:effectLst>
                  <a:glow rad="127000">
                    <a:schemeClr val="bg1"/>
                  </a:glow>
                </a:effectLst>
              </a:rPr>
              <a:t>ご利用いただけます</a:t>
            </a:r>
            <a:endParaRPr lang="ja-JP" altLang="en-US" sz="2400" b="1" dirty="0">
              <a:solidFill>
                <a:srgbClr val="0A0FD4"/>
              </a:solidFill>
              <a:effectLst>
                <a:glow rad="127000">
                  <a:schemeClr val="bg1"/>
                </a:glow>
              </a:effectLst>
            </a:endParaRPr>
          </a:p>
        </p:txBody>
      </p:sp>
      <p:sp>
        <p:nvSpPr>
          <p:cNvPr id="43" name="テキスト ボックス 42">
            <a:extLst>
              <a:ext uri="{FF2B5EF4-FFF2-40B4-BE49-F238E27FC236}">
                <a16:creationId xmlns:a16="http://schemas.microsoft.com/office/drawing/2014/main" id="{8506D0AB-8C12-3E69-0E4B-7DB74D42A898}"/>
              </a:ext>
            </a:extLst>
          </p:cNvPr>
          <p:cNvSpPr txBox="1"/>
          <p:nvPr/>
        </p:nvSpPr>
        <p:spPr>
          <a:xfrm>
            <a:off x="4335979" y="4719831"/>
            <a:ext cx="3545460" cy="338554"/>
          </a:xfrm>
          <a:prstGeom prst="rect">
            <a:avLst/>
          </a:prstGeom>
          <a:noFill/>
        </p:spPr>
        <p:txBody>
          <a:bodyPr wrap="square">
            <a:spAutoFit/>
          </a:bodyPr>
          <a:lstStyle/>
          <a:p>
            <a:r>
              <a:rPr kumimoji="1" lang="ja-JP" altLang="en-US" sz="1600" b="1" dirty="0">
                <a:solidFill>
                  <a:srgbClr val="0000CA"/>
                </a:solidFill>
              </a:rPr>
              <a:t>災害地にて目視でラジコン操作可能</a:t>
            </a:r>
            <a:endParaRPr kumimoji="1" lang="en-US" altLang="ja-JP" sz="1600" b="1" dirty="0">
              <a:solidFill>
                <a:srgbClr val="0000CA"/>
              </a:solidFill>
            </a:endParaRPr>
          </a:p>
        </p:txBody>
      </p:sp>
      <p:sp>
        <p:nvSpPr>
          <p:cNvPr id="44" name="テキスト ボックス 43">
            <a:extLst>
              <a:ext uri="{FF2B5EF4-FFF2-40B4-BE49-F238E27FC236}">
                <a16:creationId xmlns:a16="http://schemas.microsoft.com/office/drawing/2014/main" id="{7E337C2E-B939-9AD9-A119-604E7D9E44E6}"/>
              </a:ext>
            </a:extLst>
          </p:cNvPr>
          <p:cNvSpPr txBox="1"/>
          <p:nvPr/>
        </p:nvSpPr>
        <p:spPr>
          <a:xfrm>
            <a:off x="507450" y="4719831"/>
            <a:ext cx="3511095" cy="584775"/>
          </a:xfrm>
          <a:prstGeom prst="rect">
            <a:avLst/>
          </a:prstGeom>
          <a:noFill/>
        </p:spPr>
        <p:txBody>
          <a:bodyPr wrap="square">
            <a:spAutoFit/>
          </a:bodyPr>
          <a:lstStyle/>
          <a:p>
            <a:r>
              <a:rPr kumimoji="1" lang="ja-JP" altLang="en-US" sz="1600" b="1" dirty="0">
                <a:solidFill>
                  <a:srgbClr val="0000CA"/>
                </a:solidFill>
              </a:rPr>
              <a:t>従来現場にて、建機に搭乗しての施工が可能</a:t>
            </a:r>
            <a:endParaRPr kumimoji="1" lang="en-US" altLang="ja-JP" sz="1600" b="1" dirty="0">
              <a:solidFill>
                <a:srgbClr val="0000CA"/>
              </a:solidFill>
            </a:endParaRPr>
          </a:p>
        </p:txBody>
      </p:sp>
      <p:sp>
        <p:nvSpPr>
          <p:cNvPr id="45" name="テキスト ボックス 44">
            <a:extLst>
              <a:ext uri="{FF2B5EF4-FFF2-40B4-BE49-F238E27FC236}">
                <a16:creationId xmlns:a16="http://schemas.microsoft.com/office/drawing/2014/main" id="{87CCA135-A405-4CAC-26D0-AD26BD7E2C2E}"/>
              </a:ext>
            </a:extLst>
          </p:cNvPr>
          <p:cNvSpPr txBox="1"/>
          <p:nvPr/>
        </p:nvSpPr>
        <p:spPr>
          <a:xfrm>
            <a:off x="8173452" y="4719831"/>
            <a:ext cx="2575696" cy="584775"/>
          </a:xfrm>
          <a:prstGeom prst="rect">
            <a:avLst/>
          </a:prstGeom>
          <a:noFill/>
        </p:spPr>
        <p:txBody>
          <a:bodyPr wrap="square">
            <a:spAutoFit/>
          </a:bodyPr>
          <a:lstStyle/>
          <a:p>
            <a:r>
              <a:rPr kumimoji="1" lang="ja-JP" altLang="en-US" sz="1600" b="1" dirty="0">
                <a:solidFill>
                  <a:srgbClr val="0000CA"/>
                </a:solidFill>
              </a:rPr>
              <a:t>異なる現場の異なる建機を</a:t>
            </a:r>
            <a:endParaRPr kumimoji="1" lang="en-US" altLang="ja-JP" sz="1600" b="1" dirty="0">
              <a:solidFill>
                <a:srgbClr val="0000CA"/>
              </a:solidFill>
            </a:endParaRPr>
          </a:p>
          <a:p>
            <a:r>
              <a:rPr kumimoji="1" lang="ja-JP" altLang="en-US" sz="1600" b="1" dirty="0">
                <a:solidFill>
                  <a:srgbClr val="0000CA"/>
                </a:solidFill>
              </a:rPr>
              <a:t>遠隔で操作可能</a:t>
            </a:r>
            <a:endParaRPr kumimoji="1" lang="en-US" altLang="ja-JP" sz="1600" b="1" dirty="0">
              <a:solidFill>
                <a:srgbClr val="0000CA"/>
              </a:solidFill>
            </a:endParaRPr>
          </a:p>
        </p:txBody>
      </p:sp>
      <p:sp>
        <p:nvSpPr>
          <p:cNvPr id="46" name="テキスト ボックス 45">
            <a:extLst>
              <a:ext uri="{FF2B5EF4-FFF2-40B4-BE49-F238E27FC236}">
                <a16:creationId xmlns:a16="http://schemas.microsoft.com/office/drawing/2014/main" id="{621F6BE9-8248-BA9B-FC71-B18C3BCF18B4}"/>
              </a:ext>
            </a:extLst>
          </p:cNvPr>
          <p:cNvSpPr txBox="1"/>
          <p:nvPr/>
        </p:nvSpPr>
        <p:spPr>
          <a:xfrm>
            <a:off x="1321093" y="3099174"/>
            <a:ext cx="3343649" cy="461665"/>
          </a:xfrm>
          <a:prstGeom prst="rect">
            <a:avLst/>
          </a:prstGeom>
          <a:noFill/>
          <a:effectLst>
            <a:glow rad="127000">
              <a:schemeClr val="bg1"/>
            </a:glow>
          </a:effectLst>
        </p:spPr>
        <p:txBody>
          <a:bodyPr wrap="square">
            <a:spAutoFit/>
          </a:bodyPr>
          <a:lstStyle/>
          <a:p>
            <a:r>
              <a:rPr kumimoji="1" lang="en-US" altLang="ja-JP" sz="2400" b="1" dirty="0">
                <a:effectLst>
                  <a:glow rad="190500">
                    <a:schemeClr val="bg1"/>
                  </a:glow>
                </a:effectLst>
              </a:rPr>
              <a:t>PC200-11</a:t>
            </a:r>
            <a:r>
              <a:rPr kumimoji="1" lang="ja-JP" altLang="en-US" sz="2400" b="1" dirty="0">
                <a:effectLst>
                  <a:glow rad="190500">
                    <a:schemeClr val="bg1"/>
                  </a:glow>
                </a:effectLst>
              </a:rPr>
              <a:t> 多目的仕様車</a:t>
            </a:r>
            <a:endParaRPr lang="ja-JP" altLang="en-US" sz="2400" b="1" dirty="0">
              <a:effectLst>
                <a:glow rad="190500">
                  <a:schemeClr val="bg1"/>
                </a:glow>
              </a:effectLst>
            </a:endParaRPr>
          </a:p>
        </p:txBody>
      </p:sp>
      <p:pic>
        <p:nvPicPr>
          <p:cNvPr id="2" name="図 1">
            <a:extLst>
              <a:ext uri="{FF2B5EF4-FFF2-40B4-BE49-F238E27FC236}">
                <a16:creationId xmlns:a16="http://schemas.microsoft.com/office/drawing/2014/main" id="{252DB54A-D12B-517A-06CB-9E85B5B1C974}"/>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7921" b="94059" l="8759" r="89051">
                        <a14:foregroundMark x1="9854" y1="73762" x2="9489" y2="84653"/>
                        <a14:foregroundMark x1="11679" y1="89604" x2="23358" y2="87129"/>
                        <a14:foregroundMark x1="14964" y1="93564" x2="20803" y2="94554"/>
                        <a14:foregroundMark x1="20438" y1="7921" x2="21533" y2="8416"/>
                      </a14:backgroundRemoval>
                    </a14:imgEffect>
                  </a14:imgLayer>
                </a14:imgProps>
              </a:ext>
              <a:ext uri="{28A0092B-C50C-407E-A947-70E740481C1C}">
                <a14:useLocalDpi xmlns:a14="http://schemas.microsoft.com/office/drawing/2010/main"/>
              </a:ext>
            </a:extLst>
          </a:blip>
          <a:stretch>
            <a:fillRect/>
          </a:stretch>
        </p:blipFill>
        <p:spPr>
          <a:xfrm>
            <a:off x="8248848" y="5277083"/>
            <a:ext cx="894060" cy="659125"/>
          </a:xfrm>
          <a:prstGeom prst="rect">
            <a:avLst/>
          </a:prstGeom>
        </p:spPr>
      </p:pic>
      <p:pic>
        <p:nvPicPr>
          <p:cNvPr id="3" name="図 2">
            <a:extLst>
              <a:ext uri="{FF2B5EF4-FFF2-40B4-BE49-F238E27FC236}">
                <a16:creationId xmlns:a16="http://schemas.microsoft.com/office/drawing/2014/main" id="{EC458271-9172-7A79-DC00-73A834E9D8B1}"/>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7921" b="94059" l="8759" r="89051">
                        <a14:foregroundMark x1="9854" y1="73762" x2="9489" y2="84653"/>
                        <a14:foregroundMark x1="11679" y1="89604" x2="23358" y2="87129"/>
                        <a14:foregroundMark x1="14964" y1="93564" x2="20803" y2="94554"/>
                        <a14:foregroundMark x1="20438" y1="7921" x2="21533" y2="8416"/>
                      </a14:backgroundRemoval>
                    </a14:imgEffect>
                  </a14:imgLayer>
                </a14:imgProps>
              </a:ext>
              <a:ext uri="{28A0092B-C50C-407E-A947-70E740481C1C}">
                <a14:useLocalDpi xmlns:a14="http://schemas.microsoft.com/office/drawing/2010/main"/>
              </a:ext>
            </a:extLst>
          </a:blip>
          <a:stretch>
            <a:fillRect/>
          </a:stretch>
        </p:blipFill>
        <p:spPr>
          <a:xfrm>
            <a:off x="9240403" y="5277083"/>
            <a:ext cx="894060" cy="659125"/>
          </a:xfrm>
          <a:prstGeom prst="rect">
            <a:avLst/>
          </a:prstGeom>
        </p:spPr>
      </p:pic>
      <p:pic>
        <p:nvPicPr>
          <p:cNvPr id="7" name="図 6">
            <a:extLst>
              <a:ext uri="{FF2B5EF4-FFF2-40B4-BE49-F238E27FC236}">
                <a16:creationId xmlns:a16="http://schemas.microsoft.com/office/drawing/2014/main" id="{36BBAF56-8A12-4A3F-4696-16A34FE625BE}"/>
              </a:ext>
            </a:extLst>
          </p:cNvPr>
          <p:cNvPicPr>
            <a:picLocks noChangeAspect="1"/>
          </p:cNvPicPr>
          <p:nvPr/>
        </p:nvPicPr>
        <p:blipFill>
          <a:blip r:embed="rId9"/>
          <a:stretch>
            <a:fillRect/>
          </a:stretch>
        </p:blipFill>
        <p:spPr>
          <a:xfrm>
            <a:off x="4714073" y="5277083"/>
            <a:ext cx="796920" cy="889026"/>
          </a:xfrm>
          <a:prstGeom prst="rect">
            <a:avLst/>
          </a:prstGeom>
        </p:spPr>
      </p:pic>
    </p:spTree>
    <p:extLst>
      <p:ext uri="{BB962C8B-B14F-4D97-AF65-F5344CB8AC3E}">
        <p14:creationId xmlns:p14="http://schemas.microsoft.com/office/powerpoint/2010/main" val="4027922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2">
            <a:extLst>
              <a:ext uri="{FF2B5EF4-FFF2-40B4-BE49-F238E27FC236}">
                <a16:creationId xmlns:a16="http://schemas.microsoft.com/office/drawing/2014/main" id="{8991521A-3F0F-4383-A01D-AF7F16826498}"/>
              </a:ext>
            </a:extLst>
          </p:cNvPr>
          <p:cNvSpPr txBox="1"/>
          <p:nvPr/>
        </p:nvSpPr>
        <p:spPr>
          <a:xfrm>
            <a:off x="5650846" y="963089"/>
            <a:ext cx="5391219" cy="70788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000" b="1" dirty="0">
                <a:solidFill>
                  <a:prstClr val="black"/>
                </a:solidFill>
                <a:latin typeface="Arial" panose="020B0604020202020204" pitchFamily="34" charset="0"/>
                <a:cs typeface="Arial" panose="020B0604020202020204" pitchFamily="34" charset="0"/>
              </a:rPr>
              <a:t>■車載用広</a:t>
            </a:r>
            <a:r>
              <a:rPr kumimoji="1" lang="en-US" altLang="ja-JP" sz="2000" b="1" dirty="0">
                <a:solidFill>
                  <a:prstClr val="black"/>
                </a:solidFill>
                <a:latin typeface="Arial" panose="020B0604020202020204" pitchFamily="34" charset="0"/>
                <a:cs typeface="Arial" panose="020B0604020202020204" pitchFamily="34" charset="0"/>
              </a:rPr>
              <a:t>D</a:t>
            </a:r>
            <a:r>
              <a:rPr kumimoji="1" lang="ja-JP" altLang="en-US" sz="2000" b="1" dirty="0">
                <a:solidFill>
                  <a:prstClr val="black"/>
                </a:solidFill>
                <a:latin typeface="Arial" panose="020B0604020202020204" pitchFamily="34" charset="0"/>
                <a:cs typeface="Arial" panose="020B0604020202020204" pitchFamily="34" charset="0"/>
              </a:rPr>
              <a:t>レンジイメージセンサー</a:t>
            </a:r>
            <a:r>
              <a:rPr kumimoji="1" lang="en-US" altLang="ja-JP" sz="2000" b="1" dirty="0">
                <a:solidFill>
                  <a:prstClr val="black"/>
                </a:solidFill>
                <a:latin typeface="Arial" panose="020B0604020202020204" pitchFamily="34" charset="0"/>
                <a:cs typeface="Arial" panose="020B0604020202020204" pitchFamily="34" charset="0"/>
              </a:rPr>
              <a:t>IMX490</a:t>
            </a:r>
            <a:r>
              <a:rPr kumimoji="1" lang="ja-JP" altLang="en-US" sz="2000" b="1" dirty="0">
                <a:solidFill>
                  <a:prstClr val="black"/>
                </a:solidFill>
                <a:latin typeface="Arial" panose="020B0604020202020204" pitchFamily="34" charset="0"/>
                <a:cs typeface="Arial" panose="020B0604020202020204" pitchFamily="34" charset="0"/>
              </a:rPr>
              <a:t>搭載</a:t>
            </a:r>
            <a:endParaRPr kumimoji="1" lang="en-US" altLang="ja-JP" sz="2000" b="1" dirty="0">
              <a:solidFill>
                <a:prstClr val="black"/>
              </a:solidFill>
              <a:latin typeface="Arial" panose="020B0604020202020204" pitchFamily="34" charset="0"/>
              <a:cs typeface="Arial" panose="020B0604020202020204" pitchFamily="34" charset="0"/>
            </a:endParaRPr>
          </a:p>
          <a:p>
            <a:r>
              <a:rPr kumimoji="1" lang="ja-JP" altLang="en-US" sz="2000" b="1" dirty="0">
                <a:solidFill>
                  <a:prstClr val="black"/>
                </a:solidFill>
                <a:latin typeface="Arial" panose="020B0604020202020204" pitchFamily="34" charset="0"/>
                <a:cs typeface="Arial" panose="020B0604020202020204" pitchFamily="34" charset="0"/>
              </a:rPr>
              <a:t>　西日など、</a:t>
            </a:r>
            <a:r>
              <a:rPr kumimoji="1" lang="ja-JP" altLang="en-US" sz="2000" b="1" dirty="0">
                <a:solidFill>
                  <a:srgbClr val="FF0000"/>
                </a:solidFill>
                <a:latin typeface="Arial" panose="020B0604020202020204" pitchFamily="34" charset="0"/>
                <a:cs typeface="Arial" panose="020B0604020202020204" pitchFamily="34" charset="0"/>
              </a:rPr>
              <a:t>逆光のシーン</a:t>
            </a:r>
            <a:r>
              <a:rPr kumimoji="1" lang="ja-JP" altLang="en-US" sz="2000" b="1" dirty="0">
                <a:solidFill>
                  <a:prstClr val="black"/>
                </a:solidFill>
                <a:latin typeface="Arial" panose="020B0604020202020204" pitchFamily="34" charset="0"/>
                <a:cs typeface="Arial" panose="020B0604020202020204" pitchFamily="34" charset="0"/>
              </a:rPr>
              <a:t>でも視認性を向上できる</a:t>
            </a:r>
          </a:p>
        </p:txBody>
      </p:sp>
      <p:sp>
        <p:nvSpPr>
          <p:cNvPr id="2" name="テキスト ボックス 1">
            <a:extLst>
              <a:ext uri="{FF2B5EF4-FFF2-40B4-BE49-F238E27FC236}">
                <a16:creationId xmlns:a16="http://schemas.microsoft.com/office/drawing/2014/main" id="{C6E37091-5401-4012-8D75-7931B0AA0B83}"/>
              </a:ext>
            </a:extLst>
          </p:cNvPr>
          <p:cNvSpPr txBox="1"/>
          <p:nvPr/>
        </p:nvSpPr>
        <p:spPr>
          <a:xfrm>
            <a:off x="4017542" y="1820262"/>
            <a:ext cx="1571061" cy="830997"/>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sz="2400" b="1" dirty="0"/>
              <a:t>正面に</a:t>
            </a:r>
            <a:endParaRPr kumimoji="1" lang="en-US" altLang="ja-JP" sz="2400" b="1" dirty="0"/>
          </a:p>
          <a:p>
            <a:pPr algn="ctr"/>
            <a:r>
              <a:rPr kumimoji="1" lang="ja-JP" altLang="en-US" sz="2400" b="1" dirty="0"/>
              <a:t>西日</a:t>
            </a:r>
          </a:p>
        </p:txBody>
      </p:sp>
      <p:sp>
        <p:nvSpPr>
          <p:cNvPr id="11" name="テキスト ボックス 2">
            <a:extLst>
              <a:ext uri="{FF2B5EF4-FFF2-40B4-BE49-F238E27FC236}">
                <a16:creationId xmlns:a16="http://schemas.microsoft.com/office/drawing/2014/main" id="{01774E07-FB88-4C13-906A-50A8F5C38298}"/>
              </a:ext>
            </a:extLst>
          </p:cNvPr>
          <p:cNvSpPr txBox="1"/>
          <p:nvPr/>
        </p:nvSpPr>
        <p:spPr>
          <a:xfrm>
            <a:off x="5783092" y="3986569"/>
            <a:ext cx="5126724" cy="70788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sz="2000" b="1" dirty="0">
                <a:solidFill>
                  <a:prstClr val="black"/>
                </a:solidFill>
                <a:latin typeface="Arial" panose="020B0604020202020204" pitchFamily="34" charset="0"/>
                <a:cs typeface="Arial" panose="020B0604020202020204" pitchFamily="34" charset="0"/>
              </a:rPr>
              <a:t>■高視認性　画像信号処理技術　</a:t>
            </a:r>
            <a:r>
              <a:rPr kumimoji="1" lang="en-US" altLang="ja-JP" sz="2000" b="1" dirty="0">
                <a:solidFill>
                  <a:prstClr val="black"/>
                </a:solidFill>
                <a:latin typeface="Arial" panose="020B0604020202020204" pitchFamily="34" charset="0"/>
                <a:cs typeface="Arial" panose="020B0604020202020204" pitchFamily="34" charset="0"/>
              </a:rPr>
              <a:t>“IPC” </a:t>
            </a:r>
            <a:r>
              <a:rPr kumimoji="1" lang="ja-JP" altLang="en-US" sz="2000" b="1" dirty="0">
                <a:solidFill>
                  <a:prstClr val="black"/>
                </a:solidFill>
                <a:latin typeface="Arial" panose="020B0604020202020204" pitchFamily="34" charset="0"/>
                <a:cs typeface="Arial" panose="020B0604020202020204" pitchFamily="34" charset="0"/>
              </a:rPr>
              <a:t>搭載</a:t>
            </a:r>
            <a:endParaRPr kumimoji="1" lang="en-US" altLang="ja-JP" sz="2000" b="1" dirty="0">
              <a:solidFill>
                <a:prstClr val="black"/>
              </a:solidFill>
              <a:latin typeface="Arial" panose="020B0604020202020204" pitchFamily="34" charset="0"/>
              <a:cs typeface="Arial" panose="020B0604020202020204" pitchFamily="34" charset="0"/>
            </a:endParaRPr>
          </a:p>
          <a:p>
            <a:r>
              <a:rPr kumimoji="1" lang="ja-JP" altLang="en-US" sz="2000" b="1" dirty="0">
                <a:solidFill>
                  <a:prstClr val="black"/>
                </a:solidFill>
                <a:latin typeface="Arial" panose="020B0604020202020204" pitchFamily="34" charset="0"/>
                <a:cs typeface="Arial" panose="020B0604020202020204" pitchFamily="34" charset="0"/>
              </a:rPr>
              <a:t>　</a:t>
            </a:r>
            <a:r>
              <a:rPr kumimoji="1" lang="ja-JP" altLang="en-US" sz="2000" b="1" dirty="0">
                <a:solidFill>
                  <a:srgbClr val="FF0000"/>
                </a:solidFill>
                <a:latin typeface="Arial" panose="020B0604020202020204" pitchFamily="34" charset="0"/>
                <a:cs typeface="Arial" panose="020B0604020202020204" pitchFamily="34" charset="0"/>
              </a:rPr>
              <a:t>粉塵などで見にくいシーン</a:t>
            </a:r>
            <a:r>
              <a:rPr kumimoji="1" lang="ja-JP" altLang="en-US" sz="2000" b="1" dirty="0">
                <a:solidFill>
                  <a:prstClr val="black"/>
                </a:solidFill>
                <a:latin typeface="Arial" panose="020B0604020202020204" pitchFamily="34" charset="0"/>
                <a:cs typeface="Arial" panose="020B0604020202020204" pitchFamily="34" charset="0"/>
              </a:rPr>
              <a:t>もクリアに</a:t>
            </a:r>
          </a:p>
        </p:txBody>
      </p:sp>
      <p:sp>
        <p:nvSpPr>
          <p:cNvPr id="12" name="テキスト ボックス 11">
            <a:extLst>
              <a:ext uri="{FF2B5EF4-FFF2-40B4-BE49-F238E27FC236}">
                <a16:creationId xmlns:a16="http://schemas.microsoft.com/office/drawing/2014/main" id="{CA51199A-F3A6-40EC-BB26-F03703D62F61}"/>
              </a:ext>
            </a:extLst>
          </p:cNvPr>
          <p:cNvSpPr txBox="1"/>
          <p:nvPr/>
        </p:nvSpPr>
        <p:spPr>
          <a:xfrm>
            <a:off x="4017541" y="4722115"/>
            <a:ext cx="1658104" cy="830997"/>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kumimoji="1" lang="ja-JP" altLang="en-US" sz="2400" b="1" dirty="0"/>
              <a:t>粉塵</a:t>
            </a:r>
            <a:endParaRPr kumimoji="1" lang="en-US" altLang="ja-JP" sz="2400" b="1" dirty="0"/>
          </a:p>
          <a:p>
            <a:pPr algn="ctr"/>
            <a:r>
              <a:rPr kumimoji="1" lang="ja-JP" altLang="en-US" sz="2400" b="1" dirty="0"/>
              <a:t>作業</a:t>
            </a:r>
          </a:p>
        </p:txBody>
      </p:sp>
      <p:pic>
        <p:nvPicPr>
          <p:cNvPr id="15" name="図 14">
            <a:extLst>
              <a:ext uri="{FF2B5EF4-FFF2-40B4-BE49-F238E27FC236}">
                <a16:creationId xmlns:a16="http://schemas.microsoft.com/office/drawing/2014/main" id="{C5237B8C-0E54-4F4F-AD4D-1F8F6A4C9E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204" y="976822"/>
            <a:ext cx="3288861" cy="2269828"/>
          </a:xfrm>
          <a:prstGeom prst="rect">
            <a:avLst/>
          </a:prstGeom>
          <a:ln>
            <a:noFill/>
          </a:ln>
          <a:effectLst>
            <a:softEdge rad="112500"/>
          </a:effectLst>
        </p:spPr>
      </p:pic>
      <p:pic>
        <p:nvPicPr>
          <p:cNvPr id="17" name="図 16">
            <a:extLst>
              <a:ext uri="{FF2B5EF4-FFF2-40B4-BE49-F238E27FC236}">
                <a16:creationId xmlns:a16="http://schemas.microsoft.com/office/drawing/2014/main" id="{A328FCD2-BD47-4C55-88F4-51AD3C664C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0819" y="4694455"/>
            <a:ext cx="2793159" cy="1873784"/>
          </a:xfrm>
          <a:prstGeom prst="rect">
            <a:avLst/>
          </a:prstGeom>
          <a:ln>
            <a:solidFill>
              <a:schemeClr val="tx1">
                <a:lumMod val="50000"/>
                <a:lumOff val="50000"/>
              </a:schemeClr>
            </a:solidFill>
          </a:ln>
        </p:spPr>
      </p:pic>
      <p:pic>
        <p:nvPicPr>
          <p:cNvPr id="19" name="図 18">
            <a:extLst>
              <a:ext uri="{FF2B5EF4-FFF2-40B4-BE49-F238E27FC236}">
                <a16:creationId xmlns:a16="http://schemas.microsoft.com/office/drawing/2014/main" id="{69343F41-FD69-4B7F-ACC0-ABF93C650D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33977" y="4694455"/>
            <a:ext cx="2831955" cy="1878839"/>
          </a:xfrm>
          <a:prstGeom prst="rect">
            <a:avLst/>
          </a:prstGeom>
          <a:ln>
            <a:solidFill>
              <a:schemeClr val="tx1">
                <a:lumMod val="50000"/>
                <a:lumOff val="50000"/>
              </a:schemeClr>
            </a:solidFill>
          </a:ln>
        </p:spPr>
      </p:pic>
      <p:pic>
        <p:nvPicPr>
          <p:cNvPr id="13" name="Picture 2">
            <a:extLst>
              <a:ext uri="{FF2B5EF4-FFF2-40B4-BE49-F238E27FC236}">
                <a16:creationId xmlns:a16="http://schemas.microsoft.com/office/drawing/2014/main" id="{687F8576-8665-4C82-99AB-E647B7CA1C2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5783092" y="1765006"/>
            <a:ext cx="5682840" cy="199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a:extLst>
              <a:ext uri="{FF2B5EF4-FFF2-40B4-BE49-F238E27FC236}">
                <a16:creationId xmlns:a16="http://schemas.microsoft.com/office/drawing/2014/main" id="{7DD70AC6-9992-4808-9D7C-45E2697B53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6206" y="3246649"/>
            <a:ext cx="3405823" cy="3075139"/>
          </a:xfrm>
          <a:prstGeom prst="rect">
            <a:avLst/>
          </a:prstGeom>
        </p:spPr>
      </p:pic>
      <p:sp>
        <p:nvSpPr>
          <p:cNvPr id="8" name="テキスト ボックス 7">
            <a:extLst>
              <a:ext uri="{FF2B5EF4-FFF2-40B4-BE49-F238E27FC236}">
                <a16:creationId xmlns:a16="http://schemas.microsoft.com/office/drawing/2014/main" id="{EBADCEB6-EAE0-4A50-88E4-950EF76A3D14}"/>
              </a:ext>
            </a:extLst>
          </p:cNvPr>
          <p:cNvSpPr txBox="1"/>
          <p:nvPr/>
        </p:nvSpPr>
        <p:spPr>
          <a:xfrm>
            <a:off x="-148694" y="4870147"/>
            <a:ext cx="4238660" cy="830997"/>
          </a:xfrm>
          <a:prstGeom prst="rect">
            <a:avLst/>
          </a:prstGeom>
          <a:noFill/>
        </p:spPr>
        <p:txBody>
          <a:bodyPr wrap="none" rtlCol="0">
            <a:spAutoFit/>
          </a:bodyPr>
          <a:lstStyle/>
          <a:p>
            <a:pPr algn="ctr"/>
            <a:r>
              <a:rPr kumimoji="1" lang="ja-JP" altLang="en-US" sz="2400" b="1" dirty="0">
                <a:solidFill>
                  <a:schemeClr val="bg1"/>
                </a:solidFill>
                <a:effectLst>
                  <a:glow rad="127000">
                    <a:schemeClr val="tx1"/>
                  </a:glow>
                </a:effectLst>
              </a:rPr>
              <a:t>ソニー最先端イメージセンサ搭載</a:t>
            </a:r>
            <a:endParaRPr kumimoji="1" lang="en-US" altLang="ja-JP" sz="2400" b="1" dirty="0">
              <a:solidFill>
                <a:schemeClr val="bg1"/>
              </a:solidFill>
              <a:effectLst>
                <a:glow rad="127000">
                  <a:schemeClr val="tx1"/>
                </a:glow>
              </a:effectLst>
            </a:endParaRPr>
          </a:p>
          <a:p>
            <a:pPr algn="ctr"/>
            <a:r>
              <a:rPr kumimoji="1" lang="ja-JP" altLang="en-US" sz="2400" b="1" dirty="0">
                <a:solidFill>
                  <a:schemeClr val="bg1"/>
                </a:solidFill>
                <a:effectLst>
                  <a:glow rad="127000">
                    <a:schemeClr val="tx1"/>
                  </a:glow>
                </a:effectLst>
              </a:rPr>
              <a:t>カメラ活用を予定</a:t>
            </a:r>
            <a:endParaRPr kumimoji="1" lang="en-US" altLang="ja-JP" sz="2400" b="1" dirty="0">
              <a:solidFill>
                <a:schemeClr val="bg1"/>
              </a:solidFill>
              <a:effectLst>
                <a:glow rad="127000">
                  <a:schemeClr val="tx1"/>
                </a:glow>
              </a:effectLst>
            </a:endParaRPr>
          </a:p>
        </p:txBody>
      </p:sp>
      <p:sp>
        <p:nvSpPr>
          <p:cNvPr id="9" name="テキスト ボックス 8">
            <a:extLst>
              <a:ext uri="{FF2B5EF4-FFF2-40B4-BE49-F238E27FC236}">
                <a16:creationId xmlns:a16="http://schemas.microsoft.com/office/drawing/2014/main" id="{344299CC-5A12-4AD7-B6A4-83619EECA69A}"/>
              </a:ext>
            </a:extLst>
          </p:cNvPr>
          <p:cNvSpPr txBox="1"/>
          <p:nvPr/>
        </p:nvSpPr>
        <p:spPr>
          <a:xfrm>
            <a:off x="4060611" y="1335720"/>
            <a:ext cx="1415772" cy="461665"/>
          </a:xfrm>
          <a:prstGeom prst="rect">
            <a:avLst/>
          </a:prstGeom>
          <a:noFill/>
        </p:spPr>
        <p:txBody>
          <a:bodyPr wrap="none" rtlCol="0">
            <a:spAutoFit/>
          </a:bodyPr>
          <a:lstStyle/>
          <a:p>
            <a:r>
              <a:rPr kumimoji="1" lang="ja-JP" altLang="en-US" sz="2400" b="1" dirty="0">
                <a:solidFill>
                  <a:srgbClr val="C00000"/>
                </a:solidFill>
              </a:rPr>
              <a:t>想定課題</a:t>
            </a:r>
          </a:p>
        </p:txBody>
      </p:sp>
      <p:sp>
        <p:nvSpPr>
          <p:cNvPr id="18" name="テキスト ボックス 17">
            <a:extLst>
              <a:ext uri="{FF2B5EF4-FFF2-40B4-BE49-F238E27FC236}">
                <a16:creationId xmlns:a16="http://schemas.microsoft.com/office/drawing/2014/main" id="{5412A2DF-3B2B-4EE3-AA04-4D87A76036DF}"/>
              </a:ext>
            </a:extLst>
          </p:cNvPr>
          <p:cNvSpPr txBox="1"/>
          <p:nvPr/>
        </p:nvSpPr>
        <p:spPr>
          <a:xfrm>
            <a:off x="4060611" y="4249276"/>
            <a:ext cx="1415772" cy="461665"/>
          </a:xfrm>
          <a:prstGeom prst="rect">
            <a:avLst/>
          </a:prstGeom>
          <a:noFill/>
        </p:spPr>
        <p:txBody>
          <a:bodyPr wrap="none" rtlCol="0">
            <a:spAutoFit/>
          </a:bodyPr>
          <a:lstStyle/>
          <a:p>
            <a:r>
              <a:rPr kumimoji="1" lang="ja-JP" altLang="en-US" sz="2400" b="1" dirty="0">
                <a:solidFill>
                  <a:srgbClr val="C00000"/>
                </a:solidFill>
              </a:rPr>
              <a:t>想定課題</a:t>
            </a:r>
          </a:p>
        </p:txBody>
      </p:sp>
      <p:sp>
        <p:nvSpPr>
          <p:cNvPr id="3" name="矢印: 右 2">
            <a:extLst>
              <a:ext uri="{FF2B5EF4-FFF2-40B4-BE49-F238E27FC236}">
                <a16:creationId xmlns:a16="http://schemas.microsoft.com/office/drawing/2014/main" id="{A0FBC337-BECC-4BA7-B06D-41D751BC8B14}"/>
              </a:ext>
            </a:extLst>
          </p:cNvPr>
          <p:cNvSpPr/>
          <p:nvPr/>
        </p:nvSpPr>
        <p:spPr>
          <a:xfrm>
            <a:off x="8444286" y="2385393"/>
            <a:ext cx="326004" cy="930303"/>
          </a:xfrm>
          <a:prstGeom prst="rightArrow">
            <a:avLst/>
          </a:prstGeom>
          <a:solidFill>
            <a:schemeClr val="bg1"/>
          </a:solid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1" name="矢印: 右 20">
            <a:extLst>
              <a:ext uri="{FF2B5EF4-FFF2-40B4-BE49-F238E27FC236}">
                <a16:creationId xmlns:a16="http://schemas.microsoft.com/office/drawing/2014/main" id="{A7FB4C50-C8D1-4917-A587-68AEF77DCFC0}"/>
              </a:ext>
            </a:extLst>
          </p:cNvPr>
          <p:cNvSpPr/>
          <p:nvPr/>
        </p:nvSpPr>
        <p:spPr>
          <a:xfrm>
            <a:off x="8473146" y="5166742"/>
            <a:ext cx="326004" cy="930303"/>
          </a:xfrm>
          <a:prstGeom prst="rightArrow">
            <a:avLst/>
          </a:prstGeom>
          <a:solidFill>
            <a:schemeClr val="bg1"/>
          </a:solidFill>
          <a:ln>
            <a:solidFill>
              <a:schemeClr val="bg1"/>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4" name="タイトル 1">
            <a:extLst>
              <a:ext uri="{FF2B5EF4-FFF2-40B4-BE49-F238E27FC236}">
                <a16:creationId xmlns:a16="http://schemas.microsoft.com/office/drawing/2014/main" id="{AFA1D8CE-0E31-3A67-9156-8AE2842573F5}"/>
              </a:ext>
            </a:extLst>
          </p:cNvPr>
          <p:cNvSpPr txBox="1">
            <a:spLocks/>
          </p:cNvSpPr>
          <p:nvPr/>
        </p:nvSpPr>
        <p:spPr>
          <a:xfrm>
            <a:off x="2286000" y="146305"/>
            <a:ext cx="9637776"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r>
              <a:rPr kumimoji="1" lang="ja-JP" altLang="en-US" sz="2667" dirty="0">
                <a:solidFill>
                  <a:srgbClr val="0A0FD4"/>
                </a:solidFill>
              </a:rPr>
              <a:t>ポイント❷　</a:t>
            </a:r>
            <a:r>
              <a:rPr kumimoji="1" lang="en-US" altLang="ja-JP" sz="2667" dirty="0">
                <a:solidFill>
                  <a:srgbClr val="0A0FD4"/>
                </a:solidFill>
              </a:rPr>
              <a:t>SONY</a:t>
            </a:r>
            <a:r>
              <a:rPr kumimoji="1" lang="ja-JP" altLang="en-US" sz="2667" dirty="0">
                <a:solidFill>
                  <a:srgbClr val="0A0FD4"/>
                </a:solidFill>
              </a:rPr>
              <a:t>の高画質</a:t>
            </a:r>
            <a:r>
              <a:rPr kumimoji="1" lang="en-US" altLang="ja-JP" sz="2667" dirty="0">
                <a:solidFill>
                  <a:srgbClr val="0A0FD4"/>
                </a:solidFill>
              </a:rPr>
              <a:t>/</a:t>
            </a:r>
            <a:r>
              <a:rPr kumimoji="1" lang="ja-JP" altLang="en-US" sz="2667" dirty="0">
                <a:solidFill>
                  <a:srgbClr val="0A0FD4"/>
                </a:solidFill>
              </a:rPr>
              <a:t>高視認性カメラシステム</a:t>
            </a:r>
            <a:endParaRPr kumimoji="1" lang="en-US" altLang="ja-JP" sz="2667" dirty="0">
              <a:solidFill>
                <a:srgbClr val="0A0FD4"/>
              </a:solidFill>
            </a:endParaRPr>
          </a:p>
        </p:txBody>
      </p:sp>
    </p:spTree>
    <p:extLst>
      <p:ext uri="{BB962C8B-B14F-4D97-AF65-F5344CB8AC3E}">
        <p14:creationId xmlns:p14="http://schemas.microsoft.com/office/powerpoint/2010/main" val="3896167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95114F8-92AA-D7F0-DA72-FFCAA0CC9D4E}"/>
              </a:ext>
            </a:extLst>
          </p:cNvPr>
          <p:cNvSpPr>
            <a:spLocks noGrp="1"/>
          </p:cNvSpPr>
          <p:nvPr>
            <p:ph type="body" sz="quarter" idx="31"/>
          </p:nvPr>
        </p:nvSpPr>
        <p:spPr/>
        <p:txBody>
          <a:bodyPr/>
          <a:lstStyle/>
          <a:p>
            <a:r>
              <a:rPr kumimoji="1" lang="ja-JP" altLang="en-US"/>
              <a:t>アジェンダ</a:t>
            </a:r>
          </a:p>
        </p:txBody>
      </p:sp>
      <p:sp>
        <p:nvSpPr>
          <p:cNvPr id="3" name="テキスト ボックス 2">
            <a:extLst>
              <a:ext uri="{FF2B5EF4-FFF2-40B4-BE49-F238E27FC236}">
                <a16:creationId xmlns:a16="http://schemas.microsoft.com/office/drawing/2014/main" id="{411D59A1-FA20-9BD2-1BC3-8928057E61CE}"/>
              </a:ext>
            </a:extLst>
          </p:cNvPr>
          <p:cNvSpPr txBox="1"/>
          <p:nvPr/>
        </p:nvSpPr>
        <p:spPr>
          <a:xfrm>
            <a:off x="3171463" y="1585731"/>
            <a:ext cx="4701928" cy="195957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kumimoji="1" lang="ja-JP" altLang="en-US" sz="2800" b="1">
                <a:solidFill>
                  <a:srgbClr val="0000CA"/>
                </a:solidFill>
              </a:rPr>
              <a:t>会社紹介</a:t>
            </a:r>
            <a:endParaRPr kumimoji="1" lang="en-US" altLang="ja-JP" sz="2800" b="1" dirty="0">
              <a:solidFill>
                <a:srgbClr val="0000CA"/>
              </a:solidFill>
            </a:endParaRPr>
          </a:p>
          <a:p>
            <a:pPr marL="285750" indent="-285750">
              <a:lnSpc>
                <a:spcPct val="150000"/>
              </a:lnSpc>
              <a:buFont typeface="Arial" panose="020B0604020202020204" pitchFamily="34" charset="0"/>
              <a:buChar char="•"/>
            </a:pPr>
            <a:r>
              <a:rPr kumimoji="1" lang="ja-JP" altLang="en-US" sz="2800" b="1">
                <a:solidFill>
                  <a:srgbClr val="0000CA"/>
                </a:solidFill>
              </a:rPr>
              <a:t>スマートコンストラクションとは</a:t>
            </a:r>
            <a:endParaRPr kumimoji="1" lang="en-US" altLang="ja-JP" sz="2800" b="1" dirty="0">
              <a:solidFill>
                <a:srgbClr val="0000CA"/>
              </a:solidFill>
            </a:endParaRPr>
          </a:p>
          <a:p>
            <a:pPr marL="285750" indent="-285750">
              <a:lnSpc>
                <a:spcPct val="150000"/>
              </a:lnSpc>
              <a:buFont typeface="Arial" panose="020B0604020202020204" pitchFamily="34" charset="0"/>
              <a:buChar char="•"/>
            </a:pPr>
            <a:r>
              <a:rPr kumimoji="1" lang="ja-JP" altLang="en-US" sz="2800" b="1">
                <a:solidFill>
                  <a:srgbClr val="0000CA"/>
                </a:solidFill>
              </a:rPr>
              <a:t>遠隔ソリューションの概要</a:t>
            </a:r>
            <a:endParaRPr kumimoji="1" lang="en-US" altLang="ja-JP" sz="2800" b="1" dirty="0">
              <a:solidFill>
                <a:srgbClr val="0000CA"/>
              </a:solidFill>
            </a:endParaRPr>
          </a:p>
        </p:txBody>
      </p:sp>
    </p:spTree>
    <p:extLst>
      <p:ext uri="{BB962C8B-B14F-4D97-AF65-F5344CB8AC3E}">
        <p14:creationId xmlns:p14="http://schemas.microsoft.com/office/powerpoint/2010/main" val="1165986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66C030D-B841-6FFD-20D4-21EAACE1C795}"/>
              </a:ext>
            </a:extLst>
          </p:cNvPr>
          <p:cNvSpPr>
            <a:spLocks noGrp="1"/>
          </p:cNvSpPr>
          <p:nvPr>
            <p:ph type="body" sz="quarter" idx="31"/>
          </p:nvPr>
        </p:nvSpPr>
        <p:spPr/>
        <p:txBody>
          <a:bodyPr/>
          <a:lstStyle/>
          <a:p>
            <a:r>
              <a:rPr kumimoji="1" lang="ja-JP" altLang="en-US" dirty="0"/>
              <a:t>カメラ画角サンプル</a:t>
            </a:r>
          </a:p>
        </p:txBody>
      </p:sp>
      <p:pic>
        <p:nvPicPr>
          <p:cNvPr id="3" name="図 2">
            <a:extLst>
              <a:ext uri="{FF2B5EF4-FFF2-40B4-BE49-F238E27FC236}">
                <a16:creationId xmlns:a16="http://schemas.microsoft.com/office/drawing/2014/main" id="{11A884CA-397E-CE92-4588-E873102860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1298" y="1120832"/>
            <a:ext cx="8663169" cy="4860175"/>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6E7A543B-FC52-5082-AA03-209159BA2D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56843" y="2189636"/>
            <a:ext cx="4860176" cy="27225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9953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4C2F821-EE73-4555-8D7F-317B2330EE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931" y="2694848"/>
            <a:ext cx="1675199" cy="1349827"/>
          </a:xfrm>
          <a:prstGeom prst="roundRect">
            <a:avLst>
              <a:gd name="adj" fmla="val 2634"/>
            </a:avLst>
          </a:prstGeom>
        </p:spPr>
      </p:pic>
      <p:pic>
        <p:nvPicPr>
          <p:cNvPr id="7" name="図 6" descr="アイコン&#10;&#10;自動的に生成された説明">
            <a:extLst>
              <a:ext uri="{FF2B5EF4-FFF2-40B4-BE49-F238E27FC236}">
                <a16:creationId xmlns:a16="http://schemas.microsoft.com/office/drawing/2014/main" id="{10533469-E42A-4E09-9A3E-029382E481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01" y="900001"/>
            <a:ext cx="1200329" cy="1200329"/>
          </a:xfrm>
          <a:prstGeom prst="rect">
            <a:avLst/>
          </a:prstGeom>
        </p:spPr>
      </p:pic>
      <p:sp>
        <p:nvSpPr>
          <p:cNvPr id="8" name="テキスト ボックス 7">
            <a:extLst>
              <a:ext uri="{FF2B5EF4-FFF2-40B4-BE49-F238E27FC236}">
                <a16:creationId xmlns:a16="http://schemas.microsoft.com/office/drawing/2014/main" id="{2FD21A92-C54D-47C4-BF2E-C44623A7381E}"/>
              </a:ext>
            </a:extLst>
          </p:cNvPr>
          <p:cNvSpPr txBox="1"/>
          <p:nvPr/>
        </p:nvSpPr>
        <p:spPr>
          <a:xfrm>
            <a:off x="1723937" y="916715"/>
            <a:ext cx="2186257" cy="1077218"/>
          </a:xfrm>
          <a:prstGeom prst="rect">
            <a:avLst/>
          </a:prstGeom>
          <a:noFill/>
        </p:spPr>
        <p:txBody>
          <a:bodyPr wrap="square" rtlCol="0">
            <a:spAutoFit/>
          </a:bodyPr>
          <a:lstStyle/>
          <a:p>
            <a:pPr defTabSz="457189">
              <a:defRPr/>
            </a:pPr>
            <a:r>
              <a:rPr kumimoji="1" lang="en-US" altLang="ja-JP" sz="4000" b="1" dirty="0">
                <a:solidFill>
                  <a:srgbClr val="000000"/>
                </a:solidFill>
                <a:latin typeface="Noto Sans CJK JP"/>
                <a:ea typeface="Meiryo UI" panose="020B0604030504040204" pitchFamily="50" charset="-128"/>
              </a:rPr>
              <a:t>SC</a:t>
            </a:r>
            <a:r>
              <a:rPr kumimoji="1" lang="en-US" altLang="ja-JP" sz="4000" b="1" dirty="0">
                <a:solidFill>
                  <a:srgbClr val="0000D5"/>
                </a:solidFill>
                <a:latin typeface="Noto Sans CJK JP"/>
                <a:ea typeface="Meiryo UI" panose="020B0604030504040204" pitchFamily="50" charset="-128"/>
              </a:rPr>
              <a:t> </a:t>
            </a:r>
            <a:r>
              <a:rPr kumimoji="1" lang="en-US" altLang="ja-JP" sz="4000" b="1" dirty="0">
                <a:solidFill>
                  <a:srgbClr val="7171FF"/>
                </a:solidFill>
                <a:latin typeface="Noto Sans CJK JP"/>
                <a:ea typeface="Meiryo UI" panose="020B0604030504040204" pitchFamily="50" charset="-128"/>
              </a:rPr>
              <a:t>Fleet</a:t>
            </a:r>
            <a:br>
              <a:rPr kumimoji="1" lang="en-US" altLang="ja-JP" sz="4000" b="1" dirty="0">
                <a:solidFill>
                  <a:srgbClr val="7171FF"/>
                </a:solidFill>
                <a:latin typeface="Noto Sans CJK JP"/>
                <a:ea typeface="Meiryo UI" panose="020B0604030504040204" pitchFamily="50" charset="-128"/>
              </a:rPr>
            </a:br>
            <a:r>
              <a:rPr kumimoji="1" lang="en-US" altLang="ja-JP" sz="2400" dirty="0">
                <a:solidFill>
                  <a:srgbClr val="7171FF"/>
                </a:solidFill>
                <a:latin typeface="Meiryo UI" panose="020B0604030504040204" pitchFamily="50" charset="-128"/>
                <a:ea typeface="Meiryo UI" panose="020B0604030504040204" pitchFamily="50" charset="-128"/>
              </a:rPr>
              <a:t>(</a:t>
            </a:r>
            <a:r>
              <a:rPr kumimoji="1" lang="ja-JP" altLang="en-US" sz="2400" dirty="0">
                <a:solidFill>
                  <a:srgbClr val="7171FF"/>
                </a:solidFill>
                <a:latin typeface="Meiryo UI" panose="020B0604030504040204" pitchFamily="50" charset="-128"/>
                <a:ea typeface="Meiryo UI" panose="020B0604030504040204" pitchFamily="50" charset="-128"/>
              </a:rPr>
              <a:t>デバイス</a:t>
            </a:r>
            <a:r>
              <a:rPr kumimoji="1" lang="en-US" altLang="ja-JP" sz="2400" dirty="0">
                <a:solidFill>
                  <a:srgbClr val="7171FF"/>
                </a:solidFill>
                <a:latin typeface="Meiryo UI" panose="020B0604030504040204" pitchFamily="50" charset="-128"/>
                <a:ea typeface="Meiryo UI" panose="020B0604030504040204" pitchFamily="50" charset="-128"/>
              </a:rPr>
              <a:t>)</a:t>
            </a:r>
            <a:endParaRPr kumimoji="1" lang="ja-JP" altLang="en-US" sz="2400" dirty="0">
              <a:solidFill>
                <a:srgbClr val="7171FF"/>
              </a:solidFill>
              <a:latin typeface="Meiryo UI" panose="020B0604030504040204" pitchFamily="50" charset="-128"/>
              <a:ea typeface="Meiryo UI" panose="020B0604030504040204" pitchFamily="50" charset="-128"/>
            </a:endParaRPr>
          </a:p>
        </p:txBody>
      </p:sp>
      <p:pic>
        <p:nvPicPr>
          <p:cNvPr id="9" name="Picture 2">
            <a:extLst>
              <a:ext uri="{FF2B5EF4-FFF2-40B4-BE49-F238E27FC236}">
                <a16:creationId xmlns:a16="http://schemas.microsoft.com/office/drawing/2014/main" id="{C38ED9F5-922D-4AC8-8DA1-448C7CBA358D}"/>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6674" y="2396363"/>
            <a:ext cx="805223" cy="54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a:extLst>
              <a:ext uri="{FF2B5EF4-FFF2-40B4-BE49-F238E27FC236}">
                <a16:creationId xmlns:a16="http://schemas.microsoft.com/office/drawing/2014/main" id="{1535BC46-FE36-4B35-B614-1D5C005AC689}"/>
              </a:ext>
            </a:extLst>
          </p:cNvPr>
          <p:cNvSpPr txBox="1"/>
          <p:nvPr/>
        </p:nvSpPr>
        <p:spPr>
          <a:xfrm>
            <a:off x="4961493" y="4792726"/>
            <a:ext cx="4960107" cy="369332"/>
          </a:xfrm>
          <a:prstGeom prst="rect">
            <a:avLst/>
          </a:prstGeom>
          <a:noFill/>
        </p:spPr>
        <p:txBody>
          <a:bodyPr wrap="square" rtlCol="0">
            <a:spAutoFit/>
          </a:bodyPr>
          <a:lstStyle/>
          <a:p>
            <a:pPr defTabSz="457189">
              <a:defRPr/>
            </a:pPr>
            <a:r>
              <a:rPr kumimoji="1" lang="ja-JP" altLang="en-US" b="1" dirty="0">
                <a:solidFill>
                  <a:prstClr val="black"/>
                </a:solidFill>
                <a:latin typeface="Meiryo UI" panose="020B0604030504040204" pitchFamily="50" charset="-128"/>
                <a:ea typeface="Meiryo UI" panose="020B0604030504040204" pitchFamily="50" charset="-128"/>
              </a:rPr>
              <a:t>スマホアプリとして展開。あらゆる車両に搭載可能。</a:t>
            </a:r>
          </a:p>
        </p:txBody>
      </p:sp>
      <p:sp>
        <p:nvSpPr>
          <p:cNvPr id="11" name="テキスト ボックス 10">
            <a:extLst>
              <a:ext uri="{FF2B5EF4-FFF2-40B4-BE49-F238E27FC236}">
                <a16:creationId xmlns:a16="http://schemas.microsoft.com/office/drawing/2014/main" id="{1ADC825A-A9D4-455D-948E-2C2253493D20}"/>
              </a:ext>
            </a:extLst>
          </p:cNvPr>
          <p:cNvSpPr txBox="1"/>
          <p:nvPr/>
        </p:nvSpPr>
        <p:spPr>
          <a:xfrm>
            <a:off x="3617596" y="1104786"/>
            <a:ext cx="9608587" cy="707886"/>
          </a:xfrm>
          <a:prstGeom prst="rect">
            <a:avLst/>
          </a:prstGeom>
          <a:noFill/>
        </p:spPr>
        <p:txBody>
          <a:bodyPr wrap="square" rtlCol="0">
            <a:spAutoFit/>
          </a:bodyPr>
          <a:lstStyle/>
          <a:p>
            <a:pPr defTabSz="914377">
              <a:defRPr/>
            </a:pPr>
            <a:r>
              <a:rPr kumimoji="1" lang="ja-JP" altLang="en-US" sz="2000" b="1" dirty="0">
                <a:solidFill>
                  <a:prstClr val="black"/>
                </a:solidFill>
                <a:latin typeface="Meiryo UI" panose="020B0604030504040204" pitchFamily="50" charset="-128"/>
                <a:ea typeface="Meiryo UI" panose="020B0604030504040204" pitchFamily="50" charset="-128"/>
              </a:rPr>
              <a:t>建機、搬送車両の位置方位を収集・リアルタイムにモニタリング</a:t>
            </a:r>
            <a:br>
              <a:rPr kumimoji="1" lang="en-US" altLang="ja-JP" sz="2000" b="1" dirty="0">
                <a:solidFill>
                  <a:prstClr val="black"/>
                </a:solidFill>
                <a:latin typeface="Meiryo UI" panose="020B0604030504040204" pitchFamily="50" charset="-128"/>
                <a:ea typeface="Meiryo UI" panose="020B0604030504040204" pitchFamily="50" charset="-128"/>
              </a:rPr>
            </a:br>
            <a:r>
              <a:rPr kumimoji="1" lang="ja-JP" altLang="en-US" sz="2000" b="1" dirty="0">
                <a:solidFill>
                  <a:prstClr val="black"/>
                </a:solidFill>
                <a:latin typeface="Meiryo UI" panose="020B0604030504040204" pitchFamily="50" charset="-128"/>
                <a:ea typeface="Meiryo UI" panose="020B0604030504040204" pitchFamily="50" charset="-128"/>
              </a:rPr>
              <a:t>安全管理・作業指示・作業履歴管理をデジタル化　＆　ペイロード機能とも連携</a:t>
            </a:r>
            <a:endParaRPr kumimoji="1" lang="en-US" altLang="ja-JP" sz="2000" b="1" dirty="0">
              <a:solidFill>
                <a:prstClr val="black"/>
              </a:solidFill>
              <a:latin typeface="Meiryo UI" panose="020B0604030504040204" pitchFamily="50" charset="-128"/>
              <a:ea typeface="Meiryo UI" panose="020B0604030504040204" pitchFamily="50" charset="-128"/>
            </a:endParaRPr>
          </a:p>
        </p:txBody>
      </p:sp>
      <p:sp>
        <p:nvSpPr>
          <p:cNvPr id="12" name="二等辺三角形 11">
            <a:extLst>
              <a:ext uri="{FF2B5EF4-FFF2-40B4-BE49-F238E27FC236}">
                <a16:creationId xmlns:a16="http://schemas.microsoft.com/office/drawing/2014/main" id="{875C460B-847A-4A35-B0F1-BBA0BEB501F0}"/>
              </a:ext>
            </a:extLst>
          </p:cNvPr>
          <p:cNvSpPr/>
          <p:nvPr/>
        </p:nvSpPr>
        <p:spPr>
          <a:xfrm rot="10800000">
            <a:off x="6947064" y="3075095"/>
            <a:ext cx="597877" cy="2199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ja-JP" altLang="en-US">
              <a:solidFill>
                <a:prstClr val="white"/>
              </a:solidFill>
              <a:latin typeface="游ゴシック" panose="020F0502020204030204"/>
              <a:ea typeface="游ゴシック" panose="020B0400000000000000" pitchFamily="50" charset="-128"/>
            </a:endParaRPr>
          </a:p>
        </p:txBody>
      </p:sp>
      <p:sp>
        <p:nvSpPr>
          <p:cNvPr id="13" name="二等辺三角形 12">
            <a:extLst>
              <a:ext uri="{FF2B5EF4-FFF2-40B4-BE49-F238E27FC236}">
                <a16:creationId xmlns:a16="http://schemas.microsoft.com/office/drawing/2014/main" id="{3939C25A-A016-4F69-90E4-21486DCCC831}"/>
              </a:ext>
            </a:extLst>
          </p:cNvPr>
          <p:cNvSpPr/>
          <p:nvPr/>
        </p:nvSpPr>
        <p:spPr>
          <a:xfrm rot="10800000">
            <a:off x="6947064" y="4568072"/>
            <a:ext cx="597877" cy="2199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ja-JP" altLang="en-US">
              <a:solidFill>
                <a:prstClr val="white"/>
              </a:solidFill>
              <a:latin typeface="游ゴシック" panose="020F0502020204030204"/>
              <a:ea typeface="游ゴシック" panose="020B0400000000000000" pitchFamily="50" charset="-128"/>
            </a:endParaRPr>
          </a:p>
        </p:txBody>
      </p:sp>
      <p:sp>
        <p:nvSpPr>
          <p:cNvPr id="14" name="四角形: 角を丸くする 13">
            <a:extLst>
              <a:ext uri="{FF2B5EF4-FFF2-40B4-BE49-F238E27FC236}">
                <a16:creationId xmlns:a16="http://schemas.microsoft.com/office/drawing/2014/main" id="{20D0DFAB-6E72-4E24-ABE1-4B3A799884EB}"/>
              </a:ext>
            </a:extLst>
          </p:cNvPr>
          <p:cNvSpPr/>
          <p:nvPr/>
        </p:nvSpPr>
        <p:spPr>
          <a:xfrm>
            <a:off x="3522430" y="2257979"/>
            <a:ext cx="7052807" cy="4255540"/>
          </a:xfrm>
          <a:prstGeom prst="roundRect">
            <a:avLst>
              <a:gd name="adj" fmla="val 5356"/>
            </a:avLst>
          </a:prstGeom>
          <a:noFill/>
          <a:ln w="38100">
            <a:solidFill>
              <a:srgbClr val="293D9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kumimoji="1" lang="ja-JP" altLang="en-US">
              <a:solidFill>
                <a:prstClr val="white"/>
              </a:solidFill>
              <a:latin typeface="游ゴシック" panose="020F0502020204030204"/>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775C7F07-E91E-4C14-B6A1-F44AFE1F1798}"/>
              </a:ext>
            </a:extLst>
          </p:cNvPr>
          <p:cNvSpPr txBox="1"/>
          <p:nvPr/>
        </p:nvSpPr>
        <p:spPr>
          <a:xfrm>
            <a:off x="5731834" y="2494103"/>
            <a:ext cx="3710796" cy="369332"/>
          </a:xfrm>
          <a:prstGeom prst="rect">
            <a:avLst/>
          </a:prstGeom>
          <a:noFill/>
        </p:spPr>
        <p:txBody>
          <a:bodyPr wrap="square" rtlCol="0">
            <a:spAutoFit/>
          </a:bodyPr>
          <a:lstStyle/>
          <a:p>
            <a:pPr defTabSz="457189">
              <a:defRPr/>
            </a:pPr>
            <a:r>
              <a:rPr kumimoji="1" lang="en-US" altLang="ja-JP" b="1" dirty="0">
                <a:solidFill>
                  <a:prstClr val="black"/>
                </a:solidFill>
                <a:latin typeface="Meiryo UI" panose="020B0604030504040204" pitchFamily="50" charset="-128"/>
                <a:ea typeface="Meiryo UI" panose="020B0604030504040204" pitchFamily="50" charset="-128"/>
              </a:rPr>
              <a:t>KOMTRAX:</a:t>
            </a:r>
            <a:r>
              <a:rPr kumimoji="1" lang="ja-JP" altLang="en-US" b="1" dirty="0">
                <a:solidFill>
                  <a:prstClr val="black"/>
                </a:solidFill>
                <a:latin typeface="Meiryo UI" panose="020B0604030504040204" pitchFamily="50" charset="-128"/>
                <a:ea typeface="Meiryo UI" panose="020B0604030504040204" pitchFamily="50" charset="-128"/>
              </a:rPr>
              <a:t>コマツ製建機の情報</a:t>
            </a:r>
          </a:p>
        </p:txBody>
      </p:sp>
      <p:pic>
        <p:nvPicPr>
          <p:cNvPr id="16" name="図 15">
            <a:extLst>
              <a:ext uri="{FF2B5EF4-FFF2-40B4-BE49-F238E27FC236}">
                <a16:creationId xmlns:a16="http://schemas.microsoft.com/office/drawing/2014/main" id="{4D040318-87C6-4D85-9D87-BC816C88BD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1929" y="4052943"/>
            <a:ext cx="558227" cy="369332"/>
          </a:xfrm>
          <a:prstGeom prst="rect">
            <a:avLst/>
          </a:prstGeom>
        </p:spPr>
      </p:pic>
      <p:pic>
        <p:nvPicPr>
          <p:cNvPr id="17" name="図 16">
            <a:extLst>
              <a:ext uri="{FF2B5EF4-FFF2-40B4-BE49-F238E27FC236}">
                <a16:creationId xmlns:a16="http://schemas.microsoft.com/office/drawing/2014/main" id="{6B5D54C8-E17D-4000-B0CD-CAB2854104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5073" y="3644586"/>
            <a:ext cx="576825" cy="478839"/>
          </a:xfrm>
          <a:prstGeom prst="rect">
            <a:avLst/>
          </a:prstGeom>
        </p:spPr>
      </p:pic>
      <p:pic>
        <p:nvPicPr>
          <p:cNvPr id="18" name="図 17">
            <a:extLst>
              <a:ext uri="{FF2B5EF4-FFF2-40B4-BE49-F238E27FC236}">
                <a16:creationId xmlns:a16="http://schemas.microsoft.com/office/drawing/2014/main" id="{480FBD10-D34A-481C-A735-510C4E5CFC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4949" y="4075587"/>
            <a:ext cx="551179" cy="369332"/>
          </a:xfrm>
          <a:prstGeom prst="rect">
            <a:avLst/>
          </a:prstGeom>
        </p:spPr>
      </p:pic>
      <p:pic>
        <p:nvPicPr>
          <p:cNvPr id="19" name="図 18">
            <a:extLst>
              <a:ext uri="{FF2B5EF4-FFF2-40B4-BE49-F238E27FC236}">
                <a16:creationId xmlns:a16="http://schemas.microsoft.com/office/drawing/2014/main" id="{CCE896AE-3422-4C83-A7FC-28360BC6C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689" y="4070238"/>
            <a:ext cx="558227" cy="369332"/>
          </a:xfrm>
          <a:prstGeom prst="rect">
            <a:avLst/>
          </a:prstGeom>
        </p:spPr>
      </p:pic>
      <p:pic>
        <p:nvPicPr>
          <p:cNvPr id="20" name="図 19">
            <a:extLst>
              <a:ext uri="{FF2B5EF4-FFF2-40B4-BE49-F238E27FC236}">
                <a16:creationId xmlns:a16="http://schemas.microsoft.com/office/drawing/2014/main" id="{A30E1F60-0A0A-46F5-A705-F1CDED473E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9565" y="4083542"/>
            <a:ext cx="551179" cy="369332"/>
          </a:xfrm>
          <a:prstGeom prst="rect">
            <a:avLst/>
          </a:prstGeom>
        </p:spPr>
      </p:pic>
      <p:pic>
        <p:nvPicPr>
          <p:cNvPr id="21" name="図 20">
            <a:extLst>
              <a:ext uri="{FF2B5EF4-FFF2-40B4-BE49-F238E27FC236}">
                <a16:creationId xmlns:a16="http://schemas.microsoft.com/office/drawing/2014/main" id="{F06611B7-197E-4534-936B-54BF840662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70744" y="4032049"/>
            <a:ext cx="551179" cy="407521"/>
          </a:xfrm>
          <a:prstGeom prst="rect">
            <a:avLst/>
          </a:prstGeom>
        </p:spPr>
      </p:pic>
      <p:sp>
        <p:nvSpPr>
          <p:cNvPr id="22" name="テキスト ボックス 21">
            <a:extLst>
              <a:ext uri="{FF2B5EF4-FFF2-40B4-BE49-F238E27FC236}">
                <a16:creationId xmlns:a16="http://schemas.microsoft.com/office/drawing/2014/main" id="{5FF04531-90BB-422B-8FC4-E9AA65173D09}"/>
              </a:ext>
            </a:extLst>
          </p:cNvPr>
          <p:cNvSpPr txBox="1"/>
          <p:nvPr/>
        </p:nvSpPr>
        <p:spPr>
          <a:xfrm>
            <a:off x="5076672" y="3332422"/>
            <a:ext cx="4844928" cy="369332"/>
          </a:xfrm>
          <a:prstGeom prst="rect">
            <a:avLst/>
          </a:prstGeom>
          <a:noFill/>
        </p:spPr>
        <p:txBody>
          <a:bodyPr wrap="square" rtlCol="0">
            <a:spAutoFit/>
          </a:bodyPr>
          <a:lstStyle/>
          <a:p>
            <a:pPr defTabSz="457189">
              <a:defRPr/>
            </a:pPr>
            <a:r>
              <a:rPr kumimoji="1" lang="ja-JP" altLang="en-US" b="1" dirty="0">
                <a:solidFill>
                  <a:prstClr val="black"/>
                </a:solidFill>
                <a:latin typeface="Meiryo UI" panose="020B0604030504040204" pitchFamily="50" charset="-128"/>
                <a:ea typeface="Meiryo UI" panose="020B0604030504040204" pitchFamily="50" charset="-128"/>
              </a:rPr>
              <a:t>実際の現場は、数多くの商用車両が動き回る</a:t>
            </a:r>
          </a:p>
        </p:txBody>
      </p:sp>
      <p:pic>
        <p:nvPicPr>
          <p:cNvPr id="23" name="図 22">
            <a:extLst>
              <a:ext uri="{FF2B5EF4-FFF2-40B4-BE49-F238E27FC236}">
                <a16:creationId xmlns:a16="http://schemas.microsoft.com/office/drawing/2014/main" id="{38A132EF-DB02-4A39-9421-B9A8AF13319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2250" y="5131365"/>
            <a:ext cx="262468" cy="481192"/>
          </a:xfrm>
          <a:prstGeom prst="rect">
            <a:avLst/>
          </a:prstGeom>
        </p:spPr>
      </p:pic>
      <p:pic>
        <p:nvPicPr>
          <p:cNvPr id="24" name="図 23">
            <a:extLst>
              <a:ext uri="{FF2B5EF4-FFF2-40B4-BE49-F238E27FC236}">
                <a16:creationId xmlns:a16="http://schemas.microsoft.com/office/drawing/2014/main" id="{62285989-71C8-48E6-87A7-9B6ADB58D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1929" y="5619366"/>
            <a:ext cx="558227" cy="369332"/>
          </a:xfrm>
          <a:prstGeom prst="rect">
            <a:avLst/>
          </a:prstGeom>
        </p:spPr>
      </p:pic>
      <p:pic>
        <p:nvPicPr>
          <p:cNvPr id="25" name="図 24">
            <a:extLst>
              <a:ext uri="{FF2B5EF4-FFF2-40B4-BE49-F238E27FC236}">
                <a16:creationId xmlns:a16="http://schemas.microsoft.com/office/drawing/2014/main" id="{DE73695A-C69B-4D58-BD7E-04DADBDA94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057" y="5509859"/>
            <a:ext cx="576825" cy="478839"/>
          </a:xfrm>
          <a:prstGeom prst="rect">
            <a:avLst/>
          </a:prstGeom>
        </p:spPr>
      </p:pic>
      <p:pic>
        <p:nvPicPr>
          <p:cNvPr id="26" name="図 25">
            <a:extLst>
              <a:ext uri="{FF2B5EF4-FFF2-40B4-BE49-F238E27FC236}">
                <a16:creationId xmlns:a16="http://schemas.microsoft.com/office/drawing/2014/main" id="{A58070FB-95F6-45B4-84F5-560AFF0081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4949" y="5642009"/>
            <a:ext cx="551179" cy="369332"/>
          </a:xfrm>
          <a:prstGeom prst="rect">
            <a:avLst/>
          </a:prstGeom>
        </p:spPr>
      </p:pic>
      <p:pic>
        <p:nvPicPr>
          <p:cNvPr id="27" name="図 26">
            <a:extLst>
              <a:ext uri="{FF2B5EF4-FFF2-40B4-BE49-F238E27FC236}">
                <a16:creationId xmlns:a16="http://schemas.microsoft.com/office/drawing/2014/main" id="{5EC9F5A2-2E66-4FF9-BEBB-C366D32824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689" y="5636659"/>
            <a:ext cx="558227" cy="369332"/>
          </a:xfrm>
          <a:prstGeom prst="rect">
            <a:avLst/>
          </a:prstGeom>
        </p:spPr>
      </p:pic>
      <p:pic>
        <p:nvPicPr>
          <p:cNvPr id="28" name="図 27">
            <a:extLst>
              <a:ext uri="{FF2B5EF4-FFF2-40B4-BE49-F238E27FC236}">
                <a16:creationId xmlns:a16="http://schemas.microsoft.com/office/drawing/2014/main" id="{18F88BC1-5AB0-49FA-9725-DAE81B2022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9565" y="5649963"/>
            <a:ext cx="551179" cy="369332"/>
          </a:xfrm>
          <a:prstGeom prst="rect">
            <a:avLst/>
          </a:prstGeom>
        </p:spPr>
      </p:pic>
      <p:pic>
        <p:nvPicPr>
          <p:cNvPr id="29" name="図 28">
            <a:extLst>
              <a:ext uri="{FF2B5EF4-FFF2-40B4-BE49-F238E27FC236}">
                <a16:creationId xmlns:a16="http://schemas.microsoft.com/office/drawing/2014/main" id="{CEC117AD-6528-4A96-9649-BFABD1EBED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70744" y="5598472"/>
            <a:ext cx="551179" cy="407521"/>
          </a:xfrm>
          <a:prstGeom prst="rect">
            <a:avLst/>
          </a:prstGeom>
        </p:spPr>
      </p:pic>
      <p:sp>
        <p:nvSpPr>
          <p:cNvPr id="30" name="テキスト ボックス 29">
            <a:extLst>
              <a:ext uri="{FF2B5EF4-FFF2-40B4-BE49-F238E27FC236}">
                <a16:creationId xmlns:a16="http://schemas.microsoft.com/office/drawing/2014/main" id="{EFC36E2D-0454-4A6F-9ED9-D09A8DA4A2BB}"/>
              </a:ext>
            </a:extLst>
          </p:cNvPr>
          <p:cNvSpPr txBox="1"/>
          <p:nvPr/>
        </p:nvSpPr>
        <p:spPr>
          <a:xfrm>
            <a:off x="5881897" y="3794070"/>
            <a:ext cx="2539993" cy="276999"/>
          </a:xfrm>
          <a:prstGeom prst="rect">
            <a:avLst/>
          </a:prstGeom>
          <a:noFill/>
        </p:spPr>
        <p:txBody>
          <a:bodyPr wrap="square" rtlCol="0">
            <a:spAutoFit/>
          </a:bodyPr>
          <a:lstStyle/>
          <a:p>
            <a:pPr defTabSz="457189">
              <a:defRPr/>
            </a:pPr>
            <a:r>
              <a:rPr kumimoji="1" lang="ja-JP" altLang="en-US" sz="1200" b="1" dirty="0">
                <a:solidFill>
                  <a:srgbClr val="FF0000"/>
                </a:solidFill>
                <a:latin typeface="Meiryo UI" panose="020B0604030504040204" pitchFamily="50" charset="-128"/>
                <a:ea typeface="Meiryo UI" panose="020B0604030504040204" pitchFamily="50" charset="-128"/>
              </a:rPr>
              <a:t>他社建機や商用車の情報が取れない</a:t>
            </a:r>
          </a:p>
        </p:txBody>
      </p:sp>
      <p:pic>
        <p:nvPicPr>
          <p:cNvPr id="31" name="図 30">
            <a:extLst>
              <a:ext uri="{FF2B5EF4-FFF2-40B4-BE49-F238E27FC236}">
                <a16:creationId xmlns:a16="http://schemas.microsoft.com/office/drawing/2014/main" id="{C9EDB8FF-AA37-4B40-A819-12F54C3389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81897" y="5131365"/>
            <a:ext cx="262468" cy="481192"/>
          </a:xfrm>
          <a:prstGeom prst="rect">
            <a:avLst/>
          </a:prstGeom>
        </p:spPr>
      </p:pic>
      <p:pic>
        <p:nvPicPr>
          <p:cNvPr id="32" name="図 31">
            <a:extLst>
              <a:ext uri="{FF2B5EF4-FFF2-40B4-BE49-F238E27FC236}">
                <a16:creationId xmlns:a16="http://schemas.microsoft.com/office/drawing/2014/main" id="{A4EAD76A-3E8E-4224-91C7-3E78D93E22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96182" y="5131365"/>
            <a:ext cx="262468" cy="481192"/>
          </a:xfrm>
          <a:prstGeom prst="rect">
            <a:avLst/>
          </a:prstGeom>
        </p:spPr>
      </p:pic>
      <p:pic>
        <p:nvPicPr>
          <p:cNvPr id="33" name="図 32">
            <a:extLst>
              <a:ext uri="{FF2B5EF4-FFF2-40B4-BE49-F238E27FC236}">
                <a16:creationId xmlns:a16="http://schemas.microsoft.com/office/drawing/2014/main" id="{7C0D28E6-AB7B-45F0-BFAB-828A395894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32475" y="5131365"/>
            <a:ext cx="262468" cy="481192"/>
          </a:xfrm>
          <a:prstGeom prst="rect">
            <a:avLst/>
          </a:prstGeom>
        </p:spPr>
      </p:pic>
      <p:pic>
        <p:nvPicPr>
          <p:cNvPr id="34" name="図 33">
            <a:extLst>
              <a:ext uri="{FF2B5EF4-FFF2-40B4-BE49-F238E27FC236}">
                <a16:creationId xmlns:a16="http://schemas.microsoft.com/office/drawing/2014/main" id="{CB105B13-7404-4080-A5D2-107A2D5654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4451" y="5131365"/>
            <a:ext cx="262468" cy="481192"/>
          </a:xfrm>
          <a:prstGeom prst="rect">
            <a:avLst/>
          </a:prstGeom>
        </p:spPr>
      </p:pic>
      <p:pic>
        <p:nvPicPr>
          <p:cNvPr id="35" name="図 34">
            <a:extLst>
              <a:ext uri="{FF2B5EF4-FFF2-40B4-BE49-F238E27FC236}">
                <a16:creationId xmlns:a16="http://schemas.microsoft.com/office/drawing/2014/main" id="{387B11E7-6D83-4F81-B550-C412716F16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56797" y="5131365"/>
            <a:ext cx="262468" cy="481192"/>
          </a:xfrm>
          <a:prstGeom prst="rect">
            <a:avLst/>
          </a:prstGeom>
        </p:spPr>
      </p:pic>
      <p:sp>
        <p:nvSpPr>
          <p:cNvPr id="2" name="タイトル 1">
            <a:extLst>
              <a:ext uri="{FF2B5EF4-FFF2-40B4-BE49-F238E27FC236}">
                <a16:creationId xmlns:a16="http://schemas.microsoft.com/office/drawing/2014/main" id="{2B529CB3-1C83-CA47-7AD5-327BD1085605}"/>
              </a:ext>
            </a:extLst>
          </p:cNvPr>
          <p:cNvSpPr txBox="1">
            <a:spLocks/>
          </p:cNvSpPr>
          <p:nvPr/>
        </p:nvSpPr>
        <p:spPr>
          <a:xfrm>
            <a:off x="2252134" y="112438"/>
            <a:ext cx="10481733"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a:spcBef>
                <a:spcPts val="300"/>
              </a:spcBef>
            </a:pPr>
            <a:r>
              <a:rPr kumimoji="1" lang="ja-JP" altLang="en-US" sz="2667" dirty="0">
                <a:solidFill>
                  <a:srgbClr val="0A0FD4"/>
                </a:solidFill>
              </a:rPr>
              <a:t>ポイント❹　</a:t>
            </a:r>
            <a:r>
              <a:rPr kumimoji="1" lang="en-US" altLang="ja-JP" sz="2667" dirty="0">
                <a:solidFill>
                  <a:srgbClr val="0A0FD4"/>
                </a:solidFill>
              </a:rPr>
              <a:t>Smart Construction</a:t>
            </a:r>
            <a:r>
              <a:rPr kumimoji="1" lang="ja-JP" altLang="en-US" sz="2667" dirty="0">
                <a:solidFill>
                  <a:srgbClr val="0A0FD4"/>
                </a:solidFill>
              </a:rPr>
              <a:t>ソリューションとの連携　</a:t>
            </a:r>
            <a:r>
              <a:rPr kumimoji="1" lang="en-US" altLang="ja-JP" sz="2667" dirty="0" err="1">
                <a:solidFill>
                  <a:srgbClr val="0A0FD4"/>
                </a:solidFill>
              </a:rPr>
              <a:t>SCF</a:t>
            </a:r>
            <a:r>
              <a:rPr lang="en-US" altLang="ja-JP" sz="2667" dirty="0" err="1">
                <a:solidFill>
                  <a:srgbClr val="0A0FD4"/>
                </a:solidFill>
              </a:rPr>
              <a:t>leet</a:t>
            </a:r>
            <a:endParaRPr kumimoji="1" lang="ja-JP" altLang="en-US" sz="2667" dirty="0">
              <a:solidFill>
                <a:srgbClr val="0A0FD4"/>
              </a:solidFill>
            </a:endParaRPr>
          </a:p>
        </p:txBody>
      </p:sp>
    </p:spTree>
    <p:extLst>
      <p:ext uri="{BB962C8B-B14F-4D97-AF65-F5344CB8AC3E}">
        <p14:creationId xmlns:p14="http://schemas.microsoft.com/office/powerpoint/2010/main" val="3408277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A3B887AB-ED51-498E-9680-8F1A705B2CB3}"/>
              </a:ext>
            </a:extLst>
          </p:cNvPr>
          <p:cNvPicPr>
            <a:picLocks noChangeAspect="1"/>
          </p:cNvPicPr>
          <p:nvPr/>
        </p:nvPicPr>
        <p:blipFill>
          <a:blip r:embed="rId4"/>
          <a:stretch>
            <a:fillRect/>
          </a:stretch>
        </p:blipFill>
        <p:spPr>
          <a:xfrm>
            <a:off x="9714061" y="2297929"/>
            <a:ext cx="2363971" cy="3919993"/>
          </a:xfrm>
          <a:prstGeom prst="rect">
            <a:avLst/>
          </a:prstGeom>
        </p:spPr>
      </p:pic>
      <p:sp>
        <p:nvSpPr>
          <p:cNvPr id="2" name="タイトル 1">
            <a:extLst>
              <a:ext uri="{FF2B5EF4-FFF2-40B4-BE49-F238E27FC236}">
                <a16:creationId xmlns:a16="http://schemas.microsoft.com/office/drawing/2014/main" id="{BFACAE9C-9D41-4A81-8431-C23EED4D582A}"/>
              </a:ext>
            </a:extLst>
          </p:cNvPr>
          <p:cNvSpPr txBox="1">
            <a:spLocks/>
          </p:cNvSpPr>
          <p:nvPr/>
        </p:nvSpPr>
        <p:spPr>
          <a:xfrm>
            <a:off x="2173981" y="165783"/>
            <a:ext cx="8892480" cy="483519"/>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914377">
              <a:defRPr/>
            </a:pPr>
            <a:endParaRPr lang="ja-JP" altLang="en-US" b="1" dirty="0">
              <a:solidFill>
                <a:prstClr val="black"/>
              </a:solidFill>
              <a:latin typeface="Calibri"/>
              <a:ea typeface="ＭＳ Ｐゴシック" panose="020B0600070205080204" pitchFamily="50" charset="-128"/>
            </a:endParaRPr>
          </a:p>
        </p:txBody>
      </p:sp>
      <p:sp>
        <p:nvSpPr>
          <p:cNvPr id="4" name="下矢印 4">
            <a:extLst>
              <a:ext uri="{FF2B5EF4-FFF2-40B4-BE49-F238E27FC236}">
                <a16:creationId xmlns:a16="http://schemas.microsoft.com/office/drawing/2014/main" id="{6FF30F25-E0B0-4580-8C1A-4F5C38D0E67D}"/>
              </a:ext>
            </a:extLst>
          </p:cNvPr>
          <p:cNvSpPr/>
          <p:nvPr/>
        </p:nvSpPr>
        <p:spPr>
          <a:xfrm rot="16200000">
            <a:off x="6035366" y="5593707"/>
            <a:ext cx="810647" cy="97104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defTabSz="914377">
              <a:defRPr/>
            </a:pPr>
            <a:endParaRPr lang="ja-JP" altLang="en-US" sz="1600" b="1" kern="0">
              <a:solidFill>
                <a:srgbClr val="0000CA"/>
              </a:solidFill>
              <a:latin typeface="Meiryo UI" panose="020B0604030504040204" pitchFamily="50" charset="-128"/>
              <a:ea typeface="Meiryo UI" panose="020B0604030504040204" pitchFamily="50" charset="-128"/>
            </a:endParaRPr>
          </a:p>
        </p:txBody>
      </p:sp>
      <p:pic>
        <p:nvPicPr>
          <p:cNvPr id="6" name="01リアルタイムビュー_4">
            <a:hlinkClick r:id="" action="ppaction://media"/>
            <a:extLst>
              <a:ext uri="{FF2B5EF4-FFF2-40B4-BE49-F238E27FC236}">
                <a16:creationId xmlns:a16="http://schemas.microsoft.com/office/drawing/2014/main" id="{05718556-CC4B-4C3F-B415-DCE22EDCA4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634" y="783379"/>
            <a:ext cx="9324285" cy="5808252"/>
          </a:xfrm>
          <a:prstGeom prst="rect">
            <a:avLst/>
          </a:prstGeom>
        </p:spPr>
      </p:pic>
      <p:sp>
        <p:nvSpPr>
          <p:cNvPr id="3" name="テキスト ボックス 2">
            <a:extLst>
              <a:ext uri="{FF2B5EF4-FFF2-40B4-BE49-F238E27FC236}">
                <a16:creationId xmlns:a16="http://schemas.microsoft.com/office/drawing/2014/main" id="{EA13415C-BE6C-49DF-B7A9-DABEEE9256AD}"/>
              </a:ext>
            </a:extLst>
          </p:cNvPr>
          <p:cNvSpPr txBox="1"/>
          <p:nvPr/>
        </p:nvSpPr>
        <p:spPr>
          <a:xfrm>
            <a:off x="4890052" y="843009"/>
            <a:ext cx="6561221" cy="1323439"/>
          </a:xfrm>
          <a:prstGeom prst="rect">
            <a:avLst/>
          </a:prstGeom>
          <a:noFill/>
        </p:spPr>
        <p:txBody>
          <a:bodyPr wrap="square" rtlCol="0">
            <a:spAutoFit/>
          </a:bodyPr>
          <a:lstStyle/>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a:t>
            </a:r>
            <a:r>
              <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rPr>
              <a:t>Web</a:t>
            </a: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アプリ＞</a:t>
            </a:r>
            <a:endPar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endParaRPr>
          </a:p>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■全車両の情報をリアルタイムで表示</a:t>
            </a:r>
            <a:endPar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endParaRPr>
          </a:p>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■周回時間・作業回数などの進捗情報も更新</a:t>
            </a:r>
            <a:endPar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endParaRPr>
          </a:p>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■メッセージ送信機能により、遠隔の指示も可能</a:t>
            </a:r>
          </a:p>
        </p:txBody>
      </p:sp>
      <p:pic>
        <p:nvPicPr>
          <p:cNvPr id="16" name="図 15">
            <a:extLst>
              <a:ext uri="{FF2B5EF4-FFF2-40B4-BE49-F238E27FC236}">
                <a16:creationId xmlns:a16="http://schemas.microsoft.com/office/drawing/2014/main" id="{6A9B1A2A-BAFA-4266-AD19-23EBA20AB8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9019" y="2509800"/>
            <a:ext cx="1988348" cy="3535733"/>
          </a:xfrm>
          <a:prstGeom prst="rect">
            <a:avLst/>
          </a:prstGeom>
        </p:spPr>
      </p:pic>
      <p:sp>
        <p:nvSpPr>
          <p:cNvPr id="15" name="テキスト ボックス 14">
            <a:extLst>
              <a:ext uri="{FF2B5EF4-FFF2-40B4-BE49-F238E27FC236}">
                <a16:creationId xmlns:a16="http://schemas.microsoft.com/office/drawing/2014/main" id="{A0F4253A-69A0-4540-84AA-5DAA0F37C581}"/>
              </a:ext>
            </a:extLst>
          </p:cNvPr>
          <p:cNvSpPr txBox="1"/>
          <p:nvPr/>
        </p:nvSpPr>
        <p:spPr>
          <a:xfrm>
            <a:off x="7837033" y="5161112"/>
            <a:ext cx="4143975" cy="1323439"/>
          </a:xfrm>
          <a:prstGeom prst="rect">
            <a:avLst/>
          </a:prstGeom>
          <a:noFill/>
        </p:spPr>
        <p:txBody>
          <a:bodyPr wrap="square" rtlCol="0">
            <a:spAutoFit/>
          </a:bodyPr>
          <a:lstStyle/>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＜スマホアプリ＞</a:t>
            </a:r>
            <a:endPar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endParaRPr>
          </a:p>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自車・他車 地図情報を表示</a:t>
            </a:r>
            <a:endPar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endParaRPr>
          </a:p>
          <a:p>
            <a:pPr defTabSz="914377">
              <a:defRPr/>
            </a:pP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作業カウント・アラート発報</a:t>
            </a:r>
            <a:br>
              <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rPr>
            </a:br>
            <a:r>
              <a:rPr kumimoji="1" lang="ja-JP" altLang="en-US" sz="2000" b="1" dirty="0">
                <a:solidFill>
                  <a:srgbClr val="0000CA"/>
                </a:solidFill>
                <a:effectLst>
                  <a:glow rad="127000">
                    <a:schemeClr val="bg1"/>
                  </a:glow>
                </a:effectLst>
                <a:latin typeface="Meiryo UI" panose="020B0604030504040204" pitchFamily="50" charset="-128"/>
                <a:ea typeface="Meiryo UI" panose="020B0604030504040204" pitchFamily="50" charset="-128"/>
              </a:rPr>
              <a:t>他車両へメッセージ送信も可能</a:t>
            </a:r>
            <a:endParaRPr kumimoji="1" lang="en-US" altLang="ja-JP" sz="2000" b="1" dirty="0">
              <a:solidFill>
                <a:srgbClr val="0000CA"/>
              </a:solidFill>
              <a:effectLst>
                <a:glow rad="127000">
                  <a:schemeClr val="bg1"/>
                </a:glow>
              </a:effectLst>
              <a:latin typeface="Meiryo UI" panose="020B0604030504040204" pitchFamily="50" charset="-128"/>
              <a:ea typeface="Meiryo UI" panose="020B0604030504040204" pitchFamily="50" charset="-128"/>
            </a:endParaRPr>
          </a:p>
        </p:txBody>
      </p:sp>
      <p:sp>
        <p:nvSpPr>
          <p:cNvPr id="5" name="タイトル 1">
            <a:extLst>
              <a:ext uri="{FF2B5EF4-FFF2-40B4-BE49-F238E27FC236}">
                <a16:creationId xmlns:a16="http://schemas.microsoft.com/office/drawing/2014/main" id="{32D97210-D3C0-E108-4D35-A98675ACF1BB}"/>
              </a:ext>
            </a:extLst>
          </p:cNvPr>
          <p:cNvSpPr txBox="1">
            <a:spLocks/>
          </p:cNvSpPr>
          <p:nvPr/>
        </p:nvSpPr>
        <p:spPr>
          <a:xfrm>
            <a:off x="2003161" y="145299"/>
            <a:ext cx="9894207"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a:spcBef>
                <a:spcPts val="300"/>
              </a:spcBef>
            </a:pPr>
            <a:r>
              <a:rPr kumimoji="1" lang="en-US" altLang="ja-JP" sz="2667" dirty="0">
                <a:solidFill>
                  <a:srgbClr val="0A0FD4"/>
                </a:solidFill>
              </a:rPr>
              <a:t>Smart Construction</a:t>
            </a:r>
            <a:r>
              <a:rPr kumimoji="1" lang="ja-JP" altLang="en-US" sz="2667" dirty="0">
                <a:solidFill>
                  <a:srgbClr val="0A0FD4"/>
                </a:solidFill>
              </a:rPr>
              <a:t>ソリューションとの連携　</a:t>
            </a:r>
            <a:r>
              <a:rPr kumimoji="1" lang="en-US" altLang="ja-JP" sz="2667" dirty="0" err="1">
                <a:solidFill>
                  <a:srgbClr val="0A0FD4"/>
                </a:solidFill>
              </a:rPr>
              <a:t>SCF</a:t>
            </a:r>
            <a:r>
              <a:rPr lang="en-US" altLang="ja-JP" sz="2667" dirty="0" err="1">
                <a:solidFill>
                  <a:srgbClr val="0A0FD4"/>
                </a:solidFill>
              </a:rPr>
              <a:t>leet</a:t>
            </a:r>
            <a:endParaRPr kumimoji="1" lang="ja-JP" altLang="en-US" sz="2667" dirty="0">
              <a:solidFill>
                <a:srgbClr val="0A0FD4"/>
              </a:solidFill>
            </a:endParaRPr>
          </a:p>
        </p:txBody>
      </p:sp>
    </p:spTree>
    <p:extLst>
      <p:ext uri="{BB962C8B-B14F-4D97-AF65-F5344CB8AC3E}">
        <p14:creationId xmlns:p14="http://schemas.microsoft.com/office/powerpoint/2010/main" val="35351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6649B40B-690E-19A3-F6E4-B514F9E5ACCC}"/>
              </a:ext>
            </a:extLst>
          </p:cNvPr>
          <p:cNvSpPr txBox="1">
            <a:spLocks/>
          </p:cNvSpPr>
          <p:nvPr/>
        </p:nvSpPr>
        <p:spPr>
          <a:xfrm>
            <a:off x="2252133" y="112438"/>
            <a:ext cx="9722443"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r>
              <a:rPr kumimoji="1" lang="ja-JP" altLang="en-US" sz="2800" dirty="0">
                <a:solidFill>
                  <a:srgbClr val="0A0FD4"/>
                </a:solidFill>
                <a:latin typeface="Meiryo UI" panose="020B0604030504040204" pitchFamily="50" charset="-128"/>
                <a:ea typeface="Meiryo UI" panose="020B0604030504040204" pitchFamily="50" charset="-128"/>
              </a:rPr>
              <a:t>コックピット（遠隔操作部）のラインアップ</a:t>
            </a:r>
          </a:p>
        </p:txBody>
      </p:sp>
      <p:pic>
        <p:nvPicPr>
          <p:cNvPr id="14" name="図 13">
            <a:extLst>
              <a:ext uri="{FF2B5EF4-FFF2-40B4-BE49-F238E27FC236}">
                <a16:creationId xmlns:a16="http://schemas.microsoft.com/office/drawing/2014/main" id="{979DF95A-E320-57E2-6448-B255C171BA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198" y="1507068"/>
            <a:ext cx="6130933" cy="4598965"/>
          </a:xfrm>
          <a:prstGeom prst="rect">
            <a:avLst/>
          </a:prstGeom>
        </p:spPr>
      </p:pic>
      <p:pic>
        <p:nvPicPr>
          <p:cNvPr id="18" name="図 17">
            <a:extLst>
              <a:ext uri="{FF2B5EF4-FFF2-40B4-BE49-F238E27FC236}">
                <a16:creationId xmlns:a16="http://schemas.microsoft.com/office/drawing/2014/main" id="{EACB00E2-7202-B764-8556-164B59A698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67" y="1507068"/>
            <a:ext cx="6130933" cy="4598965"/>
          </a:xfrm>
          <a:prstGeom prst="rect">
            <a:avLst/>
          </a:prstGeom>
        </p:spPr>
      </p:pic>
      <p:pic>
        <p:nvPicPr>
          <p:cNvPr id="19" name="図 18">
            <a:extLst>
              <a:ext uri="{FF2B5EF4-FFF2-40B4-BE49-F238E27FC236}">
                <a16:creationId xmlns:a16="http://schemas.microsoft.com/office/drawing/2014/main" id="{A2763963-B5F9-08AF-E38F-D23963A910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0289604" y="1538613"/>
            <a:ext cx="1349549" cy="19187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テキスト ボックス 19">
            <a:extLst>
              <a:ext uri="{FF2B5EF4-FFF2-40B4-BE49-F238E27FC236}">
                <a16:creationId xmlns:a16="http://schemas.microsoft.com/office/drawing/2014/main" id="{901C84C3-7BF9-9853-A38A-EB34A074A2E3}"/>
              </a:ext>
            </a:extLst>
          </p:cNvPr>
          <p:cNvSpPr txBox="1"/>
          <p:nvPr/>
        </p:nvSpPr>
        <p:spPr>
          <a:xfrm>
            <a:off x="256033" y="4735061"/>
            <a:ext cx="4249881" cy="1200329"/>
          </a:xfrm>
          <a:prstGeom prst="rect">
            <a:avLst/>
          </a:prstGeom>
          <a:noFill/>
        </p:spPr>
        <p:txBody>
          <a:bodyPr wrap="none" rtlCol="0">
            <a:spAutoFit/>
          </a:bodyPr>
          <a:lstStyle/>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実建機と同じ椅子・操作系</a:t>
            </a:r>
            <a:endParaRPr kumimoji="1" lang="en-US" altLang="ja-JP" sz="2400" b="1" dirty="0">
              <a:solidFill>
                <a:schemeClr val="bg1"/>
              </a:solidFill>
              <a:effectLst>
                <a:glow rad="127000">
                  <a:schemeClr val="tx1"/>
                </a:glow>
              </a:effectLst>
              <a:latin typeface="Meiryo UI" panose="020B0604030504040204" pitchFamily="50" charset="-128"/>
              <a:ea typeface="Meiryo UI" panose="020B0604030504040204" pitchFamily="50" charset="-128"/>
            </a:endParaRPr>
          </a:p>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　　✔　熟練者が違和感なく操作</a:t>
            </a:r>
            <a:endParaRPr kumimoji="1" lang="en-US" altLang="ja-JP" sz="2400" b="1" dirty="0">
              <a:solidFill>
                <a:schemeClr val="bg1"/>
              </a:solidFill>
              <a:effectLst>
                <a:glow rad="127000">
                  <a:schemeClr val="tx1"/>
                </a:glow>
              </a:effectLst>
              <a:latin typeface="Meiryo UI" panose="020B0604030504040204" pitchFamily="50" charset="-128"/>
              <a:ea typeface="Meiryo UI" panose="020B0604030504040204" pitchFamily="50" charset="-128"/>
            </a:endParaRPr>
          </a:p>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　　✔　没入感があり操作に集中</a:t>
            </a:r>
            <a:endParaRPr kumimoji="1" lang="en-US" altLang="ja-JP" sz="2400" b="1" dirty="0">
              <a:solidFill>
                <a:schemeClr val="bg1"/>
              </a:solidFill>
              <a:effectLst>
                <a:glow rad="127000">
                  <a:schemeClr val="tx1"/>
                </a:glow>
              </a:effectLst>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28768AFF-E397-EC24-3501-CC0D6C9A7141}"/>
              </a:ext>
            </a:extLst>
          </p:cNvPr>
          <p:cNvSpPr txBox="1"/>
          <p:nvPr/>
        </p:nvSpPr>
        <p:spPr>
          <a:xfrm>
            <a:off x="6386966" y="4772127"/>
            <a:ext cx="4379725" cy="1200329"/>
          </a:xfrm>
          <a:prstGeom prst="rect">
            <a:avLst/>
          </a:prstGeom>
          <a:noFill/>
        </p:spPr>
        <p:txBody>
          <a:bodyPr wrap="none" rtlCol="0">
            <a:spAutoFit/>
          </a:bodyPr>
          <a:lstStyle/>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ゲームコントローラを使った操作系</a:t>
            </a:r>
            <a:endParaRPr kumimoji="1" lang="en-US" altLang="ja-JP" sz="2400" b="1" dirty="0">
              <a:solidFill>
                <a:schemeClr val="bg1"/>
              </a:solidFill>
              <a:effectLst>
                <a:glow rad="127000">
                  <a:schemeClr val="tx1"/>
                </a:glow>
              </a:effectLst>
              <a:latin typeface="Meiryo UI" panose="020B0604030504040204" pitchFamily="50" charset="-128"/>
              <a:ea typeface="Meiryo UI" panose="020B0604030504040204" pitchFamily="50" charset="-128"/>
            </a:endParaRPr>
          </a:p>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　　✔　簡易設置・ローコスト</a:t>
            </a:r>
            <a:endParaRPr kumimoji="1" lang="en-US" altLang="ja-JP" sz="2400" b="1" dirty="0">
              <a:solidFill>
                <a:schemeClr val="bg1"/>
              </a:solidFill>
              <a:effectLst>
                <a:glow rad="127000">
                  <a:schemeClr val="tx1"/>
                </a:glow>
              </a:effectLst>
              <a:latin typeface="Meiryo UI" panose="020B0604030504040204" pitchFamily="50" charset="-128"/>
              <a:ea typeface="Meiryo UI" panose="020B0604030504040204" pitchFamily="50" charset="-128"/>
            </a:endParaRPr>
          </a:p>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　　✔　若手がなじみやすい</a:t>
            </a:r>
            <a:endParaRPr kumimoji="1" lang="en-US" altLang="ja-JP" sz="2400" b="1" dirty="0">
              <a:solidFill>
                <a:schemeClr val="bg1"/>
              </a:solidFill>
              <a:effectLst>
                <a:glow rad="127000">
                  <a:schemeClr val="tx1"/>
                </a:glow>
              </a:effectLst>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ACEECF1-2CD0-BFD5-18D5-C9BFA5E06E9A}"/>
              </a:ext>
            </a:extLst>
          </p:cNvPr>
          <p:cNvSpPr txBox="1"/>
          <p:nvPr/>
        </p:nvSpPr>
        <p:spPr>
          <a:xfrm>
            <a:off x="505244" y="977878"/>
            <a:ext cx="4745589" cy="995209"/>
          </a:xfrm>
          <a:prstGeom prst="rect">
            <a:avLst/>
          </a:prstGeom>
          <a:noFill/>
        </p:spPr>
        <p:txBody>
          <a:bodyPr wrap="square" rtlCol="0">
            <a:spAutoFit/>
          </a:bodyPr>
          <a:lstStyle/>
          <a:p>
            <a:pPr algn="ctr"/>
            <a:r>
              <a:rPr kumimoji="1" lang="ja-JP" altLang="en-US" sz="3200" b="1" dirty="0">
                <a:solidFill>
                  <a:srgbClr val="0A0FD4"/>
                </a:solidFill>
                <a:effectLst>
                  <a:glow rad="127000">
                    <a:schemeClr val="bg1"/>
                  </a:glow>
                </a:effectLst>
                <a:latin typeface="Meiryo UI" panose="020B0604030504040204" pitchFamily="50" charset="-128"/>
                <a:ea typeface="Meiryo UI" panose="020B0604030504040204" pitchFamily="50" charset="-128"/>
              </a:rPr>
              <a:t>プレミアムモデル</a:t>
            </a:r>
            <a:endParaRPr kumimoji="1" lang="en-US" altLang="ja-JP" sz="3200" b="1" dirty="0">
              <a:solidFill>
                <a:srgbClr val="0A0FD4"/>
              </a:solidFill>
              <a:effectLst>
                <a:glow rad="127000">
                  <a:schemeClr val="bg1"/>
                </a:glow>
              </a:effectLst>
              <a:latin typeface="Meiryo UI" panose="020B0604030504040204" pitchFamily="50" charset="-128"/>
              <a:ea typeface="Meiryo UI" panose="020B0604030504040204" pitchFamily="50" charset="-128"/>
            </a:endParaRPr>
          </a:p>
          <a:p>
            <a:pPr algn="ctr"/>
            <a:r>
              <a:rPr kumimoji="1" lang="ja-JP" altLang="en-US" sz="2667" b="1" dirty="0">
                <a:solidFill>
                  <a:srgbClr val="0A0FD4"/>
                </a:solidFill>
                <a:effectLst>
                  <a:glow rad="127000">
                    <a:schemeClr val="bg1"/>
                  </a:glow>
                </a:effectLst>
                <a:latin typeface="Meiryo UI" panose="020B0604030504040204" pitchFamily="50" charset="-128"/>
                <a:ea typeface="Meiryo UI" panose="020B0604030504040204" pitchFamily="50" charset="-128"/>
              </a:rPr>
              <a:t>（リアリティー追求型）</a:t>
            </a:r>
          </a:p>
        </p:txBody>
      </p:sp>
      <p:sp>
        <p:nvSpPr>
          <p:cNvPr id="4" name="テキスト ボックス 3">
            <a:extLst>
              <a:ext uri="{FF2B5EF4-FFF2-40B4-BE49-F238E27FC236}">
                <a16:creationId xmlns:a16="http://schemas.microsoft.com/office/drawing/2014/main" id="{2906612F-86D8-7F07-0C50-5FE004797538}"/>
              </a:ext>
            </a:extLst>
          </p:cNvPr>
          <p:cNvSpPr txBox="1"/>
          <p:nvPr/>
        </p:nvSpPr>
        <p:spPr>
          <a:xfrm>
            <a:off x="6139485" y="953451"/>
            <a:ext cx="6052516" cy="1077218"/>
          </a:xfrm>
          <a:prstGeom prst="rect">
            <a:avLst/>
          </a:prstGeom>
          <a:noFill/>
        </p:spPr>
        <p:txBody>
          <a:bodyPr wrap="square" rtlCol="0">
            <a:spAutoFit/>
          </a:bodyPr>
          <a:lstStyle/>
          <a:p>
            <a:pPr algn="ctr"/>
            <a:r>
              <a:rPr kumimoji="1" lang="ja-JP" altLang="en-US" sz="3200" b="1" dirty="0">
                <a:solidFill>
                  <a:srgbClr val="0A0FD4"/>
                </a:solidFill>
                <a:effectLst>
                  <a:glow rad="127000">
                    <a:schemeClr val="bg1"/>
                  </a:glow>
                </a:effectLst>
                <a:latin typeface="Meiryo UI" panose="020B0604030504040204" pitchFamily="50" charset="-128"/>
                <a:ea typeface="Meiryo UI" panose="020B0604030504040204" pitchFamily="50" charset="-128"/>
              </a:rPr>
              <a:t>スタンダードモデル</a:t>
            </a:r>
            <a:endParaRPr kumimoji="1" lang="en-US" altLang="ja-JP" sz="3200" b="1" dirty="0">
              <a:solidFill>
                <a:srgbClr val="0A0FD4"/>
              </a:solidFill>
              <a:effectLst>
                <a:glow rad="127000">
                  <a:schemeClr val="bg1"/>
                </a:glow>
              </a:effectLst>
              <a:latin typeface="Meiryo UI" panose="020B0604030504040204" pitchFamily="50" charset="-128"/>
              <a:ea typeface="Meiryo UI" panose="020B0604030504040204" pitchFamily="50" charset="-128"/>
            </a:endParaRPr>
          </a:p>
          <a:p>
            <a:pPr algn="ctr"/>
            <a:r>
              <a:rPr kumimoji="1" lang="en-US" altLang="ja-JP" sz="2667" b="1" dirty="0">
                <a:solidFill>
                  <a:srgbClr val="0A0FD4"/>
                </a:solidFill>
                <a:effectLst>
                  <a:glow rad="127000">
                    <a:schemeClr val="bg1"/>
                  </a:glow>
                </a:effectLst>
                <a:latin typeface="Meiryo UI" panose="020B0604030504040204" pitchFamily="50" charset="-128"/>
                <a:ea typeface="Meiryo UI" panose="020B0604030504040204" pitchFamily="50" charset="-128"/>
              </a:rPr>
              <a:t>(</a:t>
            </a:r>
            <a:r>
              <a:rPr kumimoji="1" lang="ja-JP" altLang="en-US" sz="2667" b="1" dirty="0">
                <a:solidFill>
                  <a:srgbClr val="0A0FD4"/>
                </a:solidFill>
                <a:effectLst>
                  <a:glow rad="127000">
                    <a:schemeClr val="bg1"/>
                  </a:glow>
                </a:effectLst>
                <a:latin typeface="Meiryo UI" panose="020B0604030504040204" pitchFamily="50" charset="-128"/>
                <a:ea typeface="Meiryo UI" panose="020B0604030504040204" pitchFamily="50" charset="-128"/>
              </a:rPr>
              <a:t>簡易型・デスクトップタイプ</a:t>
            </a:r>
            <a:r>
              <a:rPr kumimoji="1" lang="ja-JP" altLang="en-US" sz="3200" b="1" dirty="0">
                <a:solidFill>
                  <a:srgbClr val="0A0FD4"/>
                </a:solidFill>
                <a:effectLst>
                  <a:glow rad="127000">
                    <a:schemeClr val="bg1"/>
                  </a:glow>
                </a:effectLst>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412479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75FFED4-9347-7611-C171-0F2860C3F171}"/>
              </a:ext>
            </a:extLst>
          </p:cNvPr>
          <p:cNvSpPr/>
          <p:nvPr/>
        </p:nvSpPr>
        <p:spPr>
          <a:xfrm>
            <a:off x="9308249" y="5393179"/>
            <a:ext cx="793443" cy="103159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9147B2D9-7D6A-1897-CF5C-E43CAB675105}"/>
              </a:ext>
            </a:extLst>
          </p:cNvPr>
          <p:cNvPicPr>
            <a:picLocks noChangeAspect="1"/>
          </p:cNvPicPr>
          <p:nvPr/>
        </p:nvPicPr>
        <p:blipFill>
          <a:blip r:embed="rId2"/>
          <a:stretch>
            <a:fillRect/>
          </a:stretch>
        </p:blipFill>
        <p:spPr>
          <a:xfrm>
            <a:off x="547460" y="2819623"/>
            <a:ext cx="3484368" cy="3484368"/>
          </a:xfrm>
          <a:prstGeom prst="rect">
            <a:avLst/>
          </a:prstGeom>
        </p:spPr>
      </p:pic>
      <p:sp>
        <p:nvSpPr>
          <p:cNvPr id="21" name="正方形/長方形 20">
            <a:extLst>
              <a:ext uri="{FF2B5EF4-FFF2-40B4-BE49-F238E27FC236}">
                <a16:creationId xmlns:a16="http://schemas.microsoft.com/office/drawing/2014/main" id="{E1D095B0-E322-8E6D-9ADB-4D8A78918A10}"/>
              </a:ext>
            </a:extLst>
          </p:cNvPr>
          <p:cNvSpPr/>
          <p:nvPr/>
        </p:nvSpPr>
        <p:spPr>
          <a:xfrm>
            <a:off x="191530" y="838973"/>
            <a:ext cx="11851079" cy="125093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kumimoji="1" lang="ja-JP" altLang="en-US" sz="2400">
              <a:solidFill>
                <a:prstClr val="white"/>
              </a:solidFill>
              <a:latin typeface="Meiryo UI"/>
              <a:ea typeface="Meiryo UI"/>
            </a:endParaRPr>
          </a:p>
        </p:txBody>
      </p:sp>
      <p:sp>
        <p:nvSpPr>
          <p:cNvPr id="52" name="楕円 51">
            <a:extLst>
              <a:ext uri="{FF2B5EF4-FFF2-40B4-BE49-F238E27FC236}">
                <a16:creationId xmlns:a16="http://schemas.microsoft.com/office/drawing/2014/main" id="{F1216956-08BD-696F-01EB-0B7F72F0E703}"/>
              </a:ext>
            </a:extLst>
          </p:cNvPr>
          <p:cNvSpPr/>
          <p:nvPr/>
        </p:nvSpPr>
        <p:spPr>
          <a:xfrm>
            <a:off x="7971141" y="3300793"/>
            <a:ext cx="287955" cy="951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kumimoji="1" lang="ja-JP" altLang="en-US" sz="2400">
              <a:solidFill>
                <a:prstClr val="white"/>
              </a:solidFill>
              <a:latin typeface="Meiryo UI"/>
              <a:ea typeface="Meiryo UI"/>
            </a:endParaRPr>
          </a:p>
        </p:txBody>
      </p:sp>
      <p:sp>
        <p:nvSpPr>
          <p:cNvPr id="63" name="テキスト ボックス 62">
            <a:extLst>
              <a:ext uri="{FF2B5EF4-FFF2-40B4-BE49-F238E27FC236}">
                <a16:creationId xmlns:a16="http://schemas.microsoft.com/office/drawing/2014/main" id="{F1C79297-25E0-8B00-CB01-81DCE2107803}"/>
              </a:ext>
            </a:extLst>
          </p:cNvPr>
          <p:cNvSpPr txBox="1"/>
          <p:nvPr/>
        </p:nvSpPr>
        <p:spPr>
          <a:xfrm>
            <a:off x="9436178" y="2033239"/>
            <a:ext cx="1074333" cy="502766"/>
          </a:xfrm>
          <a:prstGeom prst="rect">
            <a:avLst/>
          </a:prstGeom>
          <a:noFill/>
        </p:spPr>
        <p:txBody>
          <a:bodyPr wrap="none" rtlCol="0">
            <a:spAutoFit/>
          </a:bodyPr>
          <a:lstStyle/>
          <a:p>
            <a:pPr defTabSz="1219170" fontAlgn="base">
              <a:spcBef>
                <a:spcPct val="0"/>
              </a:spcBef>
              <a:spcAft>
                <a:spcPct val="0"/>
              </a:spcAft>
            </a:pPr>
            <a:r>
              <a:rPr kumimoji="1" lang="ja-JP" altLang="en-US" sz="2667" b="1" dirty="0">
                <a:solidFill>
                  <a:srgbClr val="0000CA"/>
                </a:solidFill>
                <a:effectLst>
                  <a:glow rad="127000">
                    <a:prstClr val="white"/>
                  </a:glow>
                </a:effectLst>
                <a:latin typeface="Calibri" charset="0"/>
                <a:ea typeface="Meiryo UI"/>
              </a:rPr>
              <a:t>現場</a:t>
            </a:r>
            <a:r>
              <a:rPr kumimoji="1" lang="en-US" altLang="ja-JP" sz="2667" b="1" dirty="0">
                <a:solidFill>
                  <a:srgbClr val="0000CA"/>
                </a:solidFill>
                <a:effectLst>
                  <a:glow rad="127000">
                    <a:prstClr val="white"/>
                  </a:glow>
                </a:effectLst>
                <a:latin typeface="Calibri" charset="0"/>
                <a:ea typeface="Meiryo UI"/>
              </a:rPr>
              <a:t>A</a:t>
            </a:r>
            <a:endParaRPr kumimoji="1" lang="ja-JP" altLang="en-US" sz="2667" b="1" dirty="0">
              <a:solidFill>
                <a:srgbClr val="0000CA"/>
              </a:solidFill>
              <a:effectLst>
                <a:glow rad="127000">
                  <a:prstClr val="white"/>
                </a:glow>
              </a:effectLst>
              <a:latin typeface="Calibri" charset="0"/>
              <a:ea typeface="Meiryo UI"/>
            </a:endParaRPr>
          </a:p>
        </p:txBody>
      </p:sp>
      <p:sp>
        <p:nvSpPr>
          <p:cNvPr id="10" name="テキスト ボックス 9">
            <a:extLst>
              <a:ext uri="{FF2B5EF4-FFF2-40B4-BE49-F238E27FC236}">
                <a16:creationId xmlns:a16="http://schemas.microsoft.com/office/drawing/2014/main" id="{F1D5EED1-9D25-AE93-A76A-D45005EC2AA3}"/>
              </a:ext>
            </a:extLst>
          </p:cNvPr>
          <p:cNvSpPr txBox="1"/>
          <p:nvPr/>
        </p:nvSpPr>
        <p:spPr>
          <a:xfrm>
            <a:off x="281605" y="953982"/>
            <a:ext cx="10620075" cy="887487"/>
          </a:xfrm>
          <a:prstGeom prst="rect">
            <a:avLst/>
          </a:prstGeom>
          <a:noFill/>
        </p:spPr>
        <p:txBody>
          <a:bodyPr wrap="square" rtlCol="0">
            <a:spAutoFit/>
          </a:bodyPr>
          <a:lstStyle/>
          <a:p>
            <a:pPr defTabSz="1219170" fontAlgn="base">
              <a:lnSpc>
                <a:spcPts val="3200"/>
              </a:lnSpc>
              <a:spcBef>
                <a:spcPct val="0"/>
              </a:spcBef>
              <a:spcAft>
                <a:spcPct val="0"/>
              </a:spcAft>
            </a:pPr>
            <a:r>
              <a:rPr kumimoji="1" lang="ja-JP" altLang="en-US" sz="2400" b="1" dirty="0">
                <a:solidFill>
                  <a:srgbClr val="0000CA"/>
                </a:solidFill>
                <a:latin typeface="Calibri" charset="0"/>
                <a:ea typeface="Meiryo UI"/>
              </a:rPr>
              <a:t>■</a:t>
            </a:r>
            <a:r>
              <a:rPr kumimoji="1" lang="ja-JP" altLang="en-US" sz="2400" b="1" dirty="0">
                <a:solidFill>
                  <a:srgbClr val="FF0000"/>
                </a:solidFill>
                <a:latin typeface="Calibri" charset="0"/>
                <a:ea typeface="Meiryo UI"/>
              </a:rPr>
              <a:t>複数台の建機</a:t>
            </a:r>
            <a:r>
              <a:rPr kumimoji="1" lang="ja-JP" altLang="en-US" sz="2400" b="1" dirty="0">
                <a:solidFill>
                  <a:srgbClr val="0000CA"/>
                </a:solidFill>
                <a:latin typeface="Calibri" charset="0"/>
                <a:ea typeface="Meiryo UI"/>
              </a:rPr>
              <a:t>をコックピット側から繋ぎ替えて稼働させ、稼働率</a:t>
            </a:r>
            <a:r>
              <a:rPr kumimoji="1" lang="en-US" altLang="ja-JP" sz="2400" b="1" dirty="0">
                <a:solidFill>
                  <a:srgbClr val="0000CA"/>
                </a:solidFill>
                <a:latin typeface="Calibri" charset="0"/>
                <a:ea typeface="Meiryo UI"/>
              </a:rPr>
              <a:t>UP</a:t>
            </a:r>
          </a:p>
          <a:p>
            <a:pPr defTabSz="1219170" fontAlgn="base">
              <a:lnSpc>
                <a:spcPts val="3200"/>
              </a:lnSpc>
              <a:spcBef>
                <a:spcPct val="0"/>
              </a:spcBef>
              <a:spcAft>
                <a:spcPct val="0"/>
              </a:spcAft>
            </a:pPr>
            <a:r>
              <a:rPr kumimoji="1" lang="ja-JP" altLang="en-US" sz="2400" b="1" dirty="0">
                <a:solidFill>
                  <a:srgbClr val="0000CA"/>
                </a:solidFill>
                <a:latin typeface="Calibri" charset="0"/>
                <a:ea typeface="Meiryo UI"/>
              </a:rPr>
              <a:t>■コックピットを本社に配置で、本社から</a:t>
            </a:r>
            <a:r>
              <a:rPr kumimoji="1" lang="ja-JP" altLang="en-US" sz="2400" b="1" dirty="0">
                <a:solidFill>
                  <a:srgbClr val="FF0000"/>
                </a:solidFill>
                <a:latin typeface="Calibri" charset="0"/>
                <a:ea typeface="Meiryo UI"/>
              </a:rPr>
              <a:t>複数現場</a:t>
            </a:r>
            <a:r>
              <a:rPr kumimoji="1" lang="ja-JP" altLang="en-US" sz="2400" b="1" dirty="0">
                <a:solidFill>
                  <a:srgbClr val="0000CA"/>
                </a:solidFill>
                <a:latin typeface="Calibri" charset="0"/>
                <a:ea typeface="Meiryo UI"/>
              </a:rPr>
              <a:t>の建機を操作可能に</a:t>
            </a:r>
          </a:p>
        </p:txBody>
      </p:sp>
      <p:pic>
        <p:nvPicPr>
          <p:cNvPr id="23" name="図 22">
            <a:extLst>
              <a:ext uri="{FF2B5EF4-FFF2-40B4-BE49-F238E27FC236}">
                <a16:creationId xmlns:a16="http://schemas.microsoft.com/office/drawing/2014/main" id="{B2244FA1-9763-D1BB-6964-7BF0A3B799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4617" y="2645211"/>
            <a:ext cx="1069369" cy="735639"/>
          </a:xfrm>
          <a:prstGeom prst="rect">
            <a:avLst/>
          </a:prstGeom>
        </p:spPr>
      </p:pic>
      <p:sp>
        <p:nvSpPr>
          <p:cNvPr id="26" name="テキスト ボックス 25">
            <a:extLst>
              <a:ext uri="{FF2B5EF4-FFF2-40B4-BE49-F238E27FC236}">
                <a16:creationId xmlns:a16="http://schemas.microsoft.com/office/drawing/2014/main" id="{D65F7787-5BED-6046-787F-F78A05435B25}"/>
              </a:ext>
            </a:extLst>
          </p:cNvPr>
          <p:cNvSpPr txBox="1"/>
          <p:nvPr/>
        </p:nvSpPr>
        <p:spPr>
          <a:xfrm>
            <a:off x="257714" y="2331064"/>
            <a:ext cx="4310795" cy="461665"/>
          </a:xfrm>
          <a:prstGeom prst="rect">
            <a:avLst/>
          </a:prstGeom>
          <a:noFill/>
        </p:spPr>
        <p:txBody>
          <a:bodyPr wrap="none" rtlCol="0">
            <a:spAutoFit/>
          </a:bodyPr>
          <a:lstStyle/>
          <a:p>
            <a:pPr defTabSz="1219170" fontAlgn="base">
              <a:spcBef>
                <a:spcPct val="0"/>
              </a:spcBef>
              <a:spcAft>
                <a:spcPct val="0"/>
              </a:spcAft>
            </a:pPr>
            <a:r>
              <a:rPr kumimoji="1" lang="ja-JP" altLang="en-US" sz="2400" b="1" dirty="0">
                <a:solidFill>
                  <a:srgbClr val="0000CA"/>
                </a:solidFill>
                <a:latin typeface="Calibri" charset="0"/>
                <a:ea typeface="Meiryo UI"/>
              </a:rPr>
              <a:t>本社オフィス（コックピット設置）</a:t>
            </a:r>
          </a:p>
        </p:txBody>
      </p:sp>
      <p:sp>
        <p:nvSpPr>
          <p:cNvPr id="45" name="テキスト ボックス 44">
            <a:extLst>
              <a:ext uri="{FF2B5EF4-FFF2-40B4-BE49-F238E27FC236}">
                <a16:creationId xmlns:a16="http://schemas.microsoft.com/office/drawing/2014/main" id="{8403D104-F5EE-2999-DD3C-3E084B703230}"/>
              </a:ext>
            </a:extLst>
          </p:cNvPr>
          <p:cNvSpPr txBox="1"/>
          <p:nvPr/>
        </p:nvSpPr>
        <p:spPr>
          <a:xfrm>
            <a:off x="5506084" y="3201097"/>
            <a:ext cx="1007007" cy="420564"/>
          </a:xfrm>
          <a:prstGeom prst="rect">
            <a:avLst/>
          </a:prstGeom>
          <a:noFill/>
        </p:spPr>
        <p:txBody>
          <a:bodyPr wrap="none" rtlCol="0">
            <a:spAutoFit/>
          </a:bodyPr>
          <a:lstStyle/>
          <a:p>
            <a:pPr defTabSz="1219170" fontAlgn="base">
              <a:spcBef>
                <a:spcPct val="0"/>
              </a:spcBef>
              <a:spcAft>
                <a:spcPct val="0"/>
              </a:spcAft>
            </a:pPr>
            <a:r>
              <a:rPr kumimoji="1" lang="ja-JP" altLang="en-US" sz="2133" b="1" dirty="0">
                <a:solidFill>
                  <a:srgbClr val="0A0FD4"/>
                </a:solidFill>
                <a:effectLst>
                  <a:glow rad="101600">
                    <a:prstClr val="white">
                      <a:lumMod val="95000"/>
                    </a:prstClr>
                  </a:glow>
                </a:effectLst>
                <a:latin typeface="Calibri" charset="0"/>
                <a:ea typeface="Meiryo UI"/>
              </a:rPr>
              <a:t>光回線</a:t>
            </a:r>
          </a:p>
        </p:txBody>
      </p:sp>
      <p:sp>
        <p:nvSpPr>
          <p:cNvPr id="14" name="タイトル 1">
            <a:extLst>
              <a:ext uri="{FF2B5EF4-FFF2-40B4-BE49-F238E27FC236}">
                <a16:creationId xmlns:a16="http://schemas.microsoft.com/office/drawing/2014/main" id="{8631053C-848D-0F2C-8E23-00D82C15168B}"/>
              </a:ext>
            </a:extLst>
          </p:cNvPr>
          <p:cNvSpPr txBox="1">
            <a:spLocks/>
          </p:cNvSpPr>
          <p:nvPr/>
        </p:nvSpPr>
        <p:spPr>
          <a:xfrm>
            <a:off x="2329841" y="146305"/>
            <a:ext cx="9593935"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defTabSz="1219170" fontAlgn="base">
              <a:spcAft>
                <a:spcPct val="0"/>
              </a:spcAft>
            </a:pPr>
            <a:r>
              <a:rPr kumimoji="1" lang="ja-JP" altLang="en-US" sz="2667" dirty="0">
                <a:solidFill>
                  <a:srgbClr val="0A0FD4"/>
                </a:solidFill>
                <a:latin typeface="Meiryo UI"/>
                <a:ea typeface="Meiryo UI"/>
              </a:rPr>
              <a:t>通信環境例</a:t>
            </a:r>
          </a:p>
        </p:txBody>
      </p:sp>
      <p:sp>
        <p:nvSpPr>
          <p:cNvPr id="9" name="楕円 8">
            <a:extLst>
              <a:ext uri="{FF2B5EF4-FFF2-40B4-BE49-F238E27FC236}">
                <a16:creationId xmlns:a16="http://schemas.microsoft.com/office/drawing/2014/main" id="{EAC82CF6-8D06-D671-2282-E15104E1D1BD}"/>
              </a:ext>
            </a:extLst>
          </p:cNvPr>
          <p:cNvSpPr/>
          <p:nvPr/>
        </p:nvSpPr>
        <p:spPr>
          <a:xfrm>
            <a:off x="8840239" y="3108681"/>
            <a:ext cx="744367" cy="21265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kumimoji="1" lang="ja-JP" altLang="en-US" sz="2400">
              <a:solidFill>
                <a:prstClr val="white"/>
              </a:solidFill>
              <a:latin typeface="Meiryo UI"/>
              <a:ea typeface="Meiryo UI"/>
            </a:endParaRPr>
          </a:p>
        </p:txBody>
      </p:sp>
      <p:cxnSp>
        <p:nvCxnSpPr>
          <p:cNvPr id="11" name="直線コネクタ 10">
            <a:extLst>
              <a:ext uri="{FF2B5EF4-FFF2-40B4-BE49-F238E27FC236}">
                <a16:creationId xmlns:a16="http://schemas.microsoft.com/office/drawing/2014/main" id="{EF6857B4-8206-D0A5-3927-E11FF7321985}"/>
              </a:ext>
            </a:extLst>
          </p:cNvPr>
          <p:cNvCxnSpPr>
            <a:cxnSpLocks/>
            <a:stCxn id="9" idx="4"/>
            <a:endCxn id="52" idx="5"/>
          </p:cNvCxnSpPr>
          <p:nvPr/>
        </p:nvCxnSpPr>
        <p:spPr>
          <a:xfrm flipH="1">
            <a:off x="8216927" y="3321335"/>
            <a:ext cx="995496" cy="606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E85475E-FDA7-FFD4-30A5-5DE4781F00AC}"/>
              </a:ext>
            </a:extLst>
          </p:cNvPr>
          <p:cNvCxnSpPr>
            <a:cxnSpLocks/>
            <a:stCxn id="9" idx="1"/>
            <a:endCxn id="52" idx="7"/>
          </p:cNvCxnSpPr>
          <p:nvPr/>
        </p:nvCxnSpPr>
        <p:spPr>
          <a:xfrm flipH="1">
            <a:off x="8216928" y="3139823"/>
            <a:ext cx="732321" cy="1749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9" name="図 68">
            <a:extLst>
              <a:ext uri="{FF2B5EF4-FFF2-40B4-BE49-F238E27FC236}">
                <a16:creationId xmlns:a16="http://schemas.microsoft.com/office/drawing/2014/main" id="{E4CF6136-CB74-8D9F-18DC-7758C8CCA483}"/>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921" b="94059" l="8759" r="89051">
                        <a14:foregroundMark x1="9854" y1="73762" x2="9489" y2="84653"/>
                        <a14:foregroundMark x1="11679" y1="89604" x2="23358" y2="87129"/>
                        <a14:foregroundMark x1="14964" y1="93564" x2="20803" y2="94554"/>
                        <a14:foregroundMark x1="20438" y1="7921" x2="21533" y2="8416"/>
                      </a14:backgroundRemoval>
                    </a14:imgEffect>
                  </a14:imgLayer>
                </a14:imgProps>
              </a:ext>
              <a:ext uri="{28A0092B-C50C-407E-A947-70E740481C1C}">
                <a14:useLocalDpi xmlns:a14="http://schemas.microsoft.com/office/drawing/2010/main"/>
              </a:ext>
            </a:extLst>
          </a:blip>
          <a:stretch>
            <a:fillRect/>
          </a:stretch>
        </p:blipFill>
        <p:spPr>
          <a:xfrm>
            <a:off x="8463172" y="2194499"/>
            <a:ext cx="1399285" cy="1031591"/>
          </a:xfrm>
          <a:prstGeom prst="rect">
            <a:avLst/>
          </a:prstGeom>
        </p:spPr>
      </p:pic>
      <p:cxnSp>
        <p:nvCxnSpPr>
          <p:cNvPr id="86" name="直線コネクタ 85">
            <a:extLst>
              <a:ext uri="{FF2B5EF4-FFF2-40B4-BE49-F238E27FC236}">
                <a16:creationId xmlns:a16="http://schemas.microsoft.com/office/drawing/2014/main" id="{8BDD310B-A64D-D7C7-45AF-21F72620E6FB}"/>
              </a:ext>
            </a:extLst>
          </p:cNvPr>
          <p:cNvCxnSpPr>
            <a:cxnSpLocks/>
          </p:cNvCxnSpPr>
          <p:nvPr/>
        </p:nvCxnSpPr>
        <p:spPr>
          <a:xfrm flipV="1">
            <a:off x="3964201" y="2982390"/>
            <a:ext cx="3560657" cy="172225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4E8EB980-ED48-18E1-5711-5E4B5305BDC4}"/>
              </a:ext>
            </a:extLst>
          </p:cNvPr>
          <p:cNvSpPr txBox="1"/>
          <p:nvPr/>
        </p:nvSpPr>
        <p:spPr>
          <a:xfrm>
            <a:off x="6691019" y="4634118"/>
            <a:ext cx="1273427" cy="461665"/>
          </a:xfrm>
          <a:prstGeom prst="rect">
            <a:avLst/>
          </a:prstGeom>
          <a:noFill/>
        </p:spPr>
        <p:txBody>
          <a:bodyPr wrap="square" rtlCol="0">
            <a:spAutoFit/>
          </a:bodyPr>
          <a:lstStyle/>
          <a:p>
            <a:pPr defTabSz="1219170" fontAlgn="base">
              <a:spcBef>
                <a:spcPct val="0"/>
              </a:spcBef>
              <a:spcAft>
                <a:spcPct val="0"/>
              </a:spcAft>
            </a:pPr>
            <a:r>
              <a:rPr kumimoji="1" lang="en-US" altLang="ja-JP" sz="2400" b="1" dirty="0">
                <a:solidFill>
                  <a:srgbClr val="0000CA"/>
                </a:solidFill>
                <a:effectLst>
                  <a:glow rad="101600">
                    <a:prstClr val="white">
                      <a:lumMod val="95000"/>
                    </a:prstClr>
                  </a:glow>
                </a:effectLst>
                <a:latin typeface="Calibri" charset="0"/>
                <a:ea typeface="Meiryo UI"/>
              </a:rPr>
              <a:t>5G/4G</a:t>
            </a:r>
          </a:p>
        </p:txBody>
      </p:sp>
      <p:pic>
        <p:nvPicPr>
          <p:cNvPr id="91" name="図 90">
            <a:extLst>
              <a:ext uri="{FF2B5EF4-FFF2-40B4-BE49-F238E27FC236}">
                <a16:creationId xmlns:a16="http://schemas.microsoft.com/office/drawing/2014/main" id="{13FE96F3-6DAC-8EAD-C29C-761B4C3D5E65}"/>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524" b="96296" l="9677" r="89862">
                        <a14:foregroundMark x1="53456" y1="22751" x2="53456" y2="22751"/>
                        <a14:foregroundMark x1="53456" y1="37566" x2="53456" y2="37566"/>
                        <a14:foregroundMark x1="50691" y1="66138" x2="50691" y2="66138"/>
                        <a14:foregroundMark x1="50691" y1="96296" x2="50691" y2="96296"/>
                      </a14:backgroundRemoval>
                    </a14:imgEffect>
                  </a14:imgLayer>
                </a14:imgProps>
              </a:ext>
              <a:ext uri="{28A0092B-C50C-407E-A947-70E740481C1C}">
                <a14:useLocalDpi xmlns:a14="http://schemas.microsoft.com/office/drawing/2010/main"/>
              </a:ext>
            </a:extLst>
          </a:blip>
          <a:stretch>
            <a:fillRect/>
          </a:stretch>
        </p:blipFill>
        <p:spPr>
          <a:xfrm rot="17467789">
            <a:off x="7550987" y="4181124"/>
            <a:ext cx="310137" cy="270120"/>
          </a:xfrm>
          <a:prstGeom prst="rect">
            <a:avLst/>
          </a:prstGeom>
        </p:spPr>
      </p:pic>
      <p:cxnSp>
        <p:nvCxnSpPr>
          <p:cNvPr id="105" name="直線コネクタ 104">
            <a:extLst>
              <a:ext uri="{FF2B5EF4-FFF2-40B4-BE49-F238E27FC236}">
                <a16:creationId xmlns:a16="http://schemas.microsoft.com/office/drawing/2014/main" id="{1D76A88D-1D69-B881-D765-F175992D80DD}"/>
              </a:ext>
            </a:extLst>
          </p:cNvPr>
          <p:cNvCxnSpPr>
            <a:cxnSpLocks/>
          </p:cNvCxnSpPr>
          <p:nvPr/>
        </p:nvCxnSpPr>
        <p:spPr>
          <a:xfrm>
            <a:off x="3908351" y="4704641"/>
            <a:ext cx="2284937" cy="111466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ED305440-98A9-86B7-9D4D-597F58A72565}"/>
              </a:ext>
            </a:extLst>
          </p:cNvPr>
          <p:cNvSpPr/>
          <p:nvPr/>
        </p:nvSpPr>
        <p:spPr>
          <a:xfrm>
            <a:off x="8959585" y="4671533"/>
            <a:ext cx="287955" cy="9514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kumimoji="1" lang="ja-JP" altLang="en-US" sz="2400">
              <a:solidFill>
                <a:prstClr val="white"/>
              </a:solidFill>
              <a:latin typeface="Meiryo UI"/>
              <a:ea typeface="Meiryo UI"/>
            </a:endParaRPr>
          </a:p>
        </p:txBody>
      </p:sp>
      <p:pic>
        <p:nvPicPr>
          <p:cNvPr id="13" name="図 12">
            <a:extLst>
              <a:ext uri="{FF2B5EF4-FFF2-40B4-BE49-F238E27FC236}">
                <a16:creationId xmlns:a16="http://schemas.microsoft.com/office/drawing/2014/main" id="{635260E4-9593-4D2C-DE53-358A845E8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3061" y="4015951"/>
            <a:ext cx="1069369" cy="735639"/>
          </a:xfrm>
          <a:prstGeom prst="rect">
            <a:avLst/>
          </a:prstGeom>
        </p:spPr>
      </p:pic>
      <p:sp>
        <p:nvSpPr>
          <p:cNvPr id="15" name="楕円 14">
            <a:extLst>
              <a:ext uri="{FF2B5EF4-FFF2-40B4-BE49-F238E27FC236}">
                <a16:creationId xmlns:a16="http://schemas.microsoft.com/office/drawing/2014/main" id="{F48DE0B7-692E-03BA-9CB7-2546931C7740}"/>
              </a:ext>
            </a:extLst>
          </p:cNvPr>
          <p:cNvSpPr/>
          <p:nvPr/>
        </p:nvSpPr>
        <p:spPr>
          <a:xfrm>
            <a:off x="9828683" y="4479421"/>
            <a:ext cx="744367" cy="21265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kumimoji="1" lang="ja-JP" altLang="en-US" sz="2400">
              <a:solidFill>
                <a:prstClr val="white"/>
              </a:solidFill>
              <a:latin typeface="Meiryo UI"/>
              <a:ea typeface="Meiryo UI"/>
            </a:endParaRPr>
          </a:p>
        </p:txBody>
      </p:sp>
      <p:cxnSp>
        <p:nvCxnSpPr>
          <p:cNvPr id="17" name="直線コネクタ 16">
            <a:extLst>
              <a:ext uri="{FF2B5EF4-FFF2-40B4-BE49-F238E27FC236}">
                <a16:creationId xmlns:a16="http://schemas.microsoft.com/office/drawing/2014/main" id="{428651DF-C001-8179-7321-7CAF7B6A77BE}"/>
              </a:ext>
            </a:extLst>
          </p:cNvPr>
          <p:cNvCxnSpPr>
            <a:cxnSpLocks/>
            <a:stCxn id="15" idx="4"/>
            <a:endCxn id="12" idx="5"/>
          </p:cNvCxnSpPr>
          <p:nvPr/>
        </p:nvCxnSpPr>
        <p:spPr>
          <a:xfrm flipH="1">
            <a:off x="9205371" y="4692075"/>
            <a:ext cx="995496" cy="606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DE7AC18-51F0-DDBB-373A-91793424830F}"/>
              </a:ext>
            </a:extLst>
          </p:cNvPr>
          <p:cNvCxnSpPr>
            <a:cxnSpLocks/>
            <a:stCxn id="15" idx="1"/>
            <a:endCxn id="12" idx="7"/>
          </p:cNvCxnSpPr>
          <p:nvPr/>
        </p:nvCxnSpPr>
        <p:spPr>
          <a:xfrm flipH="1">
            <a:off x="9205372" y="4510563"/>
            <a:ext cx="732321" cy="1749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877B8910-9420-726C-2690-47AA9CC9462A}"/>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921" b="94059" l="8759" r="89051">
                        <a14:foregroundMark x1="9854" y1="73762" x2="9489" y2="84653"/>
                        <a14:foregroundMark x1="11679" y1="89604" x2="23358" y2="87129"/>
                        <a14:foregroundMark x1="14964" y1="93564" x2="20803" y2="94554"/>
                        <a14:foregroundMark x1="20438" y1="7921" x2="21533" y2="8416"/>
                      </a14:backgroundRemoval>
                    </a14:imgEffect>
                  </a14:imgLayer>
                </a14:imgProps>
              </a:ext>
              <a:ext uri="{28A0092B-C50C-407E-A947-70E740481C1C}">
                <a14:useLocalDpi xmlns:a14="http://schemas.microsoft.com/office/drawing/2010/main"/>
              </a:ext>
            </a:extLst>
          </a:blip>
          <a:stretch>
            <a:fillRect/>
          </a:stretch>
        </p:blipFill>
        <p:spPr>
          <a:xfrm>
            <a:off x="9451616" y="3565239"/>
            <a:ext cx="1399285" cy="1031591"/>
          </a:xfrm>
          <a:prstGeom prst="rect">
            <a:avLst/>
          </a:prstGeom>
        </p:spPr>
      </p:pic>
      <p:pic>
        <p:nvPicPr>
          <p:cNvPr id="53" name="図 52">
            <a:extLst>
              <a:ext uri="{FF2B5EF4-FFF2-40B4-BE49-F238E27FC236}">
                <a16:creationId xmlns:a16="http://schemas.microsoft.com/office/drawing/2014/main" id="{33EE30BC-CB85-DDDD-0048-4E352114F9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1596" y="5507235"/>
            <a:ext cx="1069369" cy="735639"/>
          </a:xfrm>
          <a:prstGeom prst="rect">
            <a:avLst/>
          </a:prstGeom>
        </p:spPr>
      </p:pic>
      <p:sp>
        <p:nvSpPr>
          <p:cNvPr id="55" name="楕円 54">
            <a:extLst>
              <a:ext uri="{FF2B5EF4-FFF2-40B4-BE49-F238E27FC236}">
                <a16:creationId xmlns:a16="http://schemas.microsoft.com/office/drawing/2014/main" id="{283BF2C3-1671-13D4-74CE-D69FCFCABEB0}"/>
              </a:ext>
            </a:extLst>
          </p:cNvPr>
          <p:cNvSpPr/>
          <p:nvPr/>
        </p:nvSpPr>
        <p:spPr>
          <a:xfrm>
            <a:off x="10569155" y="5788165"/>
            <a:ext cx="744367" cy="21265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kumimoji="1" lang="ja-JP" altLang="en-US" sz="2400">
              <a:solidFill>
                <a:prstClr val="white"/>
              </a:solidFill>
              <a:latin typeface="Meiryo UI"/>
              <a:ea typeface="Meiryo UI"/>
            </a:endParaRPr>
          </a:p>
        </p:txBody>
      </p:sp>
      <p:pic>
        <p:nvPicPr>
          <p:cNvPr id="60" name="図 59">
            <a:extLst>
              <a:ext uri="{FF2B5EF4-FFF2-40B4-BE49-F238E27FC236}">
                <a16:creationId xmlns:a16="http://schemas.microsoft.com/office/drawing/2014/main" id="{81E78B86-5538-98BF-28C6-0002A54ADBE9}"/>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921" b="94059" l="8759" r="89051">
                        <a14:foregroundMark x1="9854" y1="73762" x2="9489" y2="84653"/>
                        <a14:foregroundMark x1="11679" y1="89604" x2="23358" y2="87129"/>
                        <a14:foregroundMark x1="14964" y1="93564" x2="20803" y2="94554"/>
                        <a14:foregroundMark x1="20438" y1="7921" x2="21533" y2="8416"/>
                      </a14:backgroundRemoval>
                    </a14:imgEffect>
                  </a14:imgLayer>
                </a14:imgProps>
              </a:ext>
              <a:ext uri="{28A0092B-C50C-407E-A947-70E740481C1C}">
                <a14:useLocalDpi xmlns:a14="http://schemas.microsoft.com/office/drawing/2010/main"/>
              </a:ext>
            </a:extLst>
          </a:blip>
          <a:stretch>
            <a:fillRect/>
          </a:stretch>
        </p:blipFill>
        <p:spPr>
          <a:xfrm>
            <a:off x="10192088" y="4873983"/>
            <a:ext cx="1399285" cy="1031591"/>
          </a:xfrm>
          <a:prstGeom prst="rect">
            <a:avLst/>
          </a:prstGeom>
        </p:spPr>
      </p:pic>
      <p:pic>
        <p:nvPicPr>
          <p:cNvPr id="89" name="図 88">
            <a:extLst>
              <a:ext uri="{FF2B5EF4-FFF2-40B4-BE49-F238E27FC236}">
                <a16:creationId xmlns:a16="http://schemas.microsoft.com/office/drawing/2014/main" id="{F67D5AB5-3F85-5E28-E8AE-C599FC3BD3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70643" y="4400043"/>
            <a:ext cx="720019" cy="491643"/>
          </a:xfrm>
          <a:prstGeom prst="rect">
            <a:avLst/>
          </a:prstGeom>
        </p:spPr>
      </p:pic>
      <p:cxnSp>
        <p:nvCxnSpPr>
          <p:cNvPr id="84" name="直線コネクタ 83">
            <a:extLst>
              <a:ext uri="{FF2B5EF4-FFF2-40B4-BE49-F238E27FC236}">
                <a16:creationId xmlns:a16="http://schemas.microsoft.com/office/drawing/2014/main" id="{74CB650E-9E30-B4A4-ABED-D0C2E1222593}"/>
              </a:ext>
            </a:extLst>
          </p:cNvPr>
          <p:cNvCxnSpPr>
            <a:cxnSpLocks/>
          </p:cNvCxnSpPr>
          <p:nvPr/>
        </p:nvCxnSpPr>
        <p:spPr>
          <a:xfrm flipV="1">
            <a:off x="6589268" y="4538180"/>
            <a:ext cx="1169907" cy="52261"/>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pic>
        <p:nvPicPr>
          <p:cNvPr id="96" name="図 95" descr="屋外, 記号, ストリート, 吊るす が含まれている画像&#10;&#10;自動的に生成された説明">
            <a:extLst>
              <a:ext uri="{FF2B5EF4-FFF2-40B4-BE49-F238E27FC236}">
                <a16:creationId xmlns:a16="http://schemas.microsoft.com/office/drawing/2014/main" id="{582B2D7C-990C-130C-1CF1-DF730D1452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59231" y="4169231"/>
            <a:ext cx="432836" cy="432836"/>
          </a:xfrm>
          <a:prstGeom prst="rect">
            <a:avLst/>
          </a:prstGeom>
          <a:effectLst>
            <a:glow rad="127000">
              <a:schemeClr val="bg1"/>
            </a:glow>
          </a:effectLst>
        </p:spPr>
      </p:pic>
      <p:sp>
        <p:nvSpPr>
          <p:cNvPr id="106" name="テキスト ボックス 105">
            <a:extLst>
              <a:ext uri="{FF2B5EF4-FFF2-40B4-BE49-F238E27FC236}">
                <a16:creationId xmlns:a16="http://schemas.microsoft.com/office/drawing/2014/main" id="{A2BE7481-95DC-9536-631D-B98A69D14E8E}"/>
              </a:ext>
            </a:extLst>
          </p:cNvPr>
          <p:cNvSpPr txBox="1"/>
          <p:nvPr/>
        </p:nvSpPr>
        <p:spPr>
          <a:xfrm>
            <a:off x="10289949" y="3344617"/>
            <a:ext cx="1059906" cy="502766"/>
          </a:xfrm>
          <a:prstGeom prst="rect">
            <a:avLst/>
          </a:prstGeom>
          <a:noFill/>
        </p:spPr>
        <p:txBody>
          <a:bodyPr wrap="none" rtlCol="0">
            <a:spAutoFit/>
          </a:bodyPr>
          <a:lstStyle/>
          <a:p>
            <a:pPr defTabSz="1219170" fontAlgn="base">
              <a:spcBef>
                <a:spcPct val="0"/>
              </a:spcBef>
              <a:spcAft>
                <a:spcPct val="0"/>
              </a:spcAft>
            </a:pPr>
            <a:r>
              <a:rPr kumimoji="1" lang="ja-JP" altLang="en-US" sz="2667" b="1" dirty="0">
                <a:solidFill>
                  <a:srgbClr val="0000CA"/>
                </a:solidFill>
                <a:effectLst>
                  <a:glow rad="127000">
                    <a:prstClr val="white"/>
                  </a:glow>
                </a:effectLst>
                <a:latin typeface="Calibri" charset="0"/>
                <a:ea typeface="Meiryo UI"/>
              </a:rPr>
              <a:t>現場</a:t>
            </a:r>
            <a:r>
              <a:rPr kumimoji="1" lang="en-US" altLang="ja-JP" sz="2667" b="1" dirty="0">
                <a:solidFill>
                  <a:srgbClr val="0000CA"/>
                </a:solidFill>
                <a:effectLst>
                  <a:glow rad="127000">
                    <a:prstClr val="white"/>
                  </a:glow>
                </a:effectLst>
                <a:latin typeface="Calibri" charset="0"/>
                <a:ea typeface="Meiryo UI"/>
              </a:rPr>
              <a:t>B</a:t>
            </a:r>
            <a:endParaRPr kumimoji="1" lang="ja-JP" altLang="en-US" sz="2667" b="1" dirty="0">
              <a:solidFill>
                <a:srgbClr val="0000CA"/>
              </a:solidFill>
              <a:effectLst>
                <a:glow rad="127000">
                  <a:prstClr val="white"/>
                </a:glow>
              </a:effectLst>
              <a:latin typeface="Calibri" charset="0"/>
              <a:ea typeface="Meiryo UI"/>
            </a:endParaRPr>
          </a:p>
        </p:txBody>
      </p:sp>
      <p:sp>
        <p:nvSpPr>
          <p:cNvPr id="107" name="テキスト ボックス 106">
            <a:extLst>
              <a:ext uri="{FF2B5EF4-FFF2-40B4-BE49-F238E27FC236}">
                <a16:creationId xmlns:a16="http://schemas.microsoft.com/office/drawing/2014/main" id="{EB831C5D-B691-0656-70ED-A37BEB6A38B1}"/>
              </a:ext>
            </a:extLst>
          </p:cNvPr>
          <p:cNvSpPr txBox="1"/>
          <p:nvPr/>
        </p:nvSpPr>
        <p:spPr>
          <a:xfrm>
            <a:off x="11067030" y="4683168"/>
            <a:ext cx="1048685" cy="502766"/>
          </a:xfrm>
          <a:prstGeom prst="rect">
            <a:avLst/>
          </a:prstGeom>
          <a:noFill/>
        </p:spPr>
        <p:txBody>
          <a:bodyPr wrap="none" rtlCol="0">
            <a:spAutoFit/>
          </a:bodyPr>
          <a:lstStyle/>
          <a:p>
            <a:pPr defTabSz="1219170" fontAlgn="base">
              <a:spcBef>
                <a:spcPct val="0"/>
              </a:spcBef>
              <a:spcAft>
                <a:spcPct val="0"/>
              </a:spcAft>
            </a:pPr>
            <a:r>
              <a:rPr kumimoji="1" lang="ja-JP" altLang="en-US" sz="2667" b="1" dirty="0">
                <a:solidFill>
                  <a:srgbClr val="0000CA"/>
                </a:solidFill>
                <a:effectLst>
                  <a:glow rad="127000">
                    <a:prstClr val="white"/>
                  </a:glow>
                </a:effectLst>
                <a:latin typeface="Calibri" charset="0"/>
                <a:ea typeface="Meiryo UI"/>
              </a:rPr>
              <a:t>現場</a:t>
            </a:r>
            <a:r>
              <a:rPr kumimoji="1" lang="en-US" altLang="ja-JP" sz="2667" b="1" dirty="0">
                <a:solidFill>
                  <a:srgbClr val="0000CA"/>
                </a:solidFill>
                <a:effectLst>
                  <a:glow rad="127000">
                    <a:prstClr val="white"/>
                  </a:glow>
                </a:effectLst>
                <a:latin typeface="Calibri" charset="0"/>
                <a:ea typeface="Meiryo UI"/>
              </a:rPr>
              <a:t>C</a:t>
            </a:r>
            <a:endParaRPr kumimoji="1" lang="ja-JP" altLang="en-US" sz="2667" b="1" dirty="0">
              <a:solidFill>
                <a:srgbClr val="0000CA"/>
              </a:solidFill>
              <a:effectLst>
                <a:glow rad="127000">
                  <a:prstClr val="white"/>
                </a:glow>
              </a:effectLst>
              <a:latin typeface="Calibri" charset="0"/>
              <a:ea typeface="Meiryo UI"/>
            </a:endParaRPr>
          </a:p>
        </p:txBody>
      </p:sp>
      <p:pic>
        <p:nvPicPr>
          <p:cNvPr id="112" name="図 111">
            <a:extLst>
              <a:ext uri="{FF2B5EF4-FFF2-40B4-BE49-F238E27FC236}">
                <a16:creationId xmlns:a16="http://schemas.microsoft.com/office/drawing/2014/main" id="{86A953AC-2E5E-734B-B70A-45DA322379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7873" y="4535009"/>
            <a:ext cx="496433" cy="338974"/>
          </a:xfrm>
          <a:prstGeom prst="rect">
            <a:avLst/>
          </a:prstGeom>
        </p:spPr>
      </p:pic>
      <p:pic>
        <p:nvPicPr>
          <p:cNvPr id="115" name="図 114">
            <a:extLst>
              <a:ext uri="{FF2B5EF4-FFF2-40B4-BE49-F238E27FC236}">
                <a16:creationId xmlns:a16="http://schemas.microsoft.com/office/drawing/2014/main" id="{2622CF40-A3EE-3969-8FFA-A633E9FB26F3}"/>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3164741">
            <a:off x="8119146" y="3054498"/>
            <a:ext cx="354923" cy="293198"/>
          </a:xfrm>
          <a:prstGeom prst="rect">
            <a:avLst/>
          </a:prstGeom>
        </p:spPr>
      </p:pic>
      <p:sp>
        <p:nvSpPr>
          <p:cNvPr id="123" name="テキスト ボックス 122">
            <a:extLst>
              <a:ext uri="{FF2B5EF4-FFF2-40B4-BE49-F238E27FC236}">
                <a16:creationId xmlns:a16="http://schemas.microsoft.com/office/drawing/2014/main" id="{4FF1E165-BDC3-7B1A-199F-33274C33B669}"/>
              </a:ext>
            </a:extLst>
          </p:cNvPr>
          <p:cNvSpPr txBox="1"/>
          <p:nvPr/>
        </p:nvSpPr>
        <p:spPr>
          <a:xfrm>
            <a:off x="6259390" y="5323146"/>
            <a:ext cx="1273427" cy="461665"/>
          </a:xfrm>
          <a:prstGeom prst="rect">
            <a:avLst/>
          </a:prstGeom>
          <a:noFill/>
        </p:spPr>
        <p:txBody>
          <a:bodyPr wrap="square" rtlCol="0">
            <a:spAutoFit/>
          </a:bodyPr>
          <a:lstStyle/>
          <a:p>
            <a:pPr defTabSz="1219170" fontAlgn="base">
              <a:spcBef>
                <a:spcPct val="0"/>
              </a:spcBef>
              <a:spcAft>
                <a:spcPct val="0"/>
              </a:spcAft>
            </a:pPr>
            <a:r>
              <a:rPr kumimoji="1" lang="en-US" altLang="ja-JP" sz="2400" b="1" dirty="0">
                <a:solidFill>
                  <a:srgbClr val="0000CA"/>
                </a:solidFill>
                <a:effectLst>
                  <a:glow rad="101600">
                    <a:prstClr val="white">
                      <a:lumMod val="95000"/>
                    </a:prstClr>
                  </a:glow>
                </a:effectLst>
                <a:latin typeface="Calibri" charset="0"/>
                <a:ea typeface="Meiryo UI"/>
              </a:rPr>
              <a:t>Wi-Fi</a:t>
            </a:r>
          </a:p>
        </p:txBody>
      </p:sp>
      <p:pic>
        <p:nvPicPr>
          <p:cNvPr id="130" name="グラフィックス 58">
            <a:extLst>
              <a:ext uri="{FF2B5EF4-FFF2-40B4-BE49-F238E27FC236}">
                <a16:creationId xmlns:a16="http://schemas.microsoft.com/office/drawing/2014/main" id="{EAD46FB9-AEB2-5724-2D27-E0B1447A3ACF}"/>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950798" y="4252899"/>
            <a:ext cx="547509" cy="550156"/>
          </a:xfrm>
          <a:prstGeom prst="rect">
            <a:avLst/>
          </a:prstGeom>
        </p:spPr>
      </p:pic>
      <p:cxnSp>
        <p:nvCxnSpPr>
          <p:cNvPr id="133" name="直線コネクタ 132">
            <a:extLst>
              <a:ext uri="{FF2B5EF4-FFF2-40B4-BE49-F238E27FC236}">
                <a16:creationId xmlns:a16="http://schemas.microsoft.com/office/drawing/2014/main" id="{9FAFCAC9-5251-8E1D-B3F5-C57C90A737A4}"/>
              </a:ext>
            </a:extLst>
          </p:cNvPr>
          <p:cNvCxnSpPr>
            <a:cxnSpLocks/>
          </p:cNvCxnSpPr>
          <p:nvPr/>
        </p:nvCxnSpPr>
        <p:spPr>
          <a:xfrm flipV="1">
            <a:off x="3055462" y="4711695"/>
            <a:ext cx="934943" cy="89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E2BA3745-FB93-13FF-7FC3-95CC93E9556E}"/>
              </a:ext>
            </a:extLst>
          </p:cNvPr>
          <p:cNvCxnSpPr>
            <a:cxnSpLocks/>
          </p:cNvCxnSpPr>
          <p:nvPr/>
        </p:nvCxnSpPr>
        <p:spPr>
          <a:xfrm flipV="1">
            <a:off x="3952733" y="4585747"/>
            <a:ext cx="1935585" cy="12594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27DB909A-504C-48E9-7CB4-45FA6D11A88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036" b="91727" l="9341" r="89011">
                        <a14:foregroundMark x1="23077" y1="6835" x2="23077" y2="6835"/>
                        <a14:foregroundMark x1="41758" y1="6835" x2="41758" y2="6835"/>
                        <a14:foregroundMark x1="57143" y1="5036" x2="57143" y2="5036"/>
                        <a14:foregroundMark x1="23077" y1="91007" x2="23077" y2="91007"/>
                        <a14:foregroundMark x1="57143" y1="91727" x2="57143" y2="91727"/>
                        <a14:foregroundMark x1="75275" y1="5755" x2="75275" y2="5755"/>
                        <a14:foregroundMark x1="40659" y1="5036" x2="40659" y2="5036"/>
                        <a14:foregroundMark x1="23077" y1="5036" x2="23077" y2="5036"/>
                      </a14:backgroundRemoval>
                    </a14:imgEffect>
                  </a14:imgLayer>
                </a14:imgProps>
              </a:ext>
            </a:extLst>
          </a:blip>
          <a:stretch>
            <a:fillRect/>
          </a:stretch>
        </p:blipFill>
        <p:spPr>
          <a:xfrm>
            <a:off x="6958235" y="5417590"/>
            <a:ext cx="467272" cy="713745"/>
          </a:xfrm>
          <a:prstGeom prst="rect">
            <a:avLst/>
          </a:prstGeom>
        </p:spPr>
      </p:pic>
      <p:pic>
        <p:nvPicPr>
          <p:cNvPr id="6" name="図 5">
            <a:extLst>
              <a:ext uri="{FF2B5EF4-FFF2-40B4-BE49-F238E27FC236}">
                <a16:creationId xmlns:a16="http://schemas.microsoft.com/office/drawing/2014/main" id="{7AF4C7B2-3A1A-8D10-CFF2-98A98BD3C742}"/>
              </a:ext>
            </a:extLst>
          </p:cNvPr>
          <p:cNvPicPr>
            <a:picLocks noChangeAspect="1"/>
          </p:cNvPicPr>
          <p:nvPr/>
        </p:nvPicPr>
        <p:blipFill>
          <a:blip r:embed="rId14">
            <a:extLst>
              <a:ext uri="{BEBA8EAE-BF5A-486C-A8C5-ECC9F3942E4B}">
                <a14:imgProps xmlns:a14="http://schemas.microsoft.com/office/drawing/2010/main">
                  <a14:imgLayer r:embed="rId16">
                    <a14:imgEffect>
                      <a14:backgroundRemoval t="5036" b="91727" l="9341" r="89011">
                        <a14:foregroundMark x1="23077" y1="6835" x2="23077" y2="6835"/>
                        <a14:foregroundMark x1="41758" y1="6835" x2="41758" y2="6835"/>
                        <a14:foregroundMark x1="57143" y1="5036" x2="57143" y2="5036"/>
                        <a14:foregroundMark x1="23077" y1="91007" x2="23077" y2="91007"/>
                        <a14:foregroundMark x1="57143" y1="91727" x2="57143" y2="91727"/>
                        <a14:foregroundMark x1="75275" y1="5755" x2="75275" y2="5755"/>
                        <a14:foregroundMark x1="40659" y1="5036" x2="40659" y2="5036"/>
                        <a14:foregroundMark x1="23077" y1="5036" x2="23077" y2="5036"/>
                      </a14:backgroundRemoval>
                    </a14:imgEffect>
                  </a14:imgLayer>
                </a14:imgProps>
              </a:ext>
            </a:extLst>
          </a:blip>
          <a:stretch>
            <a:fillRect/>
          </a:stretch>
        </p:blipFill>
        <p:spPr>
          <a:xfrm>
            <a:off x="8158894" y="5430066"/>
            <a:ext cx="467272" cy="713745"/>
          </a:xfrm>
          <a:prstGeom prst="rect">
            <a:avLst/>
          </a:prstGeom>
        </p:spPr>
      </p:pic>
      <p:pic>
        <p:nvPicPr>
          <p:cNvPr id="8" name="図 7">
            <a:extLst>
              <a:ext uri="{FF2B5EF4-FFF2-40B4-BE49-F238E27FC236}">
                <a16:creationId xmlns:a16="http://schemas.microsoft.com/office/drawing/2014/main" id="{79B6B703-5C3F-15DA-DF7A-A16C5EED0EE7}"/>
              </a:ext>
            </a:extLst>
          </p:cNvPr>
          <p:cNvPicPr>
            <a:picLocks noChangeAspect="1"/>
          </p:cNvPicPr>
          <p:nvPr/>
        </p:nvPicPr>
        <p:blipFill>
          <a:blip r:embed="rId14">
            <a:extLst>
              <a:ext uri="{BEBA8EAE-BF5A-486C-A8C5-ECC9F3942E4B}">
                <a14:imgProps xmlns:a14="http://schemas.microsoft.com/office/drawing/2010/main">
                  <a14:imgLayer r:embed="rId17">
                    <a14:imgEffect>
                      <a14:backgroundRemoval t="5036" b="91727" l="9341" r="89011">
                        <a14:foregroundMark x1="23077" y1="6835" x2="23077" y2="6835"/>
                        <a14:foregroundMark x1="41758" y1="6835" x2="41758" y2="6835"/>
                        <a14:foregroundMark x1="57143" y1="5036" x2="57143" y2="5036"/>
                        <a14:foregroundMark x1="23077" y1="91007" x2="23077" y2="91007"/>
                        <a14:foregroundMark x1="57143" y1="91727" x2="57143" y2="91727"/>
                        <a14:foregroundMark x1="75275" y1="5755" x2="75275" y2="5755"/>
                        <a14:foregroundMark x1="40659" y1="5036" x2="40659" y2="5036"/>
                        <a14:foregroundMark x1="23077" y1="5036" x2="23077" y2="5036"/>
                      </a14:backgroundRemoval>
                    </a14:imgEffect>
                  </a14:imgLayer>
                </a14:imgProps>
              </a:ext>
            </a:extLst>
          </a:blip>
          <a:stretch>
            <a:fillRect/>
          </a:stretch>
        </p:blipFill>
        <p:spPr>
          <a:xfrm>
            <a:off x="9337896" y="5430066"/>
            <a:ext cx="467272" cy="713745"/>
          </a:xfrm>
          <a:prstGeom prst="rect">
            <a:avLst/>
          </a:prstGeom>
        </p:spPr>
      </p:pic>
      <p:sp>
        <p:nvSpPr>
          <p:cNvPr id="24" name="テキスト ボックス 23">
            <a:extLst>
              <a:ext uri="{FF2B5EF4-FFF2-40B4-BE49-F238E27FC236}">
                <a16:creationId xmlns:a16="http://schemas.microsoft.com/office/drawing/2014/main" id="{64B7B593-0198-F4FB-98BA-6FD7D0F7A860}"/>
              </a:ext>
            </a:extLst>
          </p:cNvPr>
          <p:cNvSpPr txBox="1"/>
          <p:nvPr/>
        </p:nvSpPr>
        <p:spPr>
          <a:xfrm>
            <a:off x="7466713" y="5633440"/>
            <a:ext cx="646331" cy="276999"/>
          </a:xfrm>
          <a:prstGeom prst="rect">
            <a:avLst/>
          </a:prstGeom>
          <a:noFill/>
          <a:effectLst>
            <a:glow rad="12700">
              <a:schemeClr val="bg1">
                <a:alpha val="10000"/>
              </a:schemeClr>
            </a:glow>
          </a:effectLst>
        </p:spPr>
        <p:txBody>
          <a:bodyPr wrap="none" rtlCol="0">
            <a:spAutoFit/>
          </a:bodyPr>
          <a:lstStyle/>
          <a:p>
            <a:r>
              <a:rPr kumimoji="1" lang="ja-JP" altLang="en-US" sz="1200" b="1">
                <a:solidFill>
                  <a:srgbClr val="0000CA"/>
                </a:solidFill>
                <a:effectLst>
                  <a:glow rad="25400">
                    <a:srgbClr val="E5F4ED"/>
                  </a:glow>
                </a:effectLst>
              </a:rPr>
              <a:t>ホップ</a:t>
            </a:r>
          </a:p>
        </p:txBody>
      </p:sp>
      <p:sp>
        <p:nvSpPr>
          <p:cNvPr id="25" name="テキスト ボックス 24">
            <a:extLst>
              <a:ext uri="{FF2B5EF4-FFF2-40B4-BE49-F238E27FC236}">
                <a16:creationId xmlns:a16="http://schemas.microsoft.com/office/drawing/2014/main" id="{596ED8C1-3C98-862B-7CA2-B8A0423B3706}"/>
              </a:ext>
            </a:extLst>
          </p:cNvPr>
          <p:cNvSpPr txBox="1"/>
          <p:nvPr/>
        </p:nvSpPr>
        <p:spPr>
          <a:xfrm>
            <a:off x="9154958" y="5178610"/>
            <a:ext cx="707499" cy="338554"/>
          </a:xfrm>
          <a:prstGeom prst="rect">
            <a:avLst/>
          </a:prstGeom>
          <a:noFill/>
        </p:spPr>
        <p:txBody>
          <a:bodyPr wrap="square" rtlCol="0">
            <a:spAutoFit/>
          </a:bodyPr>
          <a:lstStyle/>
          <a:p>
            <a:pPr defTabSz="1219170" fontAlgn="base">
              <a:spcBef>
                <a:spcPct val="0"/>
              </a:spcBef>
              <a:spcAft>
                <a:spcPct val="0"/>
              </a:spcAft>
            </a:pPr>
            <a:r>
              <a:rPr kumimoji="1" lang="en-US" altLang="ja-JP" sz="1600" b="1" dirty="0">
                <a:solidFill>
                  <a:srgbClr val="0000CA"/>
                </a:solidFill>
                <a:effectLst>
                  <a:glow rad="101600">
                    <a:prstClr val="white">
                      <a:lumMod val="95000"/>
                    </a:prstClr>
                  </a:glow>
                </a:effectLst>
                <a:latin typeface="Calibri" charset="0"/>
                <a:ea typeface="Meiryo UI"/>
              </a:rPr>
              <a:t>Wi-Fi</a:t>
            </a:r>
          </a:p>
        </p:txBody>
      </p:sp>
      <p:sp>
        <p:nvSpPr>
          <p:cNvPr id="27" name="テキスト ボックス 26">
            <a:extLst>
              <a:ext uri="{FF2B5EF4-FFF2-40B4-BE49-F238E27FC236}">
                <a16:creationId xmlns:a16="http://schemas.microsoft.com/office/drawing/2014/main" id="{DEB883E2-D711-938B-7525-472896BCF0B4}"/>
              </a:ext>
            </a:extLst>
          </p:cNvPr>
          <p:cNvSpPr txBox="1"/>
          <p:nvPr/>
        </p:nvSpPr>
        <p:spPr>
          <a:xfrm>
            <a:off x="8029432" y="5178610"/>
            <a:ext cx="734541" cy="338554"/>
          </a:xfrm>
          <a:prstGeom prst="rect">
            <a:avLst/>
          </a:prstGeom>
          <a:noFill/>
        </p:spPr>
        <p:txBody>
          <a:bodyPr wrap="square" rtlCol="0">
            <a:spAutoFit/>
          </a:bodyPr>
          <a:lstStyle/>
          <a:p>
            <a:pPr defTabSz="1219170" fontAlgn="base">
              <a:spcBef>
                <a:spcPct val="0"/>
              </a:spcBef>
              <a:spcAft>
                <a:spcPct val="0"/>
              </a:spcAft>
            </a:pPr>
            <a:r>
              <a:rPr kumimoji="1" lang="en-US" altLang="ja-JP" sz="1600" b="1" dirty="0">
                <a:solidFill>
                  <a:srgbClr val="0000CA"/>
                </a:solidFill>
                <a:effectLst>
                  <a:glow rad="101600">
                    <a:prstClr val="white">
                      <a:lumMod val="95000"/>
                    </a:prstClr>
                  </a:glow>
                </a:effectLst>
                <a:latin typeface="Calibri" charset="0"/>
                <a:ea typeface="Meiryo UI"/>
              </a:rPr>
              <a:t>Wi-Fi</a:t>
            </a:r>
          </a:p>
        </p:txBody>
      </p:sp>
      <p:sp>
        <p:nvSpPr>
          <p:cNvPr id="28" name="円弧 27">
            <a:extLst>
              <a:ext uri="{FF2B5EF4-FFF2-40B4-BE49-F238E27FC236}">
                <a16:creationId xmlns:a16="http://schemas.microsoft.com/office/drawing/2014/main" id="{9E6A97CE-71F5-57BA-1A73-30772C7E771D}"/>
              </a:ext>
            </a:extLst>
          </p:cNvPr>
          <p:cNvSpPr/>
          <p:nvPr/>
        </p:nvSpPr>
        <p:spPr>
          <a:xfrm rot="18857165">
            <a:off x="7294155" y="5478422"/>
            <a:ext cx="914400" cy="914400"/>
          </a:xfrm>
          <a:prstGeom prst="arc">
            <a:avLst>
              <a:gd name="adj1" fmla="val 15440395"/>
              <a:gd name="adj2" fmla="val 1212960"/>
            </a:avLst>
          </a:prstGeom>
          <a:ln w="28575">
            <a:solidFill>
              <a:srgbClr val="0000CA"/>
            </a:solidFill>
            <a:prstDash val="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CA"/>
              </a:solidFill>
            </a:endParaRPr>
          </a:p>
        </p:txBody>
      </p:sp>
      <p:sp>
        <p:nvSpPr>
          <p:cNvPr id="29" name="テキスト ボックス 28">
            <a:extLst>
              <a:ext uri="{FF2B5EF4-FFF2-40B4-BE49-F238E27FC236}">
                <a16:creationId xmlns:a16="http://schemas.microsoft.com/office/drawing/2014/main" id="{511D5857-DDED-91C2-84ED-9F4E2ED1C659}"/>
              </a:ext>
            </a:extLst>
          </p:cNvPr>
          <p:cNvSpPr txBox="1"/>
          <p:nvPr/>
        </p:nvSpPr>
        <p:spPr>
          <a:xfrm>
            <a:off x="8689707" y="5633440"/>
            <a:ext cx="646331" cy="276999"/>
          </a:xfrm>
          <a:prstGeom prst="rect">
            <a:avLst/>
          </a:prstGeom>
          <a:noFill/>
          <a:effectLst>
            <a:glow rad="12700">
              <a:schemeClr val="bg1">
                <a:alpha val="10000"/>
              </a:schemeClr>
            </a:glow>
          </a:effectLst>
        </p:spPr>
        <p:txBody>
          <a:bodyPr wrap="none" rtlCol="0">
            <a:spAutoFit/>
          </a:bodyPr>
          <a:lstStyle/>
          <a:p>
            <a:r>
              <a:rPr kumimoji="1" lang="ja-JP" altLang="en-US" sz="1200" b="1">
                <a:solidFill>
                  <a:srgbClr val="0000CA"/>
                </a:solidFill>
                <a:effectLst>
                  <a:glow rad="25400">
                    <a:srgbClr val="E5F4ED"/>
                  </a:glow>
                </a:effectLst>
              </a:rPr>
              <a:t>ホップ</a:t>
            </a:r>
          </a:p>
        </p:txBody>
      </p:sp>
      <p:sp>
        <p:nvSpPr>
          <p:cNvPr id="30" name="円弧 29">
            <a:extLst>
              <a:ext uri="{FF2B5EF4-FFF2-40B4-BE49-F238E27FC236}">
                <a16:creationId xmlns:a16="http://schemas.microsoft.com/office/drawing/2014/main" id="{EB083614-3F1B-C66C-DC0F-D92898BD98A9}"/>
              </a:ext>
            </a:extLst>
          </p:cNvPr>
          <p:cNvSpPr/>
          <p:nvPr/>
        </p:nvSpPr>
        <p:spPr>
          <a:xfrm rot="18857165">
            <a:off x="8517149" y="5478422"/>
            <a:ext cx="914400" cy="914400"/>
          </a:xfrm>
          <a:prstGeom prst="arc">
            <a:avLst>
              <a:gd name="adj1" fmla="val 15440395"/>
              <a:gd name="adj2" fmla="val 1212960"/>
            </a:avLst>
          </a:prstGeom>
          <a:ln w="28575">
            <a:solidFill>
              <a:srgbClr val="0000CA"/>
            </a:solidFill>
            <a:prstDash val="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0000CA"/>
              </a:solidFill>
            </a:endParaRPr>
          </a:p>
        </p:txBody>
      </p:sp>
      <p:pic>
        <p:nvPicPr>
          <p:cNvPr id="31" name="図 30">
            <a:extLst>
              <a:ext uri="{FF2B5EF4-FFF2-40B4-BE49-F238E27FC236}">
                <a16:creationId xmlns:a16="http://schemas.microsoft.com/office/drawing/2014/main" id="{CD03E7C3-724C-5C19-ED9C-4862A771BDAF}"/>
              </a:ext>
            </a:extLst>
          </p:cNvPr>
          <p:cNvPicPr>
            <a:picLocks noChangeAspect="1"/>
          </p:cNvPicPr>
          <p:nvPr/>
        </p:nvPicPr>
        <p:blipFill>
          <a:blip r:embed="rId14">
            <a:extLst>
              <a:ext uri="{BEBA8EAE-BF5A-486C-A8C5-ECC9F3942E4B}">
                <a14:imgProps xmlns:a14="http://schemas.microsoft.com/office/drawing/2010/main">
                  <a14:imgLayer r:embed="rId17">
                    <a14:imgEffect>
                      <a14:backgroundRemoval t="5036" b="91727" l="9341" r="89011">
                        <a14:foregroundMark x1="23077" y1="6835" x2="23077" y2="6835"/>
                        <a14:foregroundMark x1="41758" y1="6835" x2="41758" y2="6835"/>
                        <a14:foregroundMark x1="57143" y1="5036" x2="57143" y2="5036"/>
                        <a14:foregroundMark x1="23077" y1="91007" x2="23077" y2="91007"/>
                        <a14:foregroundMark x1="57143" y1="91727" x2="57143" y2="91727"/>
                        <a14:foregroundMark x1="75275" y1="5755" x2="75275" y2="5755"/>
                        <a14:foregroundMark x1="40659" y1="5036" x2="40659" y2="5036"/>
                        <a14:foregroundMark x1="23077" y1="5036" x2="23077" y2="5036"/>
                      </a14:backgroundRemoval>
                    </a14:imgEffect>
                  </a14:imgLayer>
                </a14:imgProps>
              </a:ext>
            </a:extLst>
          </a:blip>
          <a:stretch>
            <a:fillRect/>
          </a:stretch>
        </p:blipFill>
        <p:spPr>
          <a:xfrm>
            <a:off x="11199595" y="5222971"/>
            <a:ext cx="467272" cy="713745"/>
          </a:xfrm>
          <a:prstGeom prst="rect">
            <a:avLst/>
          </a:prstGeom>
        </p:spPr>
      </p:pic>
      <p:sp>
        <p:nvSpPr>
          <p:cNvPr id="32" name="テキスト ボックス 31">
            <a:extLst>
              <a:ext uri="{FF2B5EF4-FFF2-40B4-BE49-F238E27FC236}">
                <a16:creationId xmlns:a16="http://schemas.microsoft.com/office/drawing/2014/main" id="{1478C9D9-BFA9-3BBB-9472-CC04B9C32FF0}"/>
              </a:ext>
            </a:extLst>
          </p:cNvPr>
          <p:cNvSpPr txBox="1"/>
          <p:nvPr/>
        </p:nvSpPr>
        <p:spPr>
          <a:xfrm>
            <a:off x="11271974" y="5826165"/>
            <a:ext cx="920026" cy="400110"/>
          </a:xfrm>
          <a:prstGeom prst="rect">
            <a:avLst/>
          </a:prstGeom>
          <a:noFill/>
        </p:spPr>
        <p:txBody>
          <a:bodyPr wrap="square" rtlCol="0">
            <a:spAutoFit/>
          </a:bodyPr>
          <a:lstStyle/>
          <a:p>
            <a:pPr defTabSz="1219170" fontAlgn="base">
              <a:spcBef>
                <a:spcPct val="0"/>
              </a:spcBef>
              <a:spcAft>
                <a:spcPct val="0"/>
              </a:spcAft>
            </a:pPr>
            <a:r>
              <a:rPr kumimoji="1" lang="en-US" altLang="ja-JP" sz="2000" b="1" dirty="0">
                <a:solidFill>
                  <a:srgbClr val="0000CA"/>
                </a:solidFill>
                <a:effectLst>
                  <a:glow rad="101600">
                    <a:prstClr val="white">
                      <a:lumMod val="95000"/>
                    </a:prstClr>
                  </a:glow>
                </a:effectLst>
                <a:latin typeface="Calibri" charset="0"/>
                <a:ea typeface="Meiryo UI"/>
              </a:rPr>
              <a:t>Wi-Fi</a:t>
            </a:r>
          </a:p>
        </p:txBody>
      </p:sp>
      <p:sp>
        <p:nvSpPr>
          <p:cNvPr id="36" name="テキスト ボックス 35">
            <a:extLst>
              <a:ext uri="{FF2B5EF4-FFF2-40B4-BE49-F238E27FC236}">
                <a16:creationId xmlns:a16="http://schemas.microsoft.com/office/drawing/2014/main" id="{E9C57978-DE94-ED77-507B-78B1083A8088}"/>
              </a:ext>
            </a:extLst>
          </p:cNvPr>
          <p:cNvSpPr txBox="1"/>
          <p:nvPr/>
        </p:nvSpPr>
        <p:spPr>
          <a:xfrm>
            <a:off x="9327013" y="6351509"/>
            <a:ext cx="729815" cy="276999"/>
          </a:xfrm>
          <a:prstGeom prst="rect">
            <a:avLst/>
          </a:prstGeom>
          <a:noFill/>
          <a:effectLst>
            <a:glow rad="12700">
              <a:schemeClr val="bg1">
                <a:alpha val="10000"/>
              </a:schemeClr>
            </a:glow>
          </a:effectLst>
        </p:spPr>
        <p:txBody>
          <a:bodyPr wrap="none" rtlCol="0">
            <a:spAutoFit/>
          </a:bodyPr>
          <a:lstStyle/>
          <a:p>
            <a:r>
              <a:rPr kumimoji="1" lang="ja-JP" altLang="en-US" sz="1200" b="1">
                <a:solidFill>
                  <a:srgbClr val="0000CA"/>
                </a:solidFill>
                <a:effectLst>
                  <a:glow rad="25400">
                    <a:srgbClr val="E5F4ED"/>
                  </a:glow>
                </a:effectLst>
              </a:rPr>
              <a:t>中継</a:t>
            </a:r>
            <a:r>
              <a:rPr kumimoji="1" lang="en-US" altLang="ja-JP" sz="1200" b="1" dirty="0">
                <a:solidFill>
                  <a:srgbClr val="0000CA"/>
                </a:solidFill>
                <a:effectLst>
                  <a:glow rad="25400">
                    <a:srgbClr val="E5F4ED"/>
                  </a:glow>
                </a:effectLst>
              </a:rPr>
              <a:t>Box</a:t>
            </a:r>
            <a:endParaRPr kumimoji="1" lang="ja-JP" altLang="en-US" sz="1200" b="1">
              <a:solidFill>
                <a:srgbClr val="0000CA"/>
              </a:solidFill>
              <a:effectLst>
                <a:glow rad="25400">
                  <a:srgbClr val="E5F4ED"/>
                </a:glow>
              </a:effectLst>
            </a:endParaRPr>
          </a:p>
        </p:txBody>
      </p:sp>
      <p:pic>
        <p:nvPicPr>
          <p:cNvPr id="38" name="図 37">
            <a:extLst>
              <a:ext uri="{FF2B5EF4-FFF2-40B4-BE49-F238E27FC236}">
                <a16:creationId xmlns:a16="http://schemas.microsoft.com/office/drawing/2014/main" id="{10EBFC73-BA05-58CE-B380-C6F1EB4833EE}"/>
              </a:ext>
            </a:extLst>
          </p:cNvPr>
          <p:cNvPicPr>
            <a:picLocks noChangeAspect="1"/>
          </p:cNvPicPr>
          <p:nvPr/>
        </p:nvPicPr>
        <p:blipFill>
          <a:blip r:embed="rId14">
            <a:extLst>
              <a:ext uri="{BEBA8EAE-BF5A-486C-A8C5-ECC9F3942E4B}">
                <a14:imgProps xmlns:a14="http://schemas.microsoft.com/office/drawing/2010/main">
                  <a14:imgLayer r:embed="rId18">
                    <a14:imgEffect>
                      <a14:backgroundRemoval t="5036" b="91727" l="9341" r="89011">
                        <a14:foregroundMark x1="23077" y1="6835" x2="23077" y2="6835"/>
                        <a14:foregroundMark x1="41758" y1="6835" x2="41758" y2="6835"/>
                        <a14:foregroundMark x1="57143" y1="5036" x2="57143" y2="5036"/>
                        <a14:foregroundMark x1="23077" y1="91007" x2="23077" y2="91007"/>
                        <a14:foregroundMark x1="57143" y1="91727" x2="57143" y2="91727"/>
                        <a14:foregroundMark x1="75275" y1="5755" x2="75275" y2="5755"/>
                        <a14:foregroundMark x1="40659" y1="5036" x2="40659" y2="5036"/>
                        <a14:foregroundMark x1="23077" y1="5036" x2="23077" y2="5036"/>
                      </a14:backgroundRemoval>
                    </a14:imgEffect>
                  </a14:imgLayer>
                </a14:imgProps>
              </a:ext>
            </a:extLst>
          </a:blip>
          <a:stretch>
            <a:fillRect/>
          </a:stretch>
        </p:blipFill>
        <p:spPr>
          <a:xfrm>
            <a:off x="7896263" y="2368166"/>
            <a:ext cx="467272" cy="713745"/>
          </a:xfrm>
          <a:prstGeom prst="rect">
            <a:avLst/>
          </a:prstGeom>
        </p:spPr>
      </p:pic>
      <p:pic>
        <p:nvPicPr>
          <p:cNvPr id="39" name="図 38">
            <a:extLst>
              <a:ext uri="{FF2B5EF4-FFF2-40B4-BE49-F238E27FC236}">
                <a16:creationId xmlns:a16="http://schemas.microsoft.com/office/drawing/2014/main" id="{EA4CED94-B091-92B9-5EC1-C939C0BBFB18}"/>
              </a:ext>
            </a:extLst>
          </p:cNvPr>
          <p:cNvPicPr>
            <a:picLocks noChangeAspect="1"/>
          </p:cNvPicPr>
          <p:nvPr/>
        </p:nvPicPr>
        <p:blipFill>
          <a:blip r:embed="rId14">
            <a:extLst>
              <a:ext uri="{BEBA8EAE-BF5A-486C-A8C5-ECC9F3942E4B}">
                <a14:imgProps xmlns:a14="http://schemas.microsoft.com/office/drawing/2010/main">
                  <a14:imgLayer r:embed="rId19">
                    <a14:imgEffect>
                      <a14:backgroundRemoval t="5036" b="91727" l="9341" r="89011">
                        <a14:foregroundMark x1="23077" y1="6835" x2="23077" y2="6835"/>
                        <a14:foregroundMark x1="41758" y1="6835" x2="41758" y2="6835"/>
                        <a14:foregroundMark x1="57143" y1="5036" x2="57143" y2="5036"/>
                        <a14:foregroundMark x1="23077" y1="91007" x2="23077" y2="91007"/>
                        <a14:foregroundMark x1="57143" y1="91727" x2="57143" y2="91727"/>
                        <a14:foregroundMark x1="75275" y1="5755" x2="75275" y2="5755"/>
                        <a14:foregroundMark x1="40659" y1="5036" x2="40659" y2="5036"/>
                        <a14:foregroundMark x1="23077" y1="5036" x2="23077" y2="5036"/>
                      </a14:backgroundRemoval>
                    </a14:imgEffect>
                  </a14:imgLayer>
                </a14:imgProps>
              </a:ext>
            </a:extLst>
          </a:blip>
          <a:stretch>
            <a:fillRect/>
          </a:stretch>
        </p:blipFill>
        <p:spPr>
          <a:xfrm>
            <a:off x="9403587" y="2502629"/>
            <a:ext cx="467272" cy="713745"/>
          </a:xfrm>
          <a:prstGeom prst="rect">
            <a:avLst/>
          </a:prstGeom>
        </p:spPr>
      </p:pic>
      <p:sp>
        <p:nvSpPr>
          <p:cNvPr id="40" name="テキスト ボックス 39">
            <a:extLst>
              <a:ext uri="{FF2B5EF4-FFF2-40B4-BE49-F238E27FC236}">
                <a16:creationId xmlns:a16="http://schemas.microsoft.com/office/drawing/2014/main" id="{A02E0076-F56C-B821-AE1D-4FDC40504BD7}"/>
              </a:ext>
            </a:extLst>
          </p:cNvPr>
          <p:cNvSpPr txBox="1"/>
          <p:nvPr/>
        </p:nvSpPr>
        <p:spPr>
          <a:xfrm>
            <a:off x="9715784" y="2590145"/>
            <a:ext cx="853371" cy="461665"/>
          </a:xfrm>
          <a:prstGeom prst="rect">
            <a:avLst/>
          </a:prstGeom>
          <a:noFill/>
        </p:spPr>
        <p:txBody>
          <a:bodyPr wrap="square" rtlCol="0">
            <a:spAutoFit/>
          </a:bodyPr>
          <a:lstStyle/>
          <a:p>
            <a:pPr defTabSz="1219170" fontAlgn="base">
              <a:spcBef>
                <a:spcPct val="0"/>
              </a:spcBef>
              <a:spcAft>
                <a:spcPct val="0"/>
              </a:spcAft>
            </a:pPr>
            <a:r>
              <a:rPr kumimoji="1" lang="en-US" altLang="ja-JP" sz="2400" b="1" dirty="0">
                <a:solidFill>
                  <a:srgbClr val="0000CA"/>
                </a:solidFill>
                <a:effectLst>
                  <a:glow rad="101600">
                    <a:prstClr val="white">
                      <a:lumMod val="95000"/>
                    </a:prstClr>
                  </a:glow>
                </a:effectLst>
                <a:latin typeface="Calibri" charset="0"/>
                <a:ea typeface="Meiryo UI"/>
              </a:rPr>
              <a:t>Wi-Fi</a:t>
            </a:r>
          </a:p>
        </p:txBody>
      </p:sp>
      <p:sp>
        <p:nvSpPr>
          <p:cNvPr id="41" name="テキスト ボックス 40">
            <a:extLst>
              <a:ext uri="{FF2B5EF4-FFF2-40B4-BE49-F238E27FC236}">
                <a16:creationId xmlns:a16="http://schemas.microsoft.com/office/drawing/2014/main" id="{F62C448C-979F-473B-88D1-D1AAD4B1D6D0}"/>
              </a:ext>
            </a:extLst>
          </p:cNvPr>
          <p:cNvSpPr txBox="1"/>
          <p:nvPr/>
        </p:nvSpPr>
        <p:spPr>
          <a:xfrm>
            <a:off x="7133401" y="2305005"/>
            <a:ext cx="853371" cy="461665"/>
          </a:xfrm>
          <a:prstGeom prst="rect">
            <a:avLst/>
          </a:prstGeom>
          <a:noFill/>
        </p:spPr>
        <p:txBody>
          <a:bodyPr wrap="square" rtlCol="0">
            <a:spAutoFit/>
          </a:bodyPr>
          <a:lstStyle/>
          <a:p>
            <a:pPr defTabSz="1219170" fontAlgn="base">
              <a:spcBef>
                <a:spcPct val="0"/>
              </a:spcBef>
              <a:spcAft>
                <a:spcPct val="0"/>
              </a:spcAft>
            </a:pPr>
            <a:r>
              <a:rPr kumimoji="1" lang="en-US" altLang="ja-JP" sz="2400" b="1" dirty="0">
                <a:solidFill>
                  <a:srgbClr val="0000CA"/>
                </a:solidFill>
                <a:effectLst>
                  <a:glow rad="101600">
                    <a:prstClr val="white">
                      <a:lumMod val="95000"/>
                    </a:prstClr>
                  </a:glow>
                </a:effectLst>
                <a:latin typeface="Calibri" charset="0"/>
                <a:ea typeface="Meiryo UI"/>
              </a:rPr>
              <a:t>Wi-Fi</a:t>
            </a:r>
          </a:p>
        </p:txBody>
      </p:sp>
      <p:pic>
        <p:nvPicPr>
          <p:cNvPr id="42" name="図 41">
            <a:extLst>
              <a:ext uri="{FF2B5EF4-FFF2-40B4-BE49-F238E27FC236}">
                <a16:creationId xmlns:a16="http://schemas.microsoft.com/office/drawing/2014/main" id="{AC8C9AD7-3406-2B17-C309-F15E683EC671}"/>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3275763">
            <a:off x="9018392" y="4316526"/>
            <a:ext cx="354923" cy="293198"/>
          </a:xfrm>
          <a:prstGeom prst="rect">
            <a:avLst/>
          </a:prstGeom>
        </p:spPr>
      </p:pic>
      <p:pic>
        <p:nvPicPr>
          <p:cNvPr id="43" name="図 42">
            <a:extLst>
              <a:ext uri="{FF2B5EF4-FFF2-40B4-BE49-F238E27FC236}">
                <a16:creationId xmlns:a16="http://schemas.microsoft.com/office/drawing/2014/main" id="{EEF3CF99-A9EB-7A5F-43FA-6CB748EC39F6}"/>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16406240">
            <a:off x="10982787" y="5424022"/>
            <a:ext cx="335771" cy="277377"/>
          </a:xfrm>
          <a:prstGeom prst="rect">
            <a:avLst/>
          </a:prstGeom>
        </p:spPr>
      </p:pic>
      <p:pic>
        <p:nvPicPr>
          <p:cNvPr id="44" name="図 43">
            <a:extLst>
              <a:ext uri="{FF2B5EF4-FFF2-40B4-BE49-F238E27FC236}">
                <a16:creationId xmlns:a16="http://schemas.microsoft.com/office/drawing/2014/main" id="{31B6A50C-7D2D-D313-1F7D-72878623C6D9}"/>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3275763">
            <a:off x="9839657" y="5939674"/>
            <a:ext cx="354923" cy="293198"/>
          </a:xfrm>
          <a:prstGeom prst="rect">
            <a:avLst/>
          </a:prstGeom>
        </p:spPr>
      </p:pic>
      <p:pic>
        <p:nvPicPr>
          <p:cNvPr id="46" name="図 45">
            <a:extLst>
              <a:ext uri="{FF2B5EF4-FFF2-40B4-BE49-F238E27FC236}">
                <a16:creationId xmlns:a16="http://schemas.microsoft.com/office/drawing/2014/main" id="{C64DB5C4-0681-50DE-ED71-9068A8AD59C4}"/>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16406240">
            <a:off x="9205177" y="2689492"/>
            <a:ext cx="335771" cy="277377"/>
          </a:xfrm>
          <a:prstGeom prst="rect">
            <a:avLst/>
          </a:prstGeom>
        </p:spPr>
      </p:pic>
      <p:pic>
        <p:nvPicPr>
          <p:cNvPr id="47" name="図 46">
            <a:extLst>
              <a:ext uri="{FF2B5EF4-FFF2-40B4-BE49-F238E27FC236}">
                <a16:creationId xmlns:a16="http://schemas.microsoft.com/office/drawing/2014/main" id="{63D4BE17-CB25-A5E8-26BB-CF3D226A935E}"/>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3164741">
            <a:off x="8202229" y="2483192"/>
            <a:ext cx="354923" cy="293198"/>
          </a:xfrm>
          <a:prstGeom prst="rect">
            <a:avLst/>
          </a:prstGeom>
        </p:spPr>
      </p:pic>
      <p:pic>
        <p:nvPicPr>
          <p:cNvPr id="48" name="図 47">
            <a:extLst>
              <a:ext uri="{FF2B5EF4-FFF2-40B4-BE49-F238E27FC236}">
                <a16:creationId xmlns:a16="http://schemas.microsoft.com/office/drawing/2014/main" id="{B9C47370-CA97-FBA8-AF4A-D39DB25E8105}"/>
              </a:ext>
            </a:extLst>
          </p:cNvPr>
          <p:cNvPicPr>
            <a:picLocks noChangeAspect="1"/>
          </p:cNvPicPr>
          <p:nvPr/>
        </p:nvPicPr>
        <p:blipFill>
          <a:blip r:embed="rId6" cstate="screen">
            <a:extLst>
              <a:ext uri="{BEBA8EAE-BF5A-486C-A8C5-ECC9F3942E4B}">
                <a14:imgProps xmlns:a14="http://schemas.microsoft.com/office/drawing/2010/main">
                  <a14:imgLayer r:embed="rId7">
                    <a14:imgEffect>
                      <a14:backgroundRemoval t="9524" b="96296" l="9677" r="89862">
                        <a14:foregroundMark x1="53456" y1="22751" x2="53456" y2="22751"/>
                        <a14:foregroundMark x1="53456" y1="37566" x2="53456" y2="37566"/>
                        <a14:foregroundMark x1="50691" y1="66138" x2="50691" y2="66138"/>
                        <a14:foregroundMark x1="50691" y1="96296" x2="50691" y2="96296"/>
                      </a14:backgroundRemoval>
                    </a14:imgEffect>
                  </a14:imgLayer>
                </a14:imgProps>
              </a:ext>
              <a:ext uri="{28A0092B-C50C-407E-A947-70E740481C1C}">
                <a14:useLocalDpi xmlns:a14="http://schemas.microsoft.com/office/drawing/2010/main"/>
              </a:ext>
            </a:extLst>
          </a:blip>
          <a:stretch>
            <a:fillRect/>
          </a:stretch>
        </p:blipFill>
        <p:spPr>
          <a:xfrm rot="17467789">
            <a:off x="10041598" y="4530941"/>
            <a:ext cx="310137" cy="270120"/>
          </a:xfrm>
          <a:prstGeom prst="rect">
            <a:avLst/>
          </a:prstGeom>
        </p:spPr>
      </p:pic>
      <p:pic>
        <p:nvPicPr>
          <p:cNvPr id="3" name="図 2">
            <a:extLst>
              <a:ext uri="{FF2B5EF4-FFF2-40B4-BE49-F238E27FC236}">
                <a16:creationId xmlns:a16="http://schemas.microsoft.com/office/drawing/2014/main" id="{7F9E06C1-221F-5459-9053-97E89ED362E4}"/>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39247" t="24242" r="25337" b="21813"/>
          <a:stretch/>
        </p:blipFill>
        <p:spPr>
          <a:xfrm>
            <a:off x="1854807" y="4794372"/>
            <a:ext cx="1274669" cy="1092122"/>
          </a:xfrm>
          <a:prstGeom prst="rect">
            <a:avLst/>
          </a:prstGeom>
          <a:effectLst>
            <a:softEdge rad="63500"/>
          </a:effectLst>
        </p:spPr>
      </p:pic>
      <p:pic>
        <p:nvPicPr>
          <p:cNvPr id="4" name="図 3">
            <a:extLst>
              <a:ext uri="{FF2B5EF4-FFF2-40B4-BE49-F238E27FC236}">
                <a16:creationId xmlns:a16="http://schemas.microsoft.com/office/drawing/2014/main" id="{3624BDF8-A298-9903-3E79-754C3B111DCD}"/>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6306" b="96847" l="9548" r="89950">
                        <a14:foregroundMark x1="53769" y1="96847" x2="53769" y2="96847"/>
                        <a14:foregroundMark x1="38693" y1="6306" x2="38693" y2="6306"/>
                        <a14:foregroundMark x1="83920" y1="57658" x2="83920" y2="57658"/>
                        <a14:foregroundMark x1="11558" y1="59009" x2="11558" y2="59009"/>
                      </a14:backgroundRemoval>
                    </a14:imgEffect>
                  </a14:imgLayer>
                </a14:imgProps>
              </a:ext>
            </a:extLst>
          </a:blip>
          <a:stretch>
            <a:fillRect/>
          </a:stretch>
        </p:blipFill>
        <p:spPr>
          <a:xfrm>
            <a:off x="8679255" y="4356915"/>
            <a:ext cx="545175" cy="608185"/>
          </a:xfrm>
          <a:prstGeom prst="rect">
            <a:avLst/>
          </a:prstGeom>
        </p:spPr>
      </p:pic>
      <p:pic>
        <p:nvPicPr>
          <p:cNvPr id="7" name="図 6">
            <a:extLst>
              <a:ext uri="{FF2B5EF4-FFF2-40B4-BE49-F238E27FC236}">
                <a16:creationId xmlns:a16="http://schemas.microsoft.com/office/drawing/2014/main" id="{EF146934-F8A2-30C8-7FD1-0E0C42E29CA4}"/>
              </a:ext>
            </a:extLst>
          </p:cNvPr>
          <p:cNvPicPr>
            <a:picLocks noChangeAspect="1"/>
          </p:cNvPicPr>
          <p:nvPr/>
        </p:nvPicPr>
        <p:blipFill>
          <a:blip r:embed="rId21">
            <a:extLst>
              <a:ext uri="{BEBA8EAE-BF5A-486C-A8C5-ECC9F3942E4B}">
                <a14:imgProps xmlns:a14="http://schemas.microsoft.com/office/drawing/2010/main">
                  <a14:imgLayer r:embed="rId23">
                    <a14:imgEffect>
                      <a14:backgroundRemoval t="6306" b="96847" l="9548" r="89950">
                        <a14:foregroundMark x1="53769" y1="96847" x2="53769" y2="96847"/>
                        <a14:foregroundMark x1="38693" y1="6306" x2="38693" y2="6306"/>
                        <a14:foregroundMark x1="83920" y1="57658" x2="83920" y2="57658"/>
                        <a14:foregroundMark x1="11558" y1="59009" x2="11558" y2="59009"/>
                      </a14:backgroundRemoval>
                    </a14:imgEffect>
                  </a14:imgLayer>
                </a14:imgProps>
              </a:ext>
            </a:extLst>
          </a:blip>
          <a:stretch>
            <a:fillRect/>
          </a:stretch>
        </p:blipFill>
        <p:spPr>
          <a:xfrm>
            <a:off x="9627927" y="6002438"/>
            <a:ext cx="361753" cy="403564"/>
          </a:xfrm>
          <a:prstGeom prst="rect">
            <a:avLst/>
          </a:prstGeom>
        </p:spPr>
      </p:pic>
      <p:pic>
        <p:nvPicPr>
          <p:cNvPr id="33" name="図 32">
            <a:extLst>
              <a:ext uri="{FF2B5EF4-FFF2-40B4-BE49-F238E27FC236}">
                <a16:creationId xmlns:a16="http://schemas.microsoft.com/office/drawing/2014/main" id="{10232D67-61A9-0FD9-5475-2BBF2CA5E185}"/>
              </a:ext>
            </a:extLst>
          </p:cNvPr>
          <p:cNvPicPr>
            <a:picLocks noChangeAspect="1"/>
          </p:cNvPicPr>
          <p:nvPr/>
        </p:nvPicPr>
        <p:blipFill>
          <a:blip r:embed="rId21">
            <a:extLst>
              <a:ext uri="{BEBA8EAE-BF5A-486C-A8C5-ECC9F3942E4B}">
                <a14:imgProps xmlns:a14="http://schemas.microsoft.com/office/drawing/2010/main">
                  <a14:imgLayer r:embed="rId24">
                    <a14:imgEffect>
                      <a14:backgroundRemoval t="6306" b="96847" l="9548" r="89950">
                        <a14:foregroundMark x1="53769" y1="96847" x2="53769" y2="96847"/>
                        <a14:foregroundMark x1="38693" y1="6306" x2="38693" y2="6306"/>
                        <a14:foregroundMark x1="83920" y1="57658" x2="83920" y2="57658"/>
                        <a14:foregroundMark x1="11558" y1="59009" x2="11558" y2="59009"/>
                      </a14:backgroundRemoval>
                    </a14:imgEffect>
                  </a14:imgLayer>
                </a14:imgProps>
              </a:ext>
            </a:extLst>
          </a:blip>
          <a:stretch>
            <a:fillRect/>
          </a:stretch>
        </p:blipFill>
        <p:spPr>
          <a:xfrm>
            <a:off x="7770969" y="2957054"/>
            <a:ext cx="545175" cy="608185"/>
          </a:xfrm>
          <a:prstGeom prst="rect">
            <a:avLst/>
          </a:prstGeom>
        </p:spPr>
      </p:pic>
      <p:pic>
        <p:nvPicPr>
          <p:cNvPr id="35" name="図 34">
            <a:extLst>
              <a:ext uri="{FF2B5EF4-FFF2-40B4-BE49-F238E27FC236}">
                <a16:creationId xmlns:a16="http://schemas.microsoft.com/office/drawing/2014/main" id="{0E35062C-2AB7-E5AB-B2DE-5859C3C8479E}"/>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9942" b="95322" l="6280" r="94203">
                        <a14:foregroundMark x1="53140" y1="46784" x2="53140" y2="46784"/>
                        <a14:foregroundMark x1="58454" y1="63743" x2="58454" y2="63743"/>
                        <a14:foregroundMark x1="50242" y1="95322" x2="50242" y2="95322"/>
                        <a14:foregroundMark x1="54106" y1="88889" x2="54106" y2="88889"/>
                        <a14:foregroundMark x1="6763" y1="32164" x2="6763" y2="32164"/>
                        <a14:foregroundMark x1="89372" y1="32749" x2="89372" y2="32749"/>
                        <a14:foregroundMark x1="94203" y1="29825" x2="94203" y2="29825"/>
                      </a14:backgroundRemoval>
                    </a14:imgEffect>
                  </a14:imgLayer>
                </a14:imgProps>
              </a:ext>
              <a:ext uri="{28A0092B-C50C-407E-A947-70E740481C1C}">
                <a14:useLocalDpi xmlns:a14="http://schemas.microsoft.com/office/drawing/2010/main"/>
              </a:ext>
            </a:extLst>
          </a:blip>
          <a:stretch>
            <a:fillRect/>
          </a:stretch>
        </p:blipFill>
        <p:spPr>
          <a:xfrm rot="3275763">
            <a:off x="9736760" y="5508612"/>
            <a:ext cx="354923" cy="293198"/>
          </a:xfrm>
          <a:prstGeom prst="rect">
            <a:avLst/>
          </a:prstGeom>
        </p:spPr>
      </p:pic>
    </p:spTree>
    <p:extLst>
      <p:ext uri="{BB962C8B-B14F-4D97-AF65-F5344CB8AC3E}">
        <p14:creationId xmlns:p14="http://schemas.microsoft.com/office/powerpoint/2010/main" val="206513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735218C3-DA63-44E5-7B26-E5DE04425181}"/>
              </a:ext>
            </a:extLst>
          </p:cNvPr>
          <p:cNvSpPr/>
          <p:nvPr/>
        </p:nvSpPr>
        <p:spPr>
          <a:xfrm>
            <a:off x="1705635" y="1183709"/>
            <a:ext cx="8780730" cy="3958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7A11180E-23B3-F52D-3177-8CA43A22FB3C}"/>
              </a:ext>
            </a:extLst>
          </p:cNvPr>
          <p:cNvSpPr>
            <a:spLocks noGrp="1"/>
          </p:cNvSpPr>
          <p:nvPr>
            <p:ph type="body" sz="quarter" idx="31"/>
          </p:nvPr>
        </p:nvSpPr>
        <p:spPr/>
        <p:txBody>
          <a:bodyPr/>
          <a:lstStyle/>
          <a:p>
            <a:r>
              <a:rPr kumimoji="1" lang="ja-JP" altLang="en-US" dirty="0"/>
              <a:t>新システムの開発</a:t>
            </a:r>
          </a:p>
        </p:txBody>
      </p:sp>
      <p:sp>
        <p:nvSpPr>
          <p:cNvPr id="3" name="テキスト ボックス 2">
            <a:extLst>
              <a:ext uri="{FF2B5EF4-FFF2-40B4-BE49-F238E27FC236}">
                <a16:creationId xmlns:a16="http://schemas.microsoft.com/office/drawing/2014/main" id="{E3AD4A18-EF70-2A3B-9BBE-8DCF04140136}"/>
              </a:ext>
            </a:extLst>
          </p:cNvPr>
          <p:cNvSpPr txBox="1"/>
          <p:nvPr/>
        </p:nvSpPr>
        <p:spPr>
          <a:xfrm>
            <a:off x="2773455" y="1434792"/>
            <a:ext cx="2347117" cy="461665"/>
          </a:xfrm>
          <a:prstGeom prst="rect">
            <a:avLst/>
          </a:prstGeom>
          <a:noFill/>
        </p:spPr>
        <p:txBody>
          <a:bodyPr wrap="none" rtlCol="0">
            <a:spAutoFit/>
          </a:bodyPr>
          <a:lstStyle/>
          <a:p>
            <a:r>
              <a:rPr kumimoji="1" lang="ja-JP" altLang="en-US" sz="2400" b="1" dirty="0"/>
              <a:t>新システムの狙い</a:t>
            </a:r>
          </a:p>
        </p:txBody>
      </p:sp>
      <p:sp>
        <p:nvSpPr>
          <p:cNvPr id="4" name="テキスト ボックス 3">
            <a:extLst>
              <a:ext uri="{FF2B5EF4-FFF2-40B4-BE49-F238E27FC236}">
                <a16:creationId xmlns:a16="http://schemas.microsoft.com/office/drawing/2014/main" id="{B70632CF-819F-111F-3122-8BB31724E560}"/>
              </a:ext>
            </a:extLst>
          </p:cNvPr>
          <p:cNvSpPr txBox="1"/>
          <p:nvPr/>
        </p:nvSpPr>
        <p:spPr>
          <a:xfrm>
            <a:off x="3947014" y="2282793"/>
            <a:ext cx="4297971" cy="461665"/>
          </a:xfrm>
          <a:prstGeom prst="rect">
            <a:avLst/>
          </a:prstGeom>
          <a:noFill/>
        </p:spPr>
        <p:txBody>
          <a:bodyPr wrap="none" rtlCol="0">
            <a:spAutoFit/>
          </a:bodyPr>
          <a:lstStyle/>
          <a:p>
            <a:r>
              <a:rPr kumimoji="1" lang="ja-JP" altLang="en-US" sz="2400" b="1" dirty="0"/>
              <a:t>どんなネットワークでも利用できる</a:t>
            </a:r>
          </a:p>
        </p:txBody>
      </p:sp>
      <p:sp>
        <p:nvSpPr>
          <p:cNvPr id="5" name="テキスト ボックス 4">
            <a:extLst>
              <a:ext uri="{FF2B5EF4-FFF2-40B4-BE49-F238E27FC236}">
                <a16:creationId xmlns:a16="http://schemas.microsoft.com/office/drawing/2014/main" id="{CCD564D3-40C8-8F62-3D69-498FC8953408}"/>
              </a:ext>
            </a:extLst>
          </p:cNvPr>
          <p:cNvSpPr txBox="1"/>
          <p:nvPr/>
        </p:nvSpPr>
        <p:spPr>
          <a:xfrm>
            <a:off x="3947014" y="3906595"/>
            <a:ext cx="4889480" cy="461665"/>
          </a:xfrm>
          <a:prstGeom prst="rect">
            <a:avLst/>
          </a:prstGeom>
          <a:noFill/>
        </p:spPr>
        <p:txBody>
          <a:bodyPr wrap="none" rtlCol="0">
            <a:spAutoFit/>
          </a:bodyPr>
          <a:lstStyle/>
          <a:p>
            <a:r>
              <a:rPr kumimoji="1" lang="ja-JP" altLang="en-US" sz="2400" b="1" dirty="0"/>
              <a:t>遅いネットワーク環境でも利用できる</a:t>
            </a:r>
          </a:p>
        </p:txBody>
      </p:sp>
      <p:sp>
        <p:nvSpPr>
          <p:cNvPr id="7" name="テキスト ボックス 6">
            <a:extLst>
              <a:ext uri="{FF2B5EF4-FFF2-40B4-BE49-F238E27FC236}">
                <a16:creationId xmlns:a16="http://schemas.microsoft.com/office/drawing/2014/main" id="{873A8526-1AEC-781A-4CB6-E881F8E67EE3}"/>
              </a:ext>
            </a:extLst>
          </p:cNvPr>
          <p:cNvSpPr txBox="1"/>
          <p:nvPr/>
        </p:nvSpPr>
        <p:spPr>
          <a:xfrm>
            <a:off x="4838216" y="2829897"/>
            <a:ext cx="3898824" cy="276999"/>
          </a:xfrm>
          <a:prstGeom prst="rect">
            <a:avLst/>
          </a:prstGeom>
          <a:noFill/>
        </p:spPr>
        <p:txBody>
          <a:bodyPr wrap="none" rtlCol="0">
            <a:spAutoFit/>
          </a:bodyPr>
          <a:lstStyle/>
          <a:p>
            <a:r>
              <a:rPr kumimoji="1" lang="ja-JP" altLang="en-US" sz="1200" dirty="0"/>
              <a:t>（専用の</a:t>
            </a:r>
            <a:r>
              <a:rPr kumimoji="1" lang="en-US" altLang="ja-JP" sz="1200" dirty="0"/>
              <a:t>VPN</a:t>
            </a:r>
            <a:r>
              <a:rPr kumimoji="1" lang="ja-JP" altLang="en-US" sz="1200" dirty="0"/>
              <a:t>を構築しなくても）インターネットにつながれば</a:t>
            </a:r>
            <a:r>
              <a:rPr kumimoji="1" lang="en-US" altLang="ja-JP" sz="1200" dirty="0"/>
              <a:t>OK</a:t>
            </a:r>
          </a:p>
        </p:txBody>
      </p:sp>
      <p:sp>
        <p:nvSpPr>
          <p:cNvPr id="8" name="テキスト ボックス 7">
            <a:extLst>
              <a:ext uri="{FF2B5EF4-FFF2-40B4-BE49-F238E27FC236}">
                <a16:creationId xmlns:a16="http://schemas.microsoft.com/office/drawing/2014/main" id="{8AA48BE8-4830-D6FC-0709-22411A5D2F56}"/>
              </a:ext>
            </a:extLst>
          </p:cNvPr>
          <p:cNvSpPr txBox="1"/>
          <p:nvPr/>
        </p:nvSpPr>
        <p:spPr>
          <a:xfrm>
            <a:off x="4838216" y="4518916"/>
            <a:ext cx="4333238" cy="276999"/>
          </a:xfrm>
          <a:prstGeom prst="rect">
            <a:avLst/>
          </a:prstGeom>
          <a:noFill/>
        </p:spPr>
        <p:txBody>
          <a:bodyPr wrap="none" rtlCol="0">
            <a:spAutoFit/>
          </a:bodyPr>
          <a:lstStyle/>
          <a:p>
            <a:r>
              <a:rPr kumimoji="1" lang="en-US" altLang="ja-JP" sz="1200" dirty="0"/>
              <a:t>5G</a:t>
            </a:r>
            <a:r>
              <a:rPr kumimoji="1" lang="ja-JP" altLang="en-US" sz="1200" dirty="0"/>
              <a:t>が届かなくても自動的に画質を落として利用し続けられるようにする</a:t>
            </a:r>
          </a:p>
        </p:txBody>
      </p:sp>
      <p:sp>
        <p:nvSpPr>
          <p:cNvPr id="9" name="テキスト ボックス 8">
            <a:extLst>
              <a:ext uri="{FF2B5EF4-FFF2-40B4-BE49-F238E27FC236}">
                <a16:creationId xmlns:a16="http://schemas.microsoft.com/office/drawing/2014/main" id="{9F86C554-78A9-1B5E-4391-84F59D1F1BD4}"/>
              </a:ext>
            </a:extLst>
          </p:cNvPr>
          <p:cNvSpPr txBox="1"/>
          <p:nvPr/>
        </p:nvSpPr>
        <p:spPr>
          <a:xfrm>
            <a:off x="1871926" y="5479968"/>
            <a:ext cx="8448147" cy="461665"/>
          </a:xfrm>
          <a:prstGeom prst="rect">
            <a:avLst/>
          </a:prstGeom>
          <a:noFill/>
        </p:spPr>
        <p:txBody>
          <a:bodyPr wrap="none" rtlCol="0">
            <a:spAutoFit/>
          </a:bodyPr>
          <a:lstStyle/>
          <a:p>
            <a:r>
              <a:rPr kumimoji="1" lang="ja-JP" altLang="en-US" sz="2400" b="1" dirty="0">
                <a:solidFill>
                  <a:srgbClr val="0000CA"/>
                </a:solidFill>
              </a:rPr>
              <a:t>利用できる現場を拡大してくことを重要視して開発を進めています。</a:t>
            </a:r>
          </a:p>
        </p:txBody>
      </p:sp>
      <p:pic>
        <p:nvPicPr>
          <p:cNvPr id="11" name="図 10" descr="アイコン&#10;&#10;自動的に生成された説明">
            <a:extLst>
              <a:ext uri="{FF2B5EF4-FFF2-40B4-BE49-F238E27FC236}">
                <a16:creationId xmlns:a16="http://schemas.microsoft.com/office/drawing/2014/main" id="{D79E5DD4-8CD7-450D-895C-5D5224DB28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6750" y="2157269"/>
            <a:ext cx="710389" cy="710389"/>
          </a:xfrm>
          <a:prstGeom prst="rect">
            <a:avLst/>
          </a:prstGeom>
        </p:spPr>
      </p:pic>
      <p:pic>
        <p:nvPicPr>
          <p:cNvPr id="13" name="図 12" descr="アイコン&#10;&#10;自動的に生成された説明">
            <a:extLst>
              <a:ext uri="{FF2B5EF4-FFF2-40B4-BE49-F238E27FC236}">
                <a16:creationId xmlns:a16="http://schemas.microsoft.com/office/drawing/2014/main" id="{95E05C16-E24D-6B24-11BC-1CC808F9D4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6749" y="3748613"/>
            <a:ext cx="710389" cy="710389"/>
          </a:xfrm>
          <a:prstGeom prst="rect">
            <a:avLst/>
          </a:prstGeom>
        </p:spPr>
      </p:pic>
    </p:spTree>
    <p:extLst>
      <p:ext uri="{BB962C8B-B14F-4D97-AF65-F5344CB8AC3E}">
        <p14:creationId xmlns:p14="http://schemas.microsoft.com/office/powerpoint/2010/main" val="2224573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A11180E-23B3-F52D-3177-8CA43A22FB3C}"/>
              </a:ext>
            </a:extLst>
          </p:cNvPr>
          <p:cNvSpPr>
            <a:spLocks noGrp="1"/>
          </p:cNvSpPr>
          <p:nvPr>
            <p:ph type="body" sz="quarter" idx="31"/>
          </p:nvPr>
        </p:nvSpPr>
        <p:spPr/>
        <p:txBody>
          <a:bodyPr/>
          <a:lstStyle/>
          <a:p>
            <a:r>
              <a:rPr kumimoji="1" lang="ja-JP" altLang="en-US" dirty="0"/>
              <a:t>新システムの特徴</a:t>
            </a:r>
          </a:p>
        </p:txBody>
      </p:sp>
      <p:sp>
        <p:nvSpPr>
          <p:cNvPr id="4" name="テキスト ボックス 3">
            <a:extLst>
              <a:ext uri="{FF2B5EF4-FFF2-40B4-BE49-F238E27FC236}">
                <a16:creationId xmlns:a16="http://schemas.microsoft.com/office/drawing/2014/main" id="{B70632CF-819F-111F-3122-8BB31724E560}"/>
              </a:ext>
            </a:extLst>
          </p:cNvPr>
          <p:cNvSpPr txBox="1"/>
          <p:nvPr/>
        </p:nvSpPr>
        <p:spPr>
          <a:xfrm>
            <a:off x="4212771" y="1980022"/>
            <a:ext cx="6301725" cy="461665"/>
          </a:xfrm>
          <a:prstGeom prst="rect">
            <a:avLst/>
          </a:prstGeom>
          <a:noFill/>
        </p:spPr>
        <p:txBody>
          <a:bodyPr wrap="none" rtlCol="0">
            <a:spAutoFit/>
          </a:bodyPr>
          <a:lstStyle/>
          <a:p>
            <a:r>
              <a:rPr kumimoji="1" lang="ja-JP" altLang="en-US" sz="2400" b="1" dirty="0"/>
              <a:t>テレビ会議システムに広く使われている技術を採用</a:t>
            </a:r>
          </a:p>
        </p:txBody>
      </p:sp>
      <p:sp>
        <p:nvSpPr>
          <p:cNvPr id="5" name="テキスト ボックス 4">
            <a:extLst>
              <a:ext uri="{FF2B5EF4-FFF2-40B4-BE49-F238E27FC236}">
                <a16:creationId xmlns:a16="http://schemas.microsoft.com/office/drawing/2014/main" id="{CCD564D3-40C8-8F62-3D69-498FC8953408}"/>
              </a:ext>
            </a:extLst>
          </p:cNvPr>
          <p:cNvSpPr txBox="1"/>
          <p:nvPr/>
        </p:nvSpPr>
        <p:spPr>
          <a:xfrm>
            <a:off x="4212771" y="2964199"/>
            <a:ext cx="4414991" cy="461665"/>
          </a:xfrm>
          <a:prstGeom prst="rect">
            <a:avLst/>
          </a:prstGeom>
          <a:noFill/>
        </p:spPr>
        <p:txBody>
          <a:bodyPr wrap="none" rtlCol="0">
            <a:spAutoFit/>
          </a:bodyPr>
          <a:lstStyle/>
          <a:p>
            <a:r>
              <a:rPr kumimoji="1" lang="en-US" altLang="ja-JP" sz="2400" b="1" dirty="0"/>
              <a:t>Google</a:t>
            </a:r>
            <a:r>
              <a:rPr kumimoji="1" lang="ja-JP" altLang="en-US" sz="2400" b="1" dirty="0"/>
              <a:t>が主導するオープンな技術</a:t>
            </a:r>
          </a:p>
        </p:txBody>
      </p:sp>
      <p:pic>
        <p:nvPicPr>
          <p:cNvPr id="2050" name="Picture 2">
            <a:extLst>
              <a:ext uri="{FF2B5EF4-FFF2-40B4-BE49-F238E27FC236}">
                <a16:creationId xmlns:a16="http://schemas.microsoft.com/office/drawing/2014/main" id="{C32BF74D-D13A-A66B-1A8F-D18E075E59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8550" y="1264807"/>
            <a:ext cx="1967898" cy="235376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99E12B0A-D1B7-ABA9-A8B4-52D0CA5FBA27}"/>
              </a:ext>
            </a:extLst>
          </p:cNvPr>
          <p:cNvSpPr txBox="1"/>
          <p:nvPr/>
        </p:nvSpPr>
        <p:spPr>
          <a:xfrm>
            <a:off x="647487" y="4424078"/>
            <a:ext cx="2558425" cy="851770"/>
          </a:xfrm>
          <a:prstGeom prst="rect">
            <a:avLst/>
          </a:prstGeom>
          <a:solidFill>
            <a:srgbClr val="CCCCF4"/>
          </a:solidFill>
        </p:spPr>
        <p:txBody>
          <a:bodyPr wrap="square" rtlCol="0" anchor="ctr" anchorCtr="1">
            <a:normAutofit/>
          </a:bodyPr>
          <a:lstStyle/>
          <a:p>
            <a:pPr algn="ctr"/>
            <a:r>
              <a:rPr kumimoji="1" lang="ja-JP" altLang="en-US" sz="1400" b="1" dirty="0">
                <a:latin typeface="Meiryo UI" panose="020B0604030504040204" pitchFamily="50" charset="-128"/>
                <a:ea typeface="Meiryo UI" panose="020B0604030504040204" pitchFamily="50" charset="-128"/>
              </a:rPr>
              <a:t>インターネットにつながれば</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利用可能</a:t>
            </a:r>
          </a:p>
        </p:txBody>
      </p:sp>
      <p:sp>
        <p:nvSpPr>
          <p:cNvPr id="9" name="テキスト ボックス 8">
            <a:extLst>
              <a:ext uri="{FF2B5EF4-FFF2-40B4-BE49-F238E27FC236}">
                <a16:creationId xmlns:a16="http://schemas.microsoft.com/office/drawing/2014/main" id="{E18218FF-032E-9311-AF66-BFED1E58FBF8}"/>
              </a:ext>
            </a:extLst>
          </p:cNvPr>
          <p:cNvSpPr txBox="1"/>
          <p:nvPr/>
        </p:nvSpPr>
        <p:spPr>
          <a:xfrm>
            <a:off x="9055537" y="4416314"/>
            <a:ext cx="2558425" cy="851770"/>
          </a:xfrm>
          <a:prstGeom prst="rect">
            <a:avLst/>
          </a:prstGeom>
          <a:solidFill>
            <a:srgbClr val="CCCCF4"/>
          </a:solidFill>
        </p:spPr>
        <p:txBody>
          <a:bodyPr wrap="square" rtlCol="0" anchor="ctr" anchorCtr="1">
            <a:normAutofit/>
          </a:bodyPr>
          <a:lstStyle/>
          <a:p>
            <a:pPr algn="ctr"/>
            <a:r>
              <a:rPr kumimoji="1" lang="ja-JP" altLang="en-US" sz="1400" b="1" dirty="0">
                <a:latin typeface="Meiryo UI" panose="020B0604030504040204" pitchFamily="50" charset="-128"/>
                <a:ea typeface="Meiryo UI" panose="020B0604030504040204" pitchFamily="50" charset="-128"/>
              </a:rPr>
              <a:t>最新の技術によって</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遅延をコントロール</a:t>
            </a:r>
          </a:p>
        </p:txBody>
      </p:sp>
      <p:sp>
        <p:nvSpPr>
          <p:cNvPr id="10" name="テキスト ボックス 9">
            <a:extLst>
              <a:ext uri="{FF2B5EF4-FFF2-40B4-BE49-F238E27FC236}">
                <a16:creationId xmlns:a16="http://schemas.microsoft.com/office/drawing/2014/main" id="{674A2632-4EF1-C0BD-3F17-280E2EDCE8A6}"/>
              </a:ext>
            </a:extLst>
          </p:cNvPr>
          <p:cNvSpPr txBox="1"/>
          <p:nvPr/>
        </p:nvSpPr>
        <p:spPr>
          <a:xfrm>
            <a:off x="6252853" y="4424078"/>
            <a:ext cx="2558425" cy="851770"/>
          </a:xfrm>
          <a:prstGeom prst="rect">
            <a:avLst/>
          </a:prstGeom>
          <a:solidFill>
            <a:srgbClr val="CCCCF4"/>
          </a:solidFill>
        </p:spPr>
        <p:txBody>
          <a:bodyPr wrap="square" rtlCol="0" anchor="ctr" anchorCtr="1">
            <a:normAutofit/>
          </a:bodyPr>
          <a:lstStyle/>
          <a:p>
            <a:pPr algn="ctr"/>
            <a:r>
              <a:rPr kumimoji="1" lang="ja-JP" altLang="en-US" sz="1400" b="1" dirty="0">
                <a:latin typeface="Meiryo UI" panose="020B0604030504040204" pitchFamily="50" charset="-128"/>
                <a:ea typeface="Meiryo UI" panose="020B0604030504040204" pitchFamily="50" charset="-128"/>
              </a:rPr>
              <a:t>ネットワークの状態に合わせて</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画質を自動調整</a:t>
            </a:r>
          </a:p>
        </p:txBody>
      </p:sp>
      <p:sp>
        <p:nvSpPr>
          <p:cNvPr id="11" name="テキスト ボックス 10">
            <a:extLst>
              <a:ext uri="{FF2B5EF4-FFF2-40B4-BE49-F238E27FC236}">
                <a16:creationId xmlns:a16="http://schemas.microsoft.com/office/drawing/2014/main" id="{E4C16DFF-F980-3B1C-D726-0E3FDB4189F7}"/>
              </a:ext>
            </a:extLst>
          </p:cNvPr>
          <p:cNvSpPr txBox="1"/>
          <p:nvPr/>
        </p:nvSpPr>
        <p:spPr>
          <a:xfrm>
            <a:off x="3450169" y="4424078"/>
            <a:ext cx="2558425" cy="851770"/>
          </a:xfrm>
          <a:prstGeom prst="rect">
            <a:avLst/>
          </a:prstGeom>
          <a:solidFill>
            <a:srgbClr val="CCCCF4"/>
          </a:solidFill>
        </p:spPr>
        <p:txBody>
          <a:bodyPr wrap="square" rtlCol="0" anchor="ctr" anchorCtr="1">
            <a:normAutofit/>
          </a:bodyPr>
          <a:lstStyle/>
          <a:p>
            <a:pPr algn="ctr"/>
            <a:r>
              <a:rPr kumimoji="1" lang="ja-JP" altLang="en-US" sz="1400" b="1" dirty="0">
                <a:latin typeface="Meiryo UI" panose="020B0604030504040204" pitchFamily="50" charset="-128"/>
                <a:ea typeface="Meiryo UI" panose="020B0604030504040204" pitchFamily="50" charset="-128"/>
              </a:rPr>
              <a:t>柔軟な</a:t>
            </a:r>
            <a:r>
              <a:rPr kumimoji="1" lang="ja-JP" altLang="en-US" sz="1400" b="1">
                <a:latin typeface="Meiryo UI" panose="020B0604030504040204" pitchFamily="50" charset="-128"/>
                <a:ea typeface="Meiryo UI" panose="020B0604030504040204" pitchFamily="50" charset="-128"/>
              </a:rPr>
              <a:t>接続切替え</a:t>
            </a:r>
            <a:endParaRPr kumimoji="1" lang="en-US" altLang="ja-JP" sz="1400" b="1" dirty="0">
              <a:latin typeface="Meiryo UI" panose="020B0604030504040204" pitchFamily="50" charset="-128"/>
              <a:ea typeface="Meiryo UI" panose="020B0604030504040204" pitchFamily="50" charset="-128"/>
            </a:endParaRPr>
          </a:p>
          <a:p>
            <a:pPr algn="ctr"/>
            <a:r>
              <a:rPr kumimoji="1" lang="en-US" altLang="ja-JP" sz="1000" b="1" dirty="0">
                <a:solidFill>
                  <a:srgbClr val="0000CA"/>
                </a:solidFill>
                <a:latin typeface="Meiryo UI" panose="020B0604030504040204" pitchFamily="50" charset="-128"/>
                <a:ea typeface="Meiryo UI" panose="020B0604030504040204" pitchFamily="50" charset="-128"/>
              </a:rPr>
              <a:t>N</a:t>
            </a:r>
            <a:r>
              <a:rPr kumimoji="1" lang="ja-JP" altLang="en-US" sz="1000" b="1">
                <a:solidFill>
                  <a:srgbClr val="0000CA"/>
                </a:solidFill>
                <a:latin typeface="Meiryo UI" panose="020B0604030504040204" pitchFamily="50" charset="-128"/>
                <a:ea typeface="Meiryo UI" panose="020B0604030504040204" pitchFamily="50" charset="-128"/>
              </a:rPr>
              <a:t>：</a:t>
            </a:r>
            <a:r>
              <a:rPr kumimoji="1" lang="en-US" altLang="ja-JP" sz="1000" b="1" dirty="0">
                <a:solidFill>
                  <a:srgbClr val="0000CA"/>
                </a:solidFill>
                <a:latin typeface="Meiryo UI" panose="020B0604030504040204" pitchFamily="50" charset="-128"/>
                <a:ea typeface="Meiryo UI" panose="020B0604030504040204" pitchFamily="50" charset="-128"/>
              </a:rPr>
              <a:t>M</a:t>
            </a:r>
            <a:r>
              <a:rPr kumimoji="1" lang="ja-JP" altLang="en-US" sz="1000" b="1">
                <a:solidFill>
                  <a:srgbClr val="0000CA"/>
                </a:solidFill>
                <a:latin typeface="Meiryo UI" panose="020B0604030504040204" pitchFamily="50" charset="-128"/>
                <a:ea typeface="Meiryo UI" panose="020B0604030504040204" pitchFamily="50" charset="-128"/>
              </a:rPr>
              <a:t>の接続アカウント管理</a:t>
            </a:r>
            <a:endParaRPr kumimoji="1" lang="ja-JP" altLang="en-US" sz="1000" b="1" dirty="0">
              <a:solidFill>
                <a:srgbClr val="0000CA"/>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396C36EC-3E27-574A-E524-2D6E06C08A9D}"/>
              </a:ext>
            </a:extLst>
          </p:cNvPr>
          <p:cNvSpPr txBox="1"/>
          <p:nvPr/>
        </p:nvSpPr>
        <p:spPr>
          <a:xfrm>
            <a:off x="2492509" y="5408255"/>
            <a:ext cx="2558425" cy="851770"/>
          </a:xfrm>
          <a:prstGeom prst="rect">
            <a:avLst/>
          </a:prstGeom>
          <a:solidFill>
            <a:srgbClr val="CCCCF4"/>
          </a:solidFill>
        </p:spPr>
        <p:txBody>
          <a:bodyPr wrap="square" rtlCol="0" anchor="ctr" anchorCtr="1">
            <a:normAutofit/>
          </a:bodyPr>
          <a:lstStyle/>
          <a:p>
            <a:pPr algn="ctr"/>
            <a:r>
              <a:rPr kumimoji="1" lang="ja-JP" altLang="en-US" sz="1400" b="1" dirty="0">
                <a:latin typeface="Meiryo UI" panose="020B0604030504040204" pitchFamily="50" charset="-128"/>
                <a:ea typeface="Meiryo UI" panose="020B0604030504040204" pitchFamily="50" charset="-128"/>
              </a:rPr>
              <a:t>映像表示は専用端末不要</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a:latin typeface="Meiryo UI" panose="020B0604030504040204" pitchFamily="50" charset="-128"/>
                <a:ea typeface="Meiryo UI" panose="020B0604030504040204" pitchFamily="50" charset="-128"/>
              </a:rPr>
              <a:t>ノート</a:t>
            </a:r>
            <a:r>
              <a:rPr kumimoji="1" lang="en-US" altLang="ja-JP" sz="1400" b="1" dirty="0">
                <a:latin typeface="Meiryo UI" panose="020B0604030504040204" pitchFamily="50" charset="-128"/>
                <a:ea typeface="Meiryo UI" panose="020B0604030504040204" pitchFamily="50" charset="-128"/>
              </a:rPr>
              <a:t>PC</a:t>
            </a:r>
            <a:r>
              <a:rPr kumimoji="1" lang="ja-JP" altLang="en-US" sz="1400" b="1">
                <a:latin typeface="Meiryo UI" panose="020B0604030504040204" pitchFamily="50" charset="-128"/>
                <a:ea typeface="Meiryo UI" panose="020B0604030504040204" pitchFamily="50" charset="-128"/>
              </a:rPr>
              <a:t>やタブレットの利用可能</a:t>
            </a:r>
            <a:endParaRPr kumimoji="1" lang="en-US" altLang="ja-JP"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8143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3CC86BB-42ED-3E38-1E86-EB261FBEC2DB}"/>
              </a:ext>
            </a:extLst>
          </p:cNvPr>
          <p:cNvSpPr>
            <a:spLocks noGrp="1"/>
          </p:cNvSpPr>
          <p:nvPr>
            <p:ph type="body" sz="quarter" idx="31"/>
          </p:nvPr>
        </p:nvSpPr>
        <p:spPr>
          <a:xfrm>
            <a:off x="2083192" y="146016"/>
            <a:ext cx="9016311" cy="468000"/>
          </a:xfrm>
        </p:spPr>
        <p:txBody>
          <a:bodyPr/>
          <a:lstStyle/>
          <a:p>
            <a:r>
              <a:rPr kumimoji="1" lang="ja-JP" altLang="en-US" sz="2800" dirty="0">
                <a:latin typeface="+mj-lt"/>
              </a:rPr>
              <a:t>無人化</a:t>
            </a:r>
            <a:r>
              <a:rPr kumimoji="1" lang="ja-JP" altLang="en-US" sz="2800">
                <a:latin typeface="+mj-lt"/>
              </a:rPr>
              <a:t>施工ソリューションとの関係</a:t>
            </a:r>
            <a:endParaRPr kumimoji="1" lang="ja-JP" altLang="en-US" sz="2800" dirty="0">
              <a:latin typeface="+mj-lt"/>
            </a:endParaRPr>
          </a:p>
        </p:txBody>
      </p:sp>
      <p:sp>
        <p:nvSpPr>
          <p:cNvPr id="72" name="正方形/長方形 71">
            <a:extLst>
              <a:ext uri="{FF2B5EF4-FFF2-40B4-BE49-F238E27FC236}">
                <a16:creationId xmlns:a16="http://schemas.microsoft.com/office/drawing/2014/main" id="{692EF3F8-12B7-5D0A-B070-C2C350CFA34A}"/>
              </a:ext>
            </a:extLst>
          </p:cNvPr>
          <p:cNvSpPr/>
          <p:nvPr/>
        </p:nvSpPr>
        <p:spPr>
          <a:xfrm>
            <a:off x="0" y="822436"/>
            <a:ext cx="12191999" cy="5638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67471264-87D5-F469-F1C8-23F070B31012}"/>
              </a:ext>
            </a:extLst>
          </p:cNvPr>
          <p:cNvSpPr txBox="1"/>
          <p:nvPr/>
        </p:nvSpPr>
        <p:spPr>
          <a:xfrm>
            <a:off x="915040" y="862893"/>
            <a:ext cx="10123148" cy="451021"/>
          </a:xfrm>
          <a:prstGeom prst="rect">
            <a:avLst/>
          </a:prstGeom>
          <a:no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00CA"/>
                </a:solidFill>
                <a:effectLst/>
                <a:uLnTx/>
                <a:uFillTx/>
                <a:latin typeface="Meiryo UI"/>
                <a:ea typeface="Meiryo UI"/>
                <a:cs typeface="+mn-cs"/>
              </a:rPr>
              <a:t>遠隔ソリューション向けに開発・構想中の要素はスマートコンストラクションソリューションに繋がる</a:t>
            </a:r>
            <a:endParaRPr kumimoji="1" lang="ja-JP" altLang="en-US" sz="2000" b="1" i="0" u="none" strike="noStrike" kern="1200" cap="none" spc="0" normalizeH="0" baseline="0" noProof="0" dirty="0">
              <a:ln>
                <a:noFill/>
              </a:ln>
              <a:solidFill>
                <a:srgbClr val="0000CA"/>
              </a:solidFill>
              <a:effectLst/>
              <a:uLnTx/>
              <a:uFillTx/>
              <a:latin typeface="Meiryo UI"/>
              <a:ea typeface="Meiryo UI"/>
              <a:cs typeface="+mn-cs"/>
            </a:endParaRPr>
          </a:p>
        </p:txBody>
      </p:sp>
      <p:sp>
        <p:nvSpPr>
          <p:cNvPr id="184" name="四角形: 角を丸くする 183">
            <a:extLst>
              <a:ext uri="{FF2B5EF4-FFF2-40B4-BE49-F238E27FC236}">
                <a16:creationId xmlns:a16="http://schemas.microsoft.com/office/drawing/2014/main" id="{19ED323F-2EA4-BE93-4DFF-B1C41E701BD9}"/>
              </a:ext>
            </a:extLst>
          </p:cNvPr>
          <p:cNvSpPr/>
          <p:nvPr/>
        </p:nvSpPr>
        <p:spPr>
          <a:xfrm>
            <a:off x="1828286" y="4053009"/>
            <a:ext cx="1689027" cy="2402299"/>
          </a:xfrm>
          <a:prstGeom prst="roundRect">
            <a:avLst/>
          </a:pr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pic>
        <p:nvPicPr>
          <p:cNvPr id="185" name="図 184">
            <a:extLst>
              <a:ext uri="{FF2B5EF4-FFF2-40B4-BE49-F238E27FC236}">
                <a16:creationId xmlns:a16="http://schemas.microsoft.com/office/drawing/2014/main" id="{6CF78EE3-76BC-5680-4CFB-B87E9B12C7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1071" y="4670711"/>
            <a:ext cx="1119723" cy="976855"/>
          </a:xfrm>
          <a:prstGeom prst="rect">
            <a:avLst/>
          </a:prstGeom>
          <a:effectLst>
            <a:softEdge rad="63500"/>
          </a:effectLst>
        </p:spPr>
      </p:pic>
      <p:sp>
        <p:nvSpPr>
          <p:cNvPr id="186" name="四角形: 角を丸くする 185">
            <a:extLst>
              <a:ext uri="{FF2B5EF4-FFF2-40B4-BE49-F238E27FC236}">
                <a16:creationId xmlns:a16="http://schemas.microsoft.com/office/drawing/2014/main" id="{EBE5804E-3A22-82F9-517F-E713F0E0C11F}"/>
              </a:ext>
            </a:extLst>
          </p:cNvPr>
          <p:cNvSpPr/>
          <p:nvPr/>
        </p:nvSpPr>
        <p:spPr>
          <a:xfrm>
            <a:off x="6789274" y="4053009"/>
            <a:ext cx="1689027" cy="2402299"/>
          </a:xfrm>
          <a:prstGeom prst="roundRect">
            <a:avLst/>
          </a:pr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pic>
        <p:nvPicPr>
          <p:cNvPr id="187" name="図 186">
            <a:extLst>
              <a:ext uri="{FF2B5EF4-FFF2-40B4-BE49-F238E27FC236}">
                <a16:creationId xmlns:a16="http://schemas.microsoft.com/office/drawing/2014/main" id="{4D5D40DE-3161-E399-6957-F8912366704F}"/>
              </a:ext>
            </a:extLst>
          </p:cNvPr>
          <p:cNvPicPr>
            <a:picLocks noChangeAspect="1"/>
          </p:cNvPicPr>
          <p:nvPr/>
        </p:nvPicPr>
        <p:blipFill rotWithShape="1">
          <a:blip r:embed="rId3">
            <a:grayscl/>
          </a:blip>
          <a:srcRect l="2919" t="11050" r="2940" b="10300"/>
          <a:stretch/>
        </p:blipFill>
        <p:spPr>
          <a:xfrm>
            <a:off x="7036410" y="4653760"/>
            <a:ext cx="1387258" cy="651936"/>
          </a:xfrm>
          <a:prstGeom prst="rect">
            <a:avLst/>
          </a:prstGeom>
          <a:effectLst>
            <a:softEdge rad="31750"/>
          </a:effectLst>
        </p:spPr>
      </p:pic>
      <p:sp>
        <p:nvSpPr>
          <p:cNvPr id="188" name="四角形: 角を丸くする 187">
            <a:extLst>
              <a:ext uri="{FF2B5EF4-FFF2-40B4-BE49-F238E27FC236}">
                <a16:creationId xmlns:a16="http://schemas.microsoft.com/office/drawing/2014/main" id="{F9EA0C6F-2710-2A3C-5641-FC28BAC4BD2A}"/>
              </a:ext>
            </a:extLst>
          </p:cNvPr>
          <p:cNvSpPr/>
          <p:nvPr/>
        </p:nvSpPr>
        <p:spPr>
          <a:xfrm>
            <a:off x="8525319" y="4053009"/>
            <a:ext cx="1689027" cy="2402299"/>
          </a:xfrm>
          <a:prstGeom prst="roundRect">
            <a:avLst/>
          </a:pr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189" name="四角形: 角を丸くする 188">
            <a:extLst>
              <a:ext uri="{FF2B5EF4-FFF2-40B4-BE49-F238E27FC236}">
                <a16:creationId xmlns:a16="http://schemas.microsoft.com/office/drawing/2014/main" id="{DA98D28F-BE53-AF71-1274-B157E635A9D7}"/>
              </a:ext>
            </a:extLst>
          </p:cNvPr>
          <p:cNvSpPr/>
          <p:nvPr/>
        </p:nvSpPr>
        <p:spPr>
          <a:xfrm>
            <a:off x="3573766" y="4053009"/>
            <a:ext cx="3172840" cy="2402299"/>
          </a:xfrm>
          <a:prstGeom prst="roundRect">
            <a:avLst>
              <a:gd name="adj" fmla="val 10640"/>
            </a:avLst>
          </a:prstGeom>
          <a:solidFill>
            <a:srgbClr val="D9D9D9"/>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effectLst/>
              <a:uLnTx/>
              <a:uFillTx/>
              <a:latin typeface="Arial"/>
              <a:ea typeface="Meiryo UI"/>
              <a:cs typeface="+mn-cs"/>
            </a:endParaRPr>
          </a:p>
        </p:txBody>
      </p:sp>
      <p:sp>
        <p:nvSpPr>
          <p:cNvPr id="190" name="テキスト ボックス 189">
            <a:extLst>
              <a:ext uri="{FF2B5EF4-FFF2-40B4-BE49-F238E27FC236}">
                <a16:creationId xmlns:a16="http://schemas.microsoft.com/office/drawing/2014/main" id="{0546316A-6497-DA86-9D25-42D8D5CDDA12}"/>
              </a:ext>
            </a:extLst>
          </p:cNvPr>
          <p:cNvSpPr txBox="1"/>
          <p:nvPr/>
        </p:nvSpPr>
        <p:spPr>
          <a:xfrm>
            <a:off x="6632563" y="5741347"/>
            <a:ext cx="1992854"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遠隔</a:t>
            </a:r>
            <a:r>
              <a:rPr lang="en-US" altLang="ja-JP"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自動ブルドーザ</a:t>
            </a:r>
            <a:endParaRPr lang="en-US" altLang="ja-JP"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テキスト ボックス 190">
            <a:extLst>
              <a:ext uri="{FF2B5EF4-FFF2-40B4-BE49-F238E27FC236}">
                <a16:creationId xmlns:a16="http://schemas.microsoft.com/office/drawing/2014/main" id="{B8611801-0643-CFA4-5E18-A91178B0A71C}"/>
              </a:ext>
            </a:extLst>
          </p:cNvPr>
          <p:cNvSpPr txBox="1"/>
          <p:nvPr/>
        </p:nvSpPr>
        <p:spPr>
          <a:xfrm>
            <a:off x="8609527" y="5710453"/>
            <a:ext cx="1513556"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自動振動ローラ</a:t>
            </a:r>
          </a:p>
        </p:txBody>
      </p:sp>
      <p:sp>
        <p:nvSpPr>
          <p:cNvPr id="192" name="テキスト ボックス 191">
            <a:extLst>
              <a:ext uri="{FF2B5EF4-FFF2-40B4-BE49-F238E27FC236}">
                <a16:creationId xmlns:a16="http://schemas.microsoft.com/office/drawing/2014/main" id="{43F087CC-8D55-8A03-5B65-88B83A10F11B}"/>
              </a:ext>
            </a:extLst>
          </p:cNvPr>
          <p:cNvSpPr txBox="1"/>
          <p:nvPr/>
        </p:nvSpPr>
        <p:spPr>
          <a:xfrm>
            <a:off x="7107259" y="6091235"/>
            <a:ext cx="1074333" cy="338554"/>
          </a:xfrm>
          <a:prstGeom prst="rect">
            <a:avLst/>
          </a:prstGeom>
          <a:noFill/>
        </p:spPr>
        <p:txBody>
          <a:bodyPr wrap="none" rtlCol="0">
            <a:spAutoFit/>
          </a:bodyPr>
          <a:lstStyle/>
          <a:p>
            <a:pPr algn="ctr" defTabSz="342900">
              <a:defRPr/>
            </a:pPr>
            <a:r>
              <a:rPr lang="ja-JP" altLang="en-US" sz="1600" b="1" dirty="0">
                <a:solidFill>
                  <a:srgbClr val="1B232A"/>
                </a:solidFill>
                <a:latin typeface="Meiryo UI" panose="020B0604030504040204" pitchFamily="50" charset="-128"/>
                <a:ea typeface="Meiryo UI" panose="020B0604030504040204" pitchFamily="50" charset="-128"/>
                <a:cs typeface="Meiryo UI" panose="020B0604030504040204" pitchFamily="50" charset="-128"/>
              </a:rPr>
              <a:t>敷均エリア</a:t>
            </a:r>
          </a:p>
        </p:txBody>
      </p:sp>
      <p:sp>
        <p:nvSpPr>
          <p:cNvPr id="193" name="テキスト ボックス 192">
            <a:extLst>
              <a:ext uri="{FF2B5EF4-FFF2-40B4-BE49-F238E27FC236}">
                <a16:creationId xmlns:a16="http://schemas.microsoft.com/office/drawing/2014/main" id="{A023FA15-72B3-7322-B13D-063C7580DB03}"/>
              </a:ext>
            </a:extLst>
          </p:cNvPr>
          <p:cNvSpPr txBox="1"/>
          <p:nvPr/>
        </p:nvSpPr>
        <p:spPr>
          <a:xfrm>
            <a:off x="2037305" y="5710453"/>
            <a:ext cx="1233031"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遠隔ショベル</a:t>
            </a:r>
          </a:p>
        </p:txBody>
      </p:sp>
      <p:sp>
        <p:nvSpPr>
          <p:cNvPr id="194" name="テキスト ボックス 193">
            <a:extLst>
              <a:ext uri="{FF2B5EF4-FFF2-40B4-BE49-F238E27FC236}">
                <a16:creationId xmlns:a16="http://schemas.microsoft.com/office/drawing/2014/main" id="{91F5A66A-6F66-DEE5-CFC4-D2C13C798347}"/>
              </a:ext>
            </a:extLst>
          </p:cNvPr>
          <p:cNvSpPr txBox="1"/>
          <p:nvPr/>
        </p:nvSpPr>
        <p:spPr>
          <a:xfrm>
            <a:off x="2105934" y="6073532"/>
            <a:ext cx="1074333" cy="338554"/>
          </a:xfrm>
          <a:prstGeom prst="rect">
            <a:avLst/>
          </a:prstGeom>
          <a:noFill/>
        </p:spPr>
        <p:txBody>
          <a:bodyPr wrap="none" rtlCol="0">
            <a:spAutoFit/>
          </a:bodyPr>
          <a:lstStyle/>
          <a:p>
            <a:pPr algn="ctr" defTabSz="342900">
              <a:defRPr/>
            </a:pPr>
            <a:r>
              <a:rPr lang="ja-JP" altLang="en-US" sz="1600" b="1" dirty="0">
                <a:solidFill>
                  <a:srgbClr val="1B232A"/>
                </a:solidFill>
                <a:latin typeface="Meiryo UI" panose="020B0604030504040204" pitchFamily="50" charset="-128"/>
                <a:ea typeface="Meiryo UI" panose="020B0604030504040204" pitchFamily="50" charset="-128"/>
                <a:cs typeface="Meiryo UI" panose="020B0604030504040204" pitchFamily="50" charset="-128"/>
              </a:rPr>
              <a:t>積込エリア</a:t>
            </a:r>
          </a:p>
        </p:txBody>
      </p:sp>
      <p:sp>
        <p:nvSpPr>
          <p:cNvPr id="195" name="テキスト ボックス 194">
            <a:extLst>
              <a:ext uri="{FF2B5EF4-FFF2-40B4-BE49-F238E27FC236}">
                <a16:creationId xmlns:a16="http://schemas.microsoft.com/office/drawing/2014/main" id="{908E279D-55DA-EABC-06C2-706B625B53F2}"/>
              </a:ext>
            </a:extLst>
          </p:cNvPr>
          <p:cNvSpPr txBox="1"/>
          <p:nvPr/>
        </p:nvSpPr>
        <p:spPr>
          <a:xfrm>
            <a:off x="8796286" y="6085934"/>
            <a:ext cx="1074333" cy="338554"/>
          </a:xfrm>
          <a:prstGeom prst="rect">
            <a:avLst/>
          </a:prstGeom>
          <a:noFill/>
        </p:spPr>
        <p:txBody>
          <a:bodyPr wrap="none" rtlCol="0">
            <a:spAutoFit/>
          </a:bodyPr>
          <a:lstStyle/>
          <a:p>
            <a:pPr algn="ctr" defTabSz="342900">
              <a:defRPr/>
            </a:pPr>
            <a:r>
              <a:rPr lang="ja-JP" altLang="en-US" sz="1600" b="1" dirty="0">
                <a:solidFill>
                  <a:srgbClr val="1B232A"/>
                </a:solidFill>
                <a:latin typeface="Meiryo UI" panose="020B0604030504040204" pitchFamily="50" charset="-128"/>
                <a:ea typeface="Meiryo UI" panose="020B0604030504040204" pitchFamily="50" charset="-128"/>
                <a:cs typeface="Meiryo UI" panose="020B0604030504040204" pitchFamily="50" charset="-128"/>
              </a:rPr>
              <a:t>転圧エリア</a:t>
            </a:r>
          </a:p>
        </p:txBody>
      </p:sp>
      <p:sp>
        <p:nvSpPr>
          <p:cNvPr id="196" name="テキスト ボックス 195">
            <a:extLst>
              <a:ext uri="{FF2B5EF4-FFF2-40B4-BE49-F238E27FC236}">
                <a16:creationId xmlns:a16="http://schemas.microsoft.com/office/drawing/2014/main" id="{4A48D928-E128-F865-8FE4-FA68747AD5CC}"/>
              </a:ext>
            </a:extLst>
          </p:cNvPr>
          <p:cNvSpPr txBox="1"/>
          <p:nvPr/>
        </p:nvSpPr>
        <p:spPr>
          <a:xfrm>
            <a:off x="4431233" y="6106642"/>
            <a:ext cx="1484702" cy="338554"/>
          </a:xfrm>
          <a:prstGeom prst="rect">
            <a:avLst/>
          </a:prstGeom>
          <a:noFill/>
        </p:spPr>
        <p:txBody>
          <a:bodyPr wrap="none" rtlCol="0">
            <a:spAutoFit/>
          </a:bodyPr>
          <a:lstStyle/>
          <a:p>
            <a:pPr algn="ctr" defTabSz="342900">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無人施工エリア</a:t>
            </a:r>
          </a:p>
        </p:txBody>
      </p:sp>
      <p:cxnSp>
        <p:nvCxnSpPr>
          <p:cNvPr id="197" name="直線コネクタ 196">
            <a:extLst>
              <a:ext uri="{FF2B5EF4-FFF2-40B4-BE49-F238E27FC236}">
                <a16:creationId xmlns:a16="http://schemas.microsoft.com/office/drawing/2014/main" id="{A2E15906-752A-FE35-20D2-64A44A8BE4DB}"/>
              </a:ext>
            </a:extLst>
          </p:cNvPr>
          <p:cNvCxnSpPr>
            <a:cxnSpLocks/>
            <a:stCxn id="219" idx="2"/>
            <a:endCxn id="185" idx="0"/>
          </p:cNvCxnSpPr>
          <p:nvPr/>
        </p:nvCxnSpPr>
        <p:spPr>
          <a:xfrm flipH="1">
            <a:off x="2380933" y="3378173"/>
            <a:ext cx="2566425" cy="1292538"/>
          </a:xfrm>
          <a:prstGeom prst="line">
            <a:avLst/>
          </a:prstGeom>
          <a:noFill/>
          <a:ln w="19050" cap="flat" cmpd="sng" algn="ctr">
            <a:solidFill>
              <a:srgbClr val="0000FF"/>
            </a:solidFill>
            <a:prstDash val="sysDash"/>
            <a:miter lim="800000"/>
          </a:ln>
          <a:effectLst/>
        </p:spPr>
      </p:cxnSp>
      <p:sp>
        <p:nvSpPr>
          <p:cNvPr id="198" name="フリーフォーム: 図形 197">
            <a:extLst>
              <a:ext uri="{FF2B5EF4-FFF2-40B4-BE49-F238E27FC236}">
                <a16:creationId xmlns:a16="http://schemas.microsoft.com/office/drawing/2014/main" id="{9E9284A5-6560-A8C2-26E0-BCC06CBB4A75}"/>
              </a:ext>
            </a:extLst>
          </p:cNvPr>
          <p:cNvSpPr/>
          <p:nvPr/>
        </p:nvSpPr>
        <p:spPr>
          <a:xfrm>
            <a:off x="2828053" y="5005603"/>
            <a:ext cx="619125" cy="557213"/>
          </a:xfrm>
          <a:custGeom>
            <a:avLst/>
            <a:gdLst>
              <a:gd name="connsiteX0" fmla="*/ 825500 w 825500"/>
              <a:gd name="connsiteY0" fmla="*/ 742950 h 742950"/>
              <a:gd name="connsiteX1" fmla="*/ 704850 w 825500"/>
              <a:gd name="connsiteY1" fmla="*/ 615950 h 742950"/>
              <a:gd name="connsiteX2" fmla="*/ 565150 w 825500"/>
              <a:gd name="connsiteY2" fmla="*/ 565150 h 742950"/>
              <a:gd name="connsiteX3" fmla="*/ 285750 w 825500"/>
              <a:gd name="connsiteY3" fmla="*/ 508000 h 742950"/>
              <a:gd name="connsiteX4" fmla="*/ 152400 w 825500"/>
              <a:gd name="connsiteY4" fmla="*/ 444500 h 742950"/>
              <a:gd name="connsiteX5" fmla="*/ 25400 w 825500"/>
              <a:gd name="connsiteY5" fmla="*/ 285750 h 742950"/>
              <a:gd name="connsiteX6" fmla="*/ 0 w 825500"/>
              <a:gd name="connsiteY6"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742950">
                <a:moveTo>
                  <a:pt x="825500" y="742950"/>
                </a:moveTo>
                <a:cubicBezTo>
                  <a:pt x="786871" y="694266"/>
                  <a:pt x="748242" y="645583"/>
                  <a:pt x="704850" y="615950"/>
                </a:cubicBezTo>
                <a:cubicBezTo>
                  <a:pt x="661458" y="586317"/>
                  <a:pt x="635000" y="583142"/>
                  <a:pt x="565150" y="565150"/>
                </a:cubicBezTo>
                <a:cubicBezTo>
                  <a:pt x="495300" y="547158"/>
                  <a:pt x="354542" y="528108"/>
                  <a:pt x="285750" y="508000"/>
                </a:cubicBezTo>
                <a:cubicBezTo>
                  <a:pt x="216958" y="487892"/>
                  <a:pt x="195792" y="481542"/>
                  <a:pt x="152400" y="444500"/>
                </a:cubicBezTo>
                <a:cubicBezTo>
                  <a:pt x="109008" y="407458"/>
                  <a:pt x="50800" y="359833"/>
                  <a:pt x="25400" y="285750"/>
                </a:cubicBezTo>
                <a:cubicBezTo>
                  <a:pt x="0" y="211667"/>
                  <a:pt x="0" y="105833"/>
                  <a:pt x="0" y="0"/>
                </a:cubicBezTo>
              </a:path>
            </a:pathLst>
          </a:custGeom>
          <a:noFill/>
          <a:ln w="38100" cap="flat" cmpd="sng" algn="ctr">
            <a:solidFill>
              <a:srgbClr val="0000FF"/>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199" name="楕円 198">
            <a:extLst>
              <a:ext uri="{FF2B5EF4-FFF2-40B4-BE49-F238E27FC236}">
                <a16:creationId xmlns:a16="http://schemas.microsoft.com/office/drawing/2014/main" id="{68148BAD-B8E1-2532-752A-8C4E95E81FAA}"/>
              </a:ext>
            </a:extLst>
          </p:cNvPr>
          <p:cNvSpPr>
            <a:spLocks noChangeAspect="1"/>
          </p:cNvSpPr>
          <p:nvPr/>
        </p:nvSpPr>
        <p:spPr>
          <a:xfrm>
            <a:off x="3493191" y="5583135"/>
            <a:ext cx="108000" cy="108000"/>
          </a:xfrm>
          <a:prstGeom prst="ellipse">
            <a:avLst/>
          </a:prstGeom>
          <a:solidFill>
            <a:srgbClr val="0000FF"/>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0" name="フリーフォーム: 図形 199">
            <a:extLst>
              <a:ext uri="{FF2B5EF4-FFF2-40B4-BE49-F238E27FC236}">
                <a16:creationId xmlns:a16="http://schemas.microsoft.com/office/drawing/2014/main" id="{2C210868-0DBD-91F2-A60D-2C185FDD64E8}"/>
              </a:ext>
            </a:extLst>
          </p:cNvPr>
          <p:cNvSpPr/>
          <p:nvPr/>
        </p:nvSpPr>
        <p:spPr>
          <a:xfrm>
            <a:off x="2842341" y="4438866"/>
            <a:ext cx="704850" cy="419100"/>
          </a:xfrm>
          <a:custGeom>
            <a:avLst/>
            <a:gdLst>
              <a:gd name="connsiteX0" fmla="*/ 0 w 939800"/>
              <a:gd name="connsiteY0" fmla="*/ 558800 h 558800"/>
              <a:gd name="connsiteX1" fmla="*/ 25400 w 939800"/>
              <a:gd name="connsiteY1" fmla="*/ 438150 h 558800"/>
              <a:gd name="connsiteX2" fmla="*/ 107950 w 939800"/>
              <a:gd name="connsiteY2" fmla="*/ 330200 h 558800"/>
              <a:gd name="connsiteX3" fmla="*/ 279400 w 939800"/>
              <a:gd name="connsiteY3" fmla="*/ 241300 h 558800"/>
              <a:gd name="connsiteX4" fmla="*/ 508000 w 939800"/>
              <a:gd name="connsiteY4" fmla="*/ 165100 h 558800"/>
              <a:gd name="connsiteX5" fmla="*/ 698500 w 939800"/>
              <a:gd name="connsiteY5" fmla="*/ 88900 h 558800"/>
              <a:gd name="connsiteX6" fmla="*/ 939800 w 939800"/>
              <a:gd name="connsiteY6" fmla="*/ 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800" h="558800">
                <a:moveTo>
                  <a:pt x="0" y="558800"/>
                </a:moveTo>
                <a:cubicBezTo>
                  <a:pt x="3704" y="517525"/>
                  <a:pt x="7408" y="476250"/>
                  <a:pt x="25400" y="438150"/>
                </a:cubicBezTo>
                <a:cubicBezTo>
                  <a:pt x="43392" y="400050"/>
                  <a:pt x="65617" y="363008"/>
                  <a:pt x="107950" y="330200"/>
                </a:cubicBezTo>
                <a:cubicBezTo>
                  <a:pt x="150283" y="297392"/>
                  <a:pt x="212725" y="268817"/>
                  <a:pt x="279400" y="241300"/>
                </a:cubicBezTo>
                <a:cubicBezTo>
                  <a:pt x="346075" y="213783"/>
                  <a:pt x="438150" y="190500"/>
                  <a:pt x="508000" y="165100"/>
                </a:cubicBezTo>
                <a:cubicBezTo>
                  <a:pt x="577850" y="139700"/>
                  <a:pt x="626533" y="116417"/>
                  <a:pt x="698500" y="88900"/>
                </a:cubicBezTo>
                <a:cubicBezTo>
                  <a:pt x="770467" y="61383"/>
                  <a:pt x="855133" y="30691"/>
                  <a:pt x="939800" y="0"/>
                </a:cubicBezTo>
              </a:path>
            </a:pathLst>
          </a:custGeom>
          <a:noFill/>
          <a:ln w="38100" cap="flat" cmpd="sng" algn="ctr">
            <a:solidFill>
              <a:srgbClr val="0000FF"/>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1" name="楕円 200">
            <a:extLst>
              <a:ext uri="{FF2B5EF4-FFF2-40B4-BE49-F238E27FC236}">
                <a16:creationId xmlns:a16="http://schemas.microsoft.com/office/drawing/2014/main" id="{7C33FC1F-42DF-5E41-800E-581345999FEB}"/>
              </a:ext>
            </a:extLst>
          </p:cNvPr>
          <p:cNvSpPr>
            <a:spLocks noChangeAspect="1"/>
          </p:cNvSpPr>
          <p:nvPr/>
        </p:nvSpPr>
        <p:spPr>
          <a:xfrm>
            <a:off x="2792487" y="4894074"/>
            <a:ext cx="108000" cy="108000"/>
          </a:xfrm>
          <a:prstGeom prst="ellipse">
            <a:avLst/>
          </a:prstGeom>
          <a:solidFill>
            <a:srgbClr val="0000FF"/>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2" name="楕円 201">
            <a:extLst>
              <a:ext uri="{FF2B5EF4-FFF2-40B4-BE49-F238E27FC236}">
                <a16:creationId xmlns:a16="http://schemas.microsoft.com/office/drawing/2014/main" id="{135E08BC-4D2D-09E0-5A93-984EFAFF18DD}"/>
              </a:ext>
            </a:extLst>
          </p:cNvPr>
          <p:cNvSpPr>
            <a:spLocks noChangeAspect="1"/>
          </p:cNvSpPr>
          <p:nvPr/>
        </p:nvSpPr>
        <p:spPr>
          <a:xfrm>
            <a:off x="6786579" y="4420803"/>
            <a:ext cx="108000" cy="108000"/>
          </a:xfrm>
          <a:prstGeom prst="ellipse">
            <a:avLst/>
          </a:prstGeom>
          <a:solidFill>
            <a:srgbClr val="009900"/>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3" name="楕円 202">
            <a:extLst>
              <a:ext uri="{FF2B5EF4-FFF2-40B4-BE49-F238E27FC236}">
                <a16:creationId xmlns:a16="http://schemas.microsoft.com/office/drawing/2014/main" id="{D6C93BE4-76F2-8CB5-2FD7-37D4900E45D5}"/>
              </a:ext>
            </a:extLst>
          </p:cNvPr>
          <p:cNvSpPr>
            <a:spLocks noChangeAspect="1"/>
          </p:cNvSpPr>
          <p:nvPr/>
        </p:nvSpPr>
        <p:spPr>
          <a:xfrm>
            <a:off x="7288974" y="4902719"/>
            <a:ext cx="108000" cy="108000"/>
          </a:xfrm>
          <a:prstGeom prst="ellipse">
            <a:avLst/>
          </a:prstGeom>
          <a:solidFill>
            <a:srgbClr val="009900"/>
          </a:solidFill>
          <a:ln w="1270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cxnSp>
        <p:nvCxnSpPr>
          <p:cNvPr id="204" name="直線コネクタ 203">
            <a:extLst>
              <a:ext uri="{FF2B5EF4-FFF2-40B4-BE49-F238E27FC236}">
                <a16:creationId xmlns:a16="http://schemas.microsoft.com/office/drawing/2014/main" id="{59F33D43-7EE5-571D-9199-A1B127069538}"/>
              </a:ext>
            </a:extLst>
          </p:cNvPr>
          <p:cNvCxnSpPr>
            <a:cxnSpLocks/>
            <a:stCxn id="187" idx="0"/>
            <a:endCxn id="219" idx="2"/>
          </p:cNvCxnSpPr>
          <p:nvPr/>
        </p:nvCxnSpPr>
        <p:spPr>
          <a:xfrm flipH="1" flipV="1">
            <a:off x="4947358" y="3378173"/>
            <a:ext cx="2782681" cy="1275587"/>
          </a:xfrm>
          <a:prstGeom prst="line">
            <a:avLst/>
          </a:prstGeom>
          <a:noFill/>
          <a:ln w="19050" cap="flat" cmpd="sng" algn="ctr">
            <a:solidFill>
              <a:srgbClr val="0000FF"/>
            </a:solidFill>
            <a:prstDash val="sysDash"/>
            <a:miter lim="800000"/>
          </a:ln>
          <a:effectLst/>
        </p:spPr>
      </p:cxnSp>
      <p:sp>
        <p:nvSpPr>
          <p:cNvPr id="205" name="フリーフォーム: 図形 204">
            <a:extLst>
              <a:ext uri="{FF2B5EF4-FFF2-40B4-BE49-F238E27FC236}">
                <a16:creationId xmlns:a16="http://schemas.microsoft.com/office/drawing/2014/main" id="{E17C66DF-87AB-B777-7B68-CC595B2678EF}"/>
              </a:ext>
            </a:extLst>
          </p:cNvPr>
          <p:cNvSpPr/>
          <p:nvPr/>
        </p:nvSpPr>
        <p:spPr>
          <a:xfrm>
            <a:off x="3547122" y="4258725"/>
            <a:ext cx="3233738" cy="181504"/>
          </a:xfrm>
          <a:custGeom>
            <a:avLst/>
            <a:gdLst>
              <a:gd name="connsiteX0" fmla="*/ 0 w 4311650"/>
              <a:gd name="connsiteY0" fmla="*/ 210255 h 242005"/>
              <a:gd name="connsiteX1" fmla="*/ 190500 w 4311650"/>
              <a:gd name="connsiteY1" fmla="*/ 146755 h 242005"/>
              <a:gd name="connsiteX2" fmla="*/ 508000 w 4311650"/>
              <a:gd name="connsiteY2" fmla="*/ 102305 h 242005"/>
              <a:gd name="connsiteX3" fmla="*/ 1193800 w 4311650"/>
              <a:gd name="connsiteY3" fmla="*/ 7055 h 242005"/>
              <a:gd name="connsiteX4" fmla="*/ 1701800 w 4311650"/>
              <a:gd name="connsiteY4" fmla="*/ 7055 h 242005"/>
              <a:gd name="connsiteX5" fmla="*/ 2324100 w 4311650"/>
              <a:gd name="connsiteY5" fmla="*/ 7055 h 242005"/>
              <a:gd name="connsiteX6" fmla="*/ 3219450 w 4311650"/>
              <a:gd name="connsiteY6" fmla="*/ 70555 h 242005"/>
              <a:gd name="connsiteX7" fmla="*/ 3625850 w 4311650"/>
              <a:gd name="connsiteY7" fmla="*/ 115005 h 242005"/>
              <a:gd name="connsiteX8" fmla="*/ 4083050 w 4311650"/>
              <a:gd name="connsiteY8" fmla="*/ 184855 h 242005"/>
              <a:gd name="connsiteX9" fmla="*/ 4311650 w 4311650"/>
              <a:gd name="connsiteY9" fmla="*/ 242005 h 2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1650" h="242005">
                <a:moveTo>
                  <a:pt x="0" y="210255"/>
                </a:moveTo>
                <a:cubicBezTo>
                  <a:pt x="52916" y="187501"/>
                  <a:pt x="105833" y="164747"/>
                  <a:pt x="190500" y="146755"/>
                </a:cubicBezTo>
                <a:cubicBezTo>
                  <a:pt x="275167" y="128763"/>
                  <a:pt x="508000" y="102305"/>
                  <a:pt x="508000" y="102305"/>
                </a:cubicBezTo>
                <a:cubicBezTo>
                  <a:pt x="675217" y="79022"/>
                  <a:pt x="994833" y="22930"/>
                  <a:pt x="1193800" y="7055"/>
                </a:cubicBezTo>
                <a:cubicBezTo>
                  <a:pt x="1392767" y="-8820"/>
                  <a:pt x="1701800" y="7055"/>
                  <a:pt x="1701800" y="7055"/>
                </a:cubicBezTo>
                <a:cubicBezTo>
                  <a:pt x="1890183" y="7055"/>
                  <a:pt x="2071158" y="-3528"/>
                  <a:pt x="2324100" y="7055"/>
                </a:cubicBezTo>
                <a:cubicBezTo>
                  <a:pt x="2577042" y="17638"/>
                  <a:pt x="3002492" y="52563"/>
                  <a:pt x="3219450" y="70555"/>
                </a:cubicBezTo>
                <a:cubicBezTo>
                  <a:pt x="3436408" y="88547"/>
                  <a:pt x="3481917" y="95955"/>
                  <a:pt x="3625850" y="115005"/>
                </a:cubicBezTo>
                <a:cubicBezTo>
                  <a:pt x="3769783" y="134055"/>
                  <a:pt x="3968750" y="163688"/>
                  <a:pt x="4083050" y="184855"/>
                </a:cubicBezTo>
                <a:cubicBezTo>
                  <a:pt x="4197350" y="206022"/>
                  <a:pt x="4254500" y="224013"/>
                  <a:pt x="4311650" y="242005"/>
                </a:cubicBezTo>
              </a:path>
            </a:pathLst>
          </a:custGeom>
          <a:noFill/>
          <a:ln w="38100" cap="flat" cmpd="sng" algn="ctr">
            <a:solidFill>
              <a:srgbClr val="FF0000"/>
            </a:solidFill>
            <a:prstDash val="solid"/>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6" name="フリーフォーム: 図形 205">
            <a:extLst>
              <a:ext uri="{FF2B5EF4-FFF2-40B4-BE49-F238E27FC236}">
                <a16:creationId xmlns:a16="http://schemas.microsoft.com/office/drawing/2014/main" id="{0C84BF01-E126-3F01-98A4-8F1F4ABC3011}"/>
              </a:ext>
            </a:extLst>
          </p:cNvPr>
          <p:cNvSpPr/>
          <p:nvPr/>
        </p:nvSpPr>
        <p:spPr>
          <a:xfrm>
            <a:off x="3512654" y="5226972"/>
            <a:ext cx="3215263" cy="514375"/>
          </a:xfrm>
          <a:custGeom>
            <a:avLst/>
            <a:gdLst>
              <a:gd name="connsiteX0" fmla="*/ 4108450 w 4108450"/>
              <a:gd name="connsiteY0" fmla="*/ 3292 h 685833"/>
              <a:gd name="connsiteX1" fmla="*/ 3784600 w 4108450"/>
              <a:gd name="connsiteY1" fmla="*/ 3292 h 685833"/>
              <a:gd name="connsiteX2" fmla="*/ 3352800 w 4108450"/>
              <a:gd name="connsiteY2" fmla="*/ 3292 h 685833"/>
              <a:gd name="connsiteX3" fmla="*/ 3079750 w 4108450"/>
              <a:gd name="connsiteY3" fmla="*/ 47742 h 685833"/>
              <a:gd name="connsiteX4" fmla="*/ 2901950 w 4108450"/>
              <a:gd name="connsiteY4" fmla="*/ 98542 h 685833"/>
              <a:gd name="connsiteX5" fmla="*/ 2781300 w 4108450"/>
              <a:gd name="connsiteY5" fmla="*/ 136642 h 685833"/>
              <a:gd name="connsiteX6" fmla="*/ 2482850 w 4108450"/>
              <a:gd name="connsiteY6" fmla="*/ 289042 h 685833"/>
              <a:gd name="connsiteX7" fmla="*/ 2235200 w 4108450"/>
              <a:gd name="connsiteY7" fmla="*/ 396992 h 685833"/>
              <a:gd name="connsiteX8" fmla="*/ 1644650 w 4108450"/>
              <a:gd name="connsiteY8" fmla="*/ 568442 h 685833"/>
              <a:gd name="connsiteX9" fmla="*/ 1155700 w 4108450"/>
              <a:gd name="connsiteY9" fmla="*/ 638292 h 685833"/>
              <a:gd name="connsiteX10" fmla="*/ 641350 w 4108450"/>
              <a:gd name="connsiteY10" fmla="*/ 682742 h 685833"/>
              <a:gd name="connsiteX11" fmla="*/ 279400 w 4108450"/>
              <a:gd name="connsiteY11" fmla="*/ 663692 h 685833"/>
              <a:gd name="connsiteX12" fmla="*/ 0 w 4108450"/>
              <a:gd name="connsiteY12" fmla="*/ 517642 h 68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450" h="685833">
                <a:moveTo>
                  <a:pt x="4108450" y="3292"/>
                </a:moveTo>
                <a:lnTo>
                  <a:pt x="3784600" y="3292"/>
                </a:lnTo>
                <a:cubicBezTo>
                  <a:pt x="3658658" y="3292"/>
                  <a:pt x="3470275" y="-4116"/>
                  <a:pt x="3352800" y="3292"/>
                </a:cubicBezTo>
                <a:cubicBezTo>
                  <a:pt x="3235325" y="10700"/>
                  <a:pt x="3154892" y="31867"/>
                  <a:pt x="3079750" y="47742"/>
                </a:cubicBezTo>
                <a:cubicBezTo>
                  <a:pt x="3004608" y="63617"/>
                  <a:pt x="2951692" y="83725"/>
                  <a:pt x="2901950" y="98542"/>
                </a:cubicBezTo>
                <a:cubicBezTo>
                  <a:pt x="2852208" y="113359"/>
                  <a:pt x="2851150" y="104892"/>
                  <a:pt x="2781300" y="136642"/>
                </a:cubicBezTo>
                <a:cubicBezTo>
                  <a:pt x="2711450" y="168392"/>
                  <a:pt x="2573867" y="245650"/>
                  <a:pt x="2482850" y="289042"/>
                </a:cubicBezTo>
                <a:cubicBezTo>
                  <a:pt x="2391833" y="332434"/>
                  <a:pt x="2374900" y="350425"/>
                  <a:pt x="2235200" y="396992"/>
                </a:cubicBezTo>
                <a:cubicBezTo>
                  <a:pt x="2095500" y="443559"/>
                  <a:pt x="1824567" y="528225"/>
                  <a:pt x="1644650" y="568442"/>
                </a:cubicBezTo>
                <a:cubicBezTo>
                  <a:pt x="1464733" y="608659"/>
                  <a:pt x="1322917" y="619242"/>
                  <a:pt x="1155700" y="638292"/>
                </a:cubicBezTo>
                <a:cubicBezTo>
                  <a:pt x="988483" y="657342"/>
                  <a:pt x="787400" y="678509"/>
                  <a:pt x="641350" y="682742"/>
                </a:cubicBezTo>
                <a:cubicBezTo>
                  <a:pt x="495300" y="686975"/>
                  <a:pt x="386292" y="691209"/>
                  <a:pt x="279400" y="663692"/>
                </a:cubicBezTo>
                <a:cubicBezTo>
                  <a:pt x="172508" y="636175"/>
                  <a:pt x="86254" y="576908"/>
                  <a:pt x="0" y="517642"/>
                </a:cubicBezTo>
              </a:path>
            </a:pathLst>
          </a:custGeom>
          <a:noFill/>
          <a:ln w="38100" cap="flat" cmpd="sng" algn="ctr">
            <a:solidFill>
              <a:srgbClr val="FF0000"/>
            </a:solidFill>
            <a:prstDash val="solid"/>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7" name="テキスト ボックス 206">
            <a:extLst>
              <a:ext uri="{FF2B5EF4-FFF2-40B4-BE49-F238E27FC236}">
                <a16:creationId xmlns:a16="http://schemas.microsoft.com/office/drawing/2014/main" id="{E3381604-314F-E3D4-CA9B-162BBB5D67F1}"/>
              </a:ext>
            </a:extLst>
          </p:cNvPr>
          <p:cNvSpPr txBox="1"/>
          <p:nvPr/>
        </p:nvSpPr>
        <p:spPr>
          <a:xfrm>
            <a:off x="4279303" y="5768088"/>
            <a:ext cx="1713931" cy="338554"/>
          </a:xfrm>
          <a:prstGeom prst="rect">
            <a:avLst/>
          </a:prstGeom>
          <a:noFill/>
        </p:spPr>
        <p:txBody>
          <a:bodyPr wrap="none" rtlCol="0">
            <a:spAutoFit/>
          </a:bodyPr>
          <a:lstStyle/>
          <a:p>
            <a:pPr algn="ctr" defTabSz="342900">
              <a:defRPr/>
            </a:pPr>
            <a:r>
              <a:rPr lang="ja-JP" altLang="en-US"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rPr>
              <a:t>自動ダンプトラック</a:t>
            </a:r>
            <a:endParaRPr lang="en-US" altLang="ja-JP" sz="1600" b="1" dirty="0">
              <a:solidFill>
                <a:prstClr val="white"/>
              </a:solidFill>
              <a:effectLst>
                <a:glow rad="101600">
                  <a:srgbClr val="1B232A"/>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フリーフォーム: 図形 207">
            <a:extLst>
              <a:ext uri="{FF2B5EF4-FFF2-40B4-BE49-F238E27FC236}">
                <a16:creationId xmlns:a16="http://schemas.microsoft.com/office/drawing/2014/main" id="{03B1DD06-5453-4861-6CEF-A57406DB994C}"/>
              </a:ext>
            </a:extLst>
          </p:cNvPr>
          <p:cNvSpPr/>
          <p:nvPr/>
        </p:nvSpPr>
        <p:spPr>
          <a:xfrm>
            <a:off x="6897134" y="4491253"/>
            <a:ext cx="467046" cy="385763"/>
          </a:xfrm>
          <a:custGeom>
            <a:avLst/>
            <a:gdLst>
              <a:gd name="connsiteX0" fmla="*/ 0 w 768350"/>
              <a:gd name="connsiteY0" fmla="*/ 0 h 514350"/>
              <a:gd name="connsiteX1" fmla="*/ 260350 w 768350"/>
              <a:gd name="connsiteY1" fmla="*/ 76200 h 514350"/>
              <a:gd name="connsiteX2" fmla="*/ 482600 w 768350"/>
              <a:gd name="connsiteY2" fmla="*/ 215900 h 514350"/>
              <a:gd name="connsiteX3" fmla="*/ 698500 w 768350"/>
              <a:gd name="connsiteY3" fmla="*/ 374650 h 514350"/>
              <a:gd name="connsiteX4" fmla="*/ 768350 w 768350"/>
              <a:gd name="connsiteY4" fmla="*/ 51435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350" h="514350">
                <a:moveTo>
                  <a:pt x="0" y="0"/>
                </a:moveTo>
                <a:cubicBezTo>
                  <a:pt x="89958" y="20108"/>
                  <a:pt x="179917" y="40217"/>
                  <a:pt x="260350" y="76200"/>
                </a:cubicBezTo>
                <a:cubicBezTo>
                  <a:pt x="340783" y="112183"/>
                  <a:pt x="409575" y="166158"/>
                  <a:pt x="482600" y="215900"/>
                </a:cubicBezTo>
                <a:cubicBezTo>
                  <a:pt x="555625" y="265642"/>
                  <a:pt x="650875" y="324908"/>
                  <a:pt x="698500" y="374650"/>
                </a:cubicBezTo>
                <a:cubicBezTo>
                  <a:pt x="746125" y="424392"/>
                  <a:pt x="757237" y="469371"/>
                  <a:pt x="768350" y="514350"/>
                </a:cubicBezTo>
              </a:path>
            </a:pathLst>
          </a:custGeom>
          <a:noFill/>
          <a:ln w="38100" cap="flat" cmpd="sng" algn="ctr">
            <a:solidFill>
              <a:srgbClr val="009900"/>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09" name="フリーフォーム: 図形 208">
            <a:extLst>
              <a:ext uri="{FF2B5EF4-FFF2-40B4-BE49-F238E27FC236}">
                <a16:creationId xmlns:a16="http://schemas.microsoft.com/office/drawing/2014/main" id="{09EC0ADB-E281-CB27-85F8-DB212CF7102C}"/>
              </a:ext>
            </a:extLst>
          </p:cNvPr>
          <p:cNvSpPr/>
          <p:nvPr/>
        </p:nvSpPr>
        <p:spPr>
          <a:xfrm>
            <a:off x="6777086" y="5029415"/>
            <a:ext cx="587094" cy="223838"/>
          </a:xfrm>
          <a:custGeom>
            <a:avLst/>
            <a:gdLst>
              <a:gd name="connsiteX0" fmla="*/ 1143000 w 1146055"/>
              <a:gd name="connsiteY0" fmla="*/ 0 h 298450"/>
              <a:gd name="connsiteX1" fmla="*/ 1143000 w 1146055"/>
              <a:gd name="connsiteY1" fmla="*/ 88900 h 298450"/>
              <a:gd name="connsiteX2" fmla="*/ 1111250 w 1146055"/>
              <a:gd name="connsiteY2" fmla="*/ 171450 h 298450"/>
              <a:gd name="connsiteX3" fmla="*/ 1028700 w 1146055"/>
              <a:gd name="connsiteY3" fmla="*/ 203200 h 298450"/>
              <a:gd name="connsiteX4" fmla="*/ 717550 w 1146055"/>
              <a:gd name="connsiteY4" fmla="*/ 254000 h 298450"/>
              <a:gd name="connsiteX5" fmla="*/ 476250 w 1146055"/>
              <a:gd name="connsiteY5" fmla="*/ 273050 h 298450"/>
              <a:gd name="connsiteX6" fmla="*/ 184150 w 1146055"/>
              <a:gd name="connsiteY6" fmla="*/ 298450 h 298450"/>
              <a:gd name="connsiteX7" fmla="*/ 0 w 1146055"/>
              <a:gd name="connsiteY7" fmla="*/ 2730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055" h="298450">
                <a:moveTo>
                  <a:pt x="1143000" y="0"/>
                </a:moveTo>
                <a:cubicBezTo>
                  <a:pt x="1145646" y="30162"/>
                  <a:pt x="1148292" y="60325"/>
                  <a:pt x="1143000" y="88900"/>
                </a:cubicBezTo>
                <a:cubicBezTo>
                  <a:pt x="1137708" y="117475"/>
                  <a:pt x="1130300" y="152400"/>
                  <a:pt x="1111250" y="171450"/>
                </a:cubicBezTo>
                <a:cubicBezTo>
                  <a:pt x="1092200" y="190500"/>
                  <a:pt x="1094317" y="189442"/>
                  <a:pt x="1028700" y="203200"/>
                </a:cubicBezTo>
                <a:cubicBezTo>
                  <a:pt x="963083" y="216958"/>
                  <a:pt x="809625" y="242358"/>
                  <a:pt x="717550" y="254000"/>
                </a:cubicBezTo>
                <a:cubicBezTo>
                  <a:pt x="625475" y="265642"/>
                  <a:pt x="476250" y="273050"/>
                  <a:pt x="476250" y="273050"/>
                </a:cubicBezTo>
                <a:cubicBezTo>
                  <a:pt x="387350" y="280458"/>
                  <a:pt x="263525" y="298450"/>
                  <a:pt x="184150" y="298450"/>
                </a:cubicBezTo>
                <a:cubicBezTo>
                  <a:pt x="104775" y="298450"/>
                  <a:pt x="52387" y="285750"/>
                  <a:pt x="0" y="273050"/>
                </a:cubicBezTo>
              </a:path>
            </a:pathLst>
          </a:custGeom>
          <a:noFill/>
          <a:ln w="38100" cap="flat" cmpd="sng" algn="ctr">
            <a:solidFill>
              <a:srgbClr val="009900"/>
            </a:solidFill>
            <a:prstDash val="sysDot"/>
            <a:miter lim="800000"/>
            <a:tailEnd type="triangle" w="med" len="lg"/>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350" b="0" i="0" u="none" strike="noStrike" kern="0" cap="none" spc="0" normalizeH="0" baseline="0" noProof="0">
              <a:ln>
                <a:noFill/>
              </a:ln>
              <a:solidFill>
                <a:prstClr val="white"/>
              </a:solidFill>
              <a:effectLst/>
              <a:uLnTx/>
              <a:uFillTx/>
              <a:latin typeface="Meiryo UI"/>
              <a:ea typeface="Meiryo UI"/>
              <a:cs typeface="+mn-cs"/>
            </a:endParaRPr>
          </a:p>
        </p:txBody>
      </p:sp>
      <p:sp>
        <p:nvSpPr>
          <p:cNvPr id="210" name="四角形: 角を丸くする 209">
            <a:extLst>
              <a:ext uri="{FF2B5EF4-FFF2-40B4-BE49-F238E27FC236}">
                <a16:creationId xmlns:a16="http://schemas.microsoft.com/office/drawing/2014/main" id="{768AE6AB-E818-C719-236A-35E006CA5F8B}"/>
              </a:ext>
            </a:extLst>
          </p:cNvPr>
          <p:cNvSpPr/>
          <p:nvPr/>
        </p:nvSpPr>
        <p:spPr>
          <a:xfrm>
            <a:off x="6357875" y="2613955"/>
            <a:ext cx="1612166" cy="787303"/>
          </a:xfrm>
          <a:prstGeom prst="roundRect">
            <a:avLst/>
          </a:prstGeom>
          <a:solidFill>
            <a:srgbClr val="D9D9D9"/>
          </a:solidFill>
          <a:ln>
            <a:noFill/>
          </a:ln>
          <a:effectLst/>
        </p:spPr>
        <p:txBody>
          <a:bodyPr rtlCol="0" anchor="ctr"/>
          <a:lstStyle/>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2BB673">
                      <a:lumMod val="50000"/>
                    </a:srgbClr>
                  </a:glow>
                </a:effectLst>
                <a:uLnTx/>
                <a:uFillTx/>
                <a:latin typeface="Meiryo UI" panose="020B0604030504040204" pitchFamily="50" charset="-128"/>
                <a:ea typeface="Meiryo UI" panose="020B0604030504040204" pitchFamily="50" charset="-128"/>
                <a:cs typeface="+mn-cs"/>
              </a:rPr>
              <a:t>自動化施工</a:t>
            </a:r>
            <a:endParaRPr kumimoji="1" lang="en-US" altLang="ja-JP" sz="1600" b="1" i="0" u="none" strike="noStrike" kern="0" cap="none" spc="0" normalizeH="0" baseline="0" noProof="0" dirty="0">
              <a:ln>
                <a:noFill/>
              </a:ln>
              <a:solidFill>
                <a:prstClr val="white"/>
              </a:solidFill>
              <a:effectLst>
                <a:glow rad="127000">
                  <a:srgbClr val="2BB673">
                    <a:lumMod val="50000"/>
                  </a:srgbClr>
                </a:glow>
              </a:effectLst>
              <a:uLnTx/>
              <a:uFillTx/>
              <a:latin typeface="Meiryo UI" panose="020B0604030504040204" pitchFamily="50" charset="-128"/>
              <a:ea typeface="Meiryo UI" panose="020B0604030504040204" pitchFamily="50" charset="-128"/>
              <a:cs typeface="+mn-cs"/>
            </a:endParaRPr>
          </a:p>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2BB673">
                      <a:lumMod val="50000"/>
                    </a:srgbClr>
                  </a:glow>
                </a:effectLst>
                <a:uLnTx/>
                <a:uFillTx/>
                <a:latin typeface="Meiryo UI" panose="020B0604030504040204" pitchFamily="50" charset="-128"/>
                <a:ea typeface="Meiryo UI" panose="020B0604030504040204" pitchFamily="50" charset="-128"/>
                <a:cs typeface="+mn-cs"/>
              </a:rPr>
              <a:t>管制システム</a:t>
            </a:r>
          </a:p>
        </p:txBody>
      </p:sp>
      <p:cxnSp>
        <p:nvCxnSpPr>
          <p:cNvPr id="211" name="直線コネクタ 210">
            <a:extLst>
              <a:ext uri="{FF2B5EF4-FFF2-40B4-BE49-F238E27FC236}">
                <a16:creationId xmlns:a16="http://schemas.microsoft.com/office/drawing/2014/main" id="{06E31284-E67F-4ED4-C192-AD4E33F44774}"/>
              </a:ext>
            </a:extLst>
          </p:cNvPr>
          <p:cNvCxnSpPr>
            <a:cxnSpLocks/>
            <a:stCxn id="210" idx="2"/>
            <a:endCxn id="228" idx="0"/>
          </p:cNvCxnSpPr>
          <p:nvPr/>
        </p:nvCxnSpPr>
        <p:spPr>
          <a:xfrm flipH="1">
            <a:off x="5841979" y="3401258"/>
            <a:ext cx="1321979" cy="1479055"/>
          </a:xfrm>
          <a:prstGeom prst="line">
            <a:avLst/>
          </a:prstGeom>
          <a:noFill/>
          <a:ln w="19050" cap="flat" cmpd="sng" algn="ctr">
            <a:solidFill>
              <a:srgbClr val="009900"/>
            </a:solidFill>
            <a:prstDash val="sysDash"/>
            <a:miter lim="800000"/>
          </a:ln>
          <a:effectLst/>
        </p:spPr>
      </p:cxnSp>
      <p:cxnSp>
        <p:nvCxnSpPr>
          <p:cNvPr id="212" name="直線コネクタ 211">
            <a:extLst>
              <a:ext uri="{FF2B5EF4-FFF2-40B4-BE49-F238E27FC236}">
                <a16:creationId xmlns:a16="http://schemas.microsoft.com/office/drawing/2014/main" id="{FEFD87BE-1031-7AFB-8887-5A471B53A084}"/>
              </a:ext>
            </a:extLst>
          </p:cNvPr>
          <p:cNvCxnSpPr>
            <a:cxnSpLocks/>
            <a:stCxn id="210" idx="2"/>
            <a:endCxn id="187" idx="0"/>
          </p:cNvCxnSpPr>
          <p:nvPr/>
        </p:nvCxnSpPr>
        <p:spPr>
          <a:xfrm>
            <a:off x="7163958" y="3401258"/>
            <a:ext cx="566081" cy="1252502"/>
          </a:xfrm>
          <a:prstGeom prst="line">
            <a:avLst/>
          </a:prstGeom>
          <a:noFill/>
          <a:ln w="19050" cap="flat" cmpd="sng" algn="ctr">
            <a:solidFill>
              <a:srgbClr val="009900"/>
            </a:solidFill>
            <a:prstDash val="sysDash"/>
            <a:miter lim="800000"/>
          </a:ln>
          <a:effectLst/>
        </p:spPr>
      </p:cxnSp>
      <p:cxnSp>
        <p:nvCxnSpPr>
          <p:cNvPr id="213" name="直線コネクタ 212">
            <a:extLst>
              <a:ext uri="{FF2B5EF4-FFF2-40B4-BE49-F238E27FC236}">
                <a16:creationId xmlns:a16="http://schemas.microsoft.com/office/drawing/2014/main" id="{C45AC4FF-783C-299C-AA2F-3AE79FDD14DF}"/>
              </a:ext>
            </a:extLst>
          </p:cNvPr>
          <p:cNvCxnSpPr>
            <a:cxnSpLocks/>
            <a:stCxn id="210" idx="2"/>
            <a:endCxn id="230" idx="0"/>
          </p:cNvCxnSpPr>
          <p:nvPr/>
        </p:nvCxnSpPr>
        <p:spPr>
          <a:xfrm>
            <a:off x="7163958" y="3401258"/>
            <a:ext cx="2185892" cy="1222897"/>
          </a:xfrm>
          <a:prstGeom prst="line">
            <a:avLst/>
          </a:prstGeom>
          <a:noFill/>
          <a:ln w="19050" cap="flat" cmpd="sng" algn="ctr">
            <a:solidFill>
              <a:srgbClr val="009900"/>
            </a:solidFill>
            <a:prstDash val="sysDash"/>
            <a:miter lim="800000"/>
          </a:ln>
          <a:effectLst/>
        </p:spPr>
      </p:cxnSp>
      <p:cxnSp>
        <p:nvCxnSpPr>
          <p:cNvPr id="214" name="直線コネクタ 213">
            <a:extLst>
              <a:ext uri="{FF2B5EF4-FFF2-40B4-BE49-F238E27FC236}">
                <a16:creationId xmlns:a16="http://schemas.microsoft.com/office/drawing/2014/main" id="{309D5E5F-5BA6-9A1C-6AAE-270364AA59FC}"/>
              </a:ext>
            </a:extLst>
          </p:cNvPr>
          <p:cNvCxnSpPr>
            <a:cxnSpLocks/>
            <a:stCxn id="210" idx="1"/>
            <a:endCxn id="219" idx="3"/>
          </p:cNvCxnSpPr>
          <p:nvPr/>
        </p:nvCxnSpPr>
        <p:spPr>
          <a:xfrm flipH="1" flipV="1">
            <a:off x="5753441" y="2998274"/>
            <a:ext cx="604434" cy="9333"/>
          </a:xfrm>
          <a:prstGeom prst="line">
            <a:avLst/>
          </a:prstGeom>
          <a:noFill/>
          <a:ln w="19050" cap="flat" cmpd="sng" algn="ctr">
            <a:solidFill>
              <a:srgbClr val="1B232A"/>
            </a:solidFill>
            <a:prstDash val="sysDot"/>
            <a:miter lim="800000"/>
          </a:ln>
          <a:effectLst/>
        </p:spPr>
      </p:cxnSp>
      <p:cxnSp>
        <p:nvCxnSpPr>
          <p:cNvPr id="215" name="直線コネクタ 214">
            <a:extLst>
              <a:ext uri="{FF2B5EF4-FFF2-40B4-BE49-F238E27FC236}">
                <a16:creationId xmlns:a16="http://schemas.microsoft.com/office/drawing/2014/main" id="{E6D9CDF6-A646-FAD3-E947-A64C25C1FEF6}"/>
              </a:ext>
            </a:extLst>
          </p:cNvPr>
          <p:cNvCxnSpPr>
            <a:cxnSpLocks/>
            <a:stCxn id="219" idx="2"/>
            <a:endCxn id="228" idx="0"/>
          </p:cNvCxnSpPr>
          <p:nvPr/>
        </p:nvCxnSpPr>
        <p:spPr>
          <a:xfrm>
            <a:off x="4947358" y="3378173"/>
            <a:ext cx="894621" cy="1502140"/>
          </a:xfrm>
          <a:prstGeom prst="line">
            <a:avLst/>
          </a:prstGeom>
          <a:noFill/>
          <a:ln w="19050" cap="flat" cmpd="sng" algn="ctr">
            <a:solidFill>
              <a:srgbClr val="0000FF"/>
            </a:solidFill>
            <a:prstDash val="sysDash"/>
            <a:miter lim="800000"/>
          </a:ln>
          <a:effectLst/>
        </p:spPr>
      </p:cxnSp>
      <p:sp>
        <p:nvSpPr>
          <p:cNvPr id="216" name="四角形: 角を丸くする 215">
            <a:extLst>
              <a:ext uri="{FF2B5EF4-FFF2-40B4-BE49-F238E27FC236}">
                <a16:creationId xmlns:a16="http://schemas.microsoft.com/office/drawing/2014/main" id="{137D1F94-0767-18DF-7140-68027559BF6D}"/>
              </a:ext>
            </a:extLst>
          </p:cNvPr>
          <p:cNvSpPr/>
          <p:nvPr/>
        </p:nvSpPr>
        <p:spPr>
          <a:xfrm>
            <a:off x="1030187" y="1536603"/>
            <a:ext cx="10008000" cy="710742"/>
          </a:xfrm>
          <a:prstGeom prst="roundRect">
            <a:avLst/>
          </a:prstGeom>
          <a:solidFill>
            <a:srgbClr val="253FC8"/>
          </a:solidFill>
          <a:ln>
            <a:noFill/>
          </a:ln>
          <a:effectLst>
            <a:outerShdw blurRad="57150" dist="19050" dir="5400000" algn="ctr" rotWithShape="0">
              <a:srgbClr val="000000">
                <a:alpha val="63000"/>
              </a:srgbClr>
            </a:outerShdw>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スマートコンストラクションソリューション</a:t>
            </a:r>
            <a:endParaRPr kumimoji="1" lang="en-US" altLang="ja-JP" sz="18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342900" eaLnBrk="1" fontAlgn="auto" latinLnBrk="0" hangingPunct="1">
              <a:lnSpc>
                <a:spcPct val="100000"/>
              </a:lnSpc>
              <a:spcBef>
                <a:spcPts val="0"/>
              </a:spcBef>
              <a:spcAft>
                <a:spcPts val="0"/>
              </a:spcAft>
              <a:buClrTx/>
              <a:buSzTx/>
              <a:buFontTx/>
              <a:buNone/>
              <a:tabLst/>
              <a:defRPr/>
            </a:pPr>
            <a:endParaRPr kumimoji="1" lang="ja-JP" altLang="en-US" sz="1800" b="1"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217" name="直線コネクタ 216">
            <a:extLst>
              <a:ext uri="{FF2B5EF4-FFF2-40B4-BE49-F238E27FC236}">
                <a16:creationId xmlns:a16="http://schemas.microsoft.com/office/drawing/2014/main" id="{7C5F8F20-CF4F-192A-2EE0-3629B727531B}"/>
              </a:ext>
            </a:extLst>
          </p:cNvPr>
          <p:cNvCxnSpPr>
            <a:cxnSpLocks/>
            <a:stCxn id="210" idx="2"/>
            <a:endCxn id="229" idx="0"/>
          </p:cNvCxnSpPr>
          <p:nvPr/>
        </p:nvCxnSpPr>
        <p:spPr>
          <a:xfrm flipH="1">
            <a:off x="4390458" y="3401258"/>
            <a:ext cx="2773500" cy="752781"/>
          </a:xfrm>
          <a:prstGeom prst="line">
            <a:avLst/>
          </a:prstGeom>
          <a:noFill/>
          <a:ln w="19050" cap="flat" cmpd="sng" algn="ctr">
            <a:solidFill>
              <a:srgbClr val="009900"/>
            </a:solidFill>
            <a:prstDash val="sysDash"/>
            <a:miter lim="800000"/>
          </a:ln>
          <a:effectLst/>
        </p:spPr>
      </p:cxnSp>
      <p:cxnSp>
        <p:nvCxnSpPr>
          <p:cNvPr id="218" name="直線コネクタ 217">
            <a:extLst>
              <a:ext uri="{FF2B5EF4-FFF2-40B4-BE49-F238E27FC236}">
                <a16:creationId xmlns:a16="http://schemas.microsoft.com/office/drawing/2014/main" id="{0B36A57B-93FD-86F6-90F6-27B14786CA15}"/>
              </a:ext>
            </a:extLst>
          </p:cNvPr>
          <p:cNvCxnSpPr>
            <a:cxnSpLocks/>
            <a:stCxn id="219" idx="2"/>
            <a:endCxn id="229" idx="0"/>
          </p:cNvCxnSpPr>
          <p:nvPr/>
        </p:nvCxnSpPr>
        <p:spPr>
          <a:xfrm flipH="1">
            <a:off x="4390458" y="3378173"/>
            <a:ext cx="556900" cy="775866"/>
          </a:xfrm>
          <a:prstGeom prst="line">
            <a:avLst/>
          </a:prstGeom>
          <a:noFill/>
          <a:ln w="19050" cap="flat" cmpd="sng" algn="ctr">
            <a:solidFill>
              <a:srgbClr val="0000FF"/>
            </a:solidFill>
            <a:prstDash val="sysDash"/>
            <a:miter lim="800000"/>
          </a:ln>
          <a:effectLst/>
        </p:spPr>
      </p:cxnSp>
      <p:sp>
        <p:nvSpPr>
          <p:cNvPr id="219" name="四角形: 角を丸くする 218">
            <a:extLst>
              <a:ext uri="{FF2B5EF4-FFF2-40B4-BE49-F238E27FC236}">
                <a16:creationId xmlns:a16="http://schemas.microsoft.com/office/drawing/2014/main" id="{C89F6F7F-EEE6-0358-2609-BAAA60E73D9A}"/>
              </a:ext>
            </a:extLst>
          </p:cNvPr>
          <p:cNvSpPr/>
          <p:nvPr/>
        </p:nvSpPr>
        <p:spPr>
          <a:xfrm>
            <a:off x="4141275" y="2618374"/>
            <a:ext cx="1612166" cy="759799"/>
          </a:xfrm>
          <a:prstGeom prst="roundRect">
            <a:avLst/>
          </a:prstGeom>
          <a:gradFill flip="none" rotWithShape="1">
            <a:gsLst>
              <a:gs pos="0">
                <a:srgbClr val="99CCFF">
                  <a:lumMod val="67000"/>
                </a:srgbClr>
              </a:gs>
              <a:gs pos="48000">
                <a:srgbClr val="99CCFF">
                  <a:lumMod val="97000"/>
                  <a:lumOff val="3000"/>
                </a:srgbClr>
              </a:gs>
              <a:gs pos="100000">
                <a:srgbClr val="99CCFF">
                  <a:lumMod val="60000"/>
                  <a:lumOff val="40000"/>
                </a:srgbClr>
              </a:gs>
            </a:gsLst>
            <a:lin ang="16200000" scaled="1"/>
            <a:tileRect/>
          </a:gradFill>
          <a:ln>
            <a:noFill/>
          </a:ln>
          <a:effectLst/>
        </p:spPr>
        <p:txBody>
          <a:bodyPr rtlCol="0" anchor="ctr"/>
          <a:lstStyle/>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99CCFF">
                      <a:lumMod val="50000"/>
                    </a:srgbClr>
                  </a:glow>
                </a:effectLst>
                <a:uLnTx/>
                <a:uFillTx/>
                <a:latin typeface="Meiryo UI" panose="020B0604030504040204" pitchFamily="50" charset="-128"/>
                <a:ea typeface="Meiryo UI" panose="020B0604030504040204" pitchFamily="50" charset="-128"/>
                <a:cs typeface="+mn-cs"/>
              </a:rPr>
              <a:t>遠隔操作</a:t>
            </a:r>
            <a:endParaRPr kumimoji="1" lang="en-US" altLang="ja-JP" sz="1600" b="1" i="0" u="none" strike="noStrike" kern="0" cap="none" spc="0" normalizeH="0" baseline="0" noProof="0" dirty="0">
              <a:ln>
                <a:noFill/>
              </a:ln>
              <a:solidFill>
                <a:prstClr val="white"/>
              </a:solidFill>
              <a:effectLst>
                <a:glow rad="127000">
                  <a:srgbClr val="99CCFF">
                    <a:lumMod val="50000"/>
                  </a:srgbClr>
                </a:glow>
              </a:effectLst>
              <a:uLnTx/>
              <a:uFillTx/>
              <a:latin typeface="Meiryo UI" panose="020B0604030504040204" pitchFamily="50" charset="-128"/>
              <a:ea typeface="Meiryo UI" panose="020B0604030504040204" pitchFamily="50" charset="-128"/>
              <a:cs typeface="+mn-cs"/>
            </a:endParaRPr>
          </a:p>
          <a:p>
            <a:pPr marL="0" marR="0" lvl="0" indent="0" algn="ctr" defTabSz="342900" eaLnBrk="1" fontAlgn="auto" latinLnBrk="0" hangingPunct="1">
              <a:lnSpc>
                <a:spcPct val="100000"/>
              </a:lnSpc>
              <a:spcBef>
                <a:spcPts val="300"/>
              </a:spcBef>
              <a:spcAft>
                <a:spcPts val="0"/>
              </a:spcAft>
              <a:buClrTx/>
              <a:buSzTx/>
              <a:buFontTx/>
              <a:buNone/>
              <a:tabLst/>
              <a:defRPr/>
            </a:pPr>
            <a:r>
              <a:rPr kumimoji="1" lang="ja-JP" altLang="en-US" sz="1600" b="1" i="0" u="none" strike="noStrike" kern="0" cap="none" spc="0" normalizeH="0" baseline="0" noProof="0" dirty="0">
                <a:ln>
                  <a:noFill/>
                </a:ln>
                <a:solidFill>
                  <a:prstClr val="white"/>
                </a:solidFill>
                <a:effectLst>
                  <a:glow rad="127000">
                    <a:srgbClr val="99CCFF">
                      <a:lumMod val="50000"/>
                    </a:srgbClr>
                  </a:glow>
                </a:effectLst>
                <a:uLnTx/>
                <a:uFillTx/>
                <a:latin typeface="Meiryo UI" panose="020B0604030504040204" pitchFamily="50" charset="-128"/>
                <a:ea typeface="Meiryo UI" panose="020B0604030504040204" pitchFamily="50" charset="-128"/>
                <a:cs typeface="+mn-cs"/>
              </a:rPr>
              <a:t>コックピット</a:t>
            </a:r>
          </a:p>
        </p:txBody>
      </p:sp>
      <p:pic>
        <p:nvPicPr>
          <p:cNvPr id="220" name="図 219">
            <a:extLst>
              <a:ext uri="{FF2B5EF4-FFF2-40B4-BE49-F238E27FC236}">
                <a16:creationId xmlns:a16="http://schemas.microsoft.com/office/drawing/2014/main" id="{E399E4AE-E6C7-1B1D-A266-65F1A2A4F4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2196" y="2393574"/>
            <a:ext cx="1431696" cy="1191191"/>
          </a:xfrm>
          <a:prstGeom prst="rect">
            <a:avLst/>
          </a:prstGeom>
          <a:ln>
            <a:noFill/>
          </a:ln>
          <a:effectLst>
            <a:softEdge rad="112500"/>
          </a:effectLst>
        </p:spPr>
      </p:pic>
      <p:sp>
        <p:nvSpPr>
          <p:cNvPr id="221" name="テキスト ボックス 220">
            <a:extLst>
              <a:ext uri="{FF2B5EF4-FFF2-40B4-BE49-F238E27FC236}">
                <a16:creationId xmlns:a16="http://schemas.microsoft.com/office/drawing/2014/main" id="{DD2E1B3E-5736-C081-4E45-59C573B3081A}"/>
              </a:ext>
            </a:extLst>
          </p:cNvPr>
          <p:cNvSpPr txBox="1"/>
          <p:nvPr/>
        </p:nvSpPr>
        <p:spPr>
          <a:xfrm>
            <a:off x="1519841" y="1941747"/>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2">
                    <a:lumMod val="90000"/>
                  </a:schemeClr>
                </a:solidFill>
                <a:effectLst/>
                <a:uLnTx/>
                <a:uFillTx/>
                <a:latin typeface="Arial"/>
                <a:ea typeface="Meiryo UI"/>
                <a:cs typeface="+mn-cs"/>
              </a:rPr>
              <a:t>SC Dashboard</a:t>
            </a:r>
            <a:endParaRPr kumimoji="1" lang="ja-JP" altLang="en-US" sz="900" b="1" i="0" u="none" strike="noStrike" kern="0" cap="none" spc="0" normalizeH="0" baseline="0" noProof="0" dirty="0">
              <a:ln>
                <a:noFill/>
              </a:ln>
              <a:solidFill>
                <a:schemeClr val="bg2">
                  <a:lumMod val="90000"/>
                </a:schemeClr>
              </a:solidFill>
              <a:effectLst/>
              <a:uLnTx/>
              <a:uFillTx/>
              <a:latin typeface="Arial"/>
              <a:ea typeface="Meiryo UI"/>
              <a:cs typeface="+mn-cs"/>
            </a:endParaRPr>
          </a:p>
        </p:txBody>
      </p:sp>
      <p:sp>
        <p:nvSpPr>
          <p:cNvPr id="222" name="テキスト ボックス 221">
            <a:extLst>
              <a:ext uri="{FF2B5EF4-FFF2-40B4-BE49-F238E27FC236}">
                <a16:creationId xmlns:a16="http://schemas.microsoft.com/office/drawing/2014/main" id="{475CAE5F-F29A-5FA9-F48D-14C373D4AA8B}"/>
              </a:ext>
            </a:extLst>
          </p:cNvPr>
          <p:cNvSpPr txBox="1"/>
          <p:nvPr/>
        </p:nvSpPr>
        <p:spPr>
          <a:xfrm>
            <a:off x="4155973" y="1945520"/>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2">
                    <a:lumMod val="90000"/>
                  </a:schemeClr>
                </a:solidFill>
                <a:effectLst/>
                <a:uLnTx/>
                <a:uFillTx/>
                <a:latin typeface="Arial"/>
                <a:ea typeface="Meiryo UI"/>
                <a:cs typeface="+mn-cs"/>
              </a:rPr>
              <a:t>SC Design3D</a:t>
            </a:r>
            <a:endParaRPr kumimoji="1" lang="ja-JP" altLang="en-US" sz="900" b="1" i="0" u="none" strike="noStrike" kern="0" cap="none" spc="0" normalizeH="0" baseline="0" noProof="0" dirty="0">
              <a:ln>
                <a:noFill/>
              </a:ln>
              <a:solidFill>
                <a:schemeClr val="bg2">
                  <a:lumMod val="90000"/>
                </a:schemeClr>
              </a:solidFill>
              <a:effectLst/>
              <a:uLnTx/>
              <a:uFillTx/>
              <a:latin typeface="Arial"/>
              <a:ea typeface="Meiryo UI"/>
              <a:cs typeface="+mn-cs"/>
            </a:endParaRPr>
          </a:p>
        </p:txBody>
      </p:sp>
      <p:sp>
        <p:nvSpPr>
          <p:cNvPr id="223" name="テキスト ボックス 222">
            <a:extLst>
              <a:ext uri="{FF2B5EF4-FFF2-40B4-BE49-F238E27FC236}">
                <a16:creationId xmlns:a16="http://schemas.microsoft.com/office/drawing/2014/main" id="{EBE246E5-D79F-2AE6-AABC-669647C38FA9}"/>
              </a:ext>
            </a:extLst>
          </p:cNvPr>
          <p:cNvSpPr txBox="1"/>
          <p:nvPr/>
        </p:nvSpPr>
        <p:spPr>
          <a:xfrm>
            <a:off x="2837907" y="1946750"/>
            <a:ext cx="1170240" cy="230832"/>
          </a:xfrm>
          <a:prstGeom prst="rect">
            <a:avLst/>
          </a:prstGeom>
          <a:solidFill>
            <a:sysClr val="window" lastClr="FFFF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2">
                    <a:lumMod val="90000"/>
                  </a:schemeClr>
                </a:solidFill>
                <a:effectLst/>
                <a:uLnTx/>
                <a:uFillTx/>
                <a:latin typeface="Arial"/>
                <a:ea typeface="Meiryo UI"/>
                <a:cs typeface="+mn-cs"/>
              </a:rPr>
              <a:t>SC Simulation</a:t>
            </a:r>
            <a:endParaRPr kumimoji="1" lang="ja-JP" altLang="en-US" sz="900" b="1" i="0" u="none" strike="noStrike" kern="0" cap="none" spc="0" normalizeH="0" baseline="0" noProof="0" dirty="0">
              <a:ln>
                <a:noFill/>
              </a:ln>
              <a:solidFill>
                <a:schemeClr val="bg2">
                  <a:lumMod val="90000"/>
                </a:schemeClr>
              </a:solidFill>
              <a:effectLst/>
              <a:uLnTx/>
              <a:uFillTx/>
              <a:latin typeface="Arial"/>
              <a:ea typeface="Meiryo UI"/>
              <a:cs typeface="+mn-cs"/>
            </a:endParaRPr>
          </a:p>
        </p:txBody>
      </p:sp>
      <p:sp>
        <p:nvSpPr>
          <p:cNvPr id="224" name="テキスト ボックス 223">
            <a:extLst>
              <a:ext uri="{FF2B5EF4-FFF2-40B4-BE49-F238E27FC236}">
                <a16:creationId xmlns:a16="http://schemas.microsoft.com/office/drawing/2014/main" id="{24CEB78E-E6BF-BDB7-6FBC-C30E09FBA955}"/>
              </a:ext>
            </a:extLst>
          </p:cNvPr>
          <p:cNvSpPr txBox="1"/>
          <p:nvPr/>
        </p:nvSpPr>
        <p:spPr>
          <a:xfrm>
            <a:off x="5474039" y="1949685"/>
            <a:ext cx="1170240" cy="230832"/>
          </a:xfrm>
          <a:prstGeom prst="rect">
            <a:avLst/>
          </a:prstGeom>
          <a:solidFill>
            <a:srgbClr val="42A0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1"/>
                </a:solidFill>
                <a:effectLst/>
                <a:uLnTx/>
                <a:uFillTx/>
                <a:latin typeface="Arial"/>
                <a:ea typeface="Meiryo UI"/>
                <a:cs typeface="+mn-cs"/>
              </a:rPr>
              <a:t>SC Fleet</a:t>
            </a:r>
            <a:endParaRPr kumimoji="1" lang="ja-JP" altLang="en-US" sz="900" b="1" i="0" u="none" strike="noStrike" kern="0" cap="none" spc="0" normalizeH="0" baseline="0" noProof="0" dirty="0">
              <a:ln>
                <a:noFill/>
              </a:ln>
              <a:solidFill>
                <a:schemeClr val="bg1"/>
              </a:solidFill>
              <a:effectLst/>
              <a:uLnTx/>
              <a:uFillTx/>
              <a:latin typeface="Arial"/>
              <a:ea typeface="Meiryo UI"/>
              <a:cs typeface="+mn-cs"/>
            </a:endParaRPr>
          </a:p>
        </p:txBody>
      </p:sp>
      <p:cxnSp>
        <p:nvCxnSpPr>
          <p:cNvPr id="225" name="直線コネクタ 224">
            <a:extLst>
              <a:ext uri="{FF2B5EF4-FFF2-40B4-BE49-F238E27FC236}">
                <a16:creationId xmlns:a16="http://schemas.microsoft.com/office/drawing/2014/main" id="{99BBA078-5FCA-D332-4242-ACBD65650018}"/>
              </a:ext>
            </a:extLst>
          </p:cNvPr>
          <p:cNvCxnSpPr>
            <a:cxnSpLocks/>
          </p:cNvCxnSpPr>
          <p:nvPr/>
        </p:nvCxnSpPr>
        <p:spPr>
          <a:xfrm flipH="1">
            <a:off x="4860008" y="2247345"/>
            <a:ext cx="763319" cy="371029"/>
          </a:xfrm>
          <a:prstGeom prst="line">
            <a:avLst/>
          </a:prstGeom>
          <a:noFill/>
          <a:ln w="19050" cap="flat" cmpd="sng" algn="ctr">
            <a:solidFill>
              <a:srgbClr val="1B232A"/>
            </a:solidFill>
            <a:prstDash val="sysDot"/>
            <a:miter lim="800000"/>
          </a:ln>
          <a:effectLst/>
        </p:spPr>
      </p:cxnSp>
      <p:cxnSp>
        <p:nvCxnSpPr>
          <p:cNvPr id="226" name="直線コネクタ 225">
            <a:extLst>
              <a:ext uri="{FF2B5EF4-FFF2-40B4-BE49-F238E27FC236}">
                <a16:creationId xmlns:a16="http://schemas.microsoft.com/office/drawing/2014/main" id="{022C866E-1CCF-285B-969A-26A201CD3BCD}"/>
              </a:ext>
            </a:extLst>
          </p:cNvPr>
          <p:cNvCxnSpPr>
            <a:cxnSpLocks/>
          </p:cNvCxnSpPr>
          <p:nvPr/>
        </p:nvCxnSpPr>
        <p:spPr>
          <a:xfrm>
            <a:off x="5623327" y="2247345"/>
            <a:ext cx="1453281" cy="366610"/>
          </a:xfrm>
          <a:prstGeom prst="line">
            <a:avLst/>
          </a:prstGeom>
          <a:noFill/>
          <a:ln w="19050" cap="flat" cmpd="sng" algn="ctr">
            <a:solidFill>
              <a:srgbClr val="1B232A"/>
            </a:solidFill>
            <a:prstDash val="sysDot"/>
            <a:miter lim="800000"/>
          </a:ln>
          <a:effectLst/>
        </p:spPr>
      </p:cxnSp>
      <p:pic>
        <p:nvPicPr>
          <p:cNvPr id="227" name="図 226">
            <a:extLst>
              <a:ext uri="{FF2B5EF4-FFF2-40B4-BE49-F238E27FC236}">
                <a16:creationId xmlns:a16="http://schemas.microsoft.com/office/drawing/2014/main" id="{07EBC15A-1126-792C-B952-DD2327EA62C5}"/>
              </a:ext>
            </a:extLst>
          </p:cNvPr>
          <p:cNvPicPr>
            <a:picLocks noChangeAspect="1"/>
          </p:cNvPicPr>
          <p:nvPr/>
        </p:nvPicPr>
        <p:blipFill>
          <a:blip r:embed="rId5">
            <a:duotone>
              <a:srgbClr val="2BB673">
                <a:shade val="45000"/>
                <a:satMod val="135000"/>
              </a:srgbClr>
              <a:prstClr val="white"/>
            </a:duotone>
          </a:blip>
          <a:stretch>
            <a:fillRect/>
          </a:stretch>
        </p:blipFill>
        <p:spPr>
          <a:xfrm flipH="1">
            <a:off x="8019697" y="2565584"/>
            <a:ext cx="1090953" cy="795826"/>
          </a:xfrm>
          <a:prstGeom prst="rect">
            <a:avLst/>
          </a:prstGeom>
          <a:ln>
            <a:noFill/>
          </a:ln>
          <a:effectLst>
            <a:softEdge rad="31750"/>
          </a:effectLst>
        </p:spPr>
      </p:pic>
      <p:pic>
        <p:nvPicPr>
          <p:cNvPr id="228" name="図 227">
            <a:extLst>
              <a:ext uri="{FF2B5EF4-FFF2-40B4-BE49-F238E27FC236}">
                <a16:creationId xmlns:a16="http://schemas.microsoft.com/office/drawing/2014/main" id="{CF5FCEA7-D0E3-5F99-C231-F866DAA43E5D}"/>
              </a:ext>
            </a:extLst>
          </p:cNvPr>
          <p:cNvPicPr>
            <a:picLocks noChangeAspect="1"/>
          </p:cNvPicPr>
          <p:nvPr/>
        </p:nvPicPr>
        <p:blipFill rotWithShape="1">
          <a:blip r:embed="rId6">
            <a:grayscl/>
          </a:blip>
          <a:srcRect l="15729" t="4074" r="12144" b="6852"/>
          <a:stretch/>
        </p:blipFill>
        <p:spPr>
          <a:xfrm>
            <a:off x="5179042" y="4880313"/>
            <a:ext cx="1325874" cy="921044"/>
          </a:xfrm>
          <a:prstGeom prst="rect">
            <a:avLst/>
          </a:prstGeom>
          <a:effectLst>
            <a:softEdge rad="63500"/>
          </a:effectLst>
        </p:spPr>
      </p:pic>
      <p:pic>
        <p:nvPicPr>
          <p:cNvPr id="229" name="Picture 8" descr="ソース画像を表示">
            <a:extLst>
              <a:ext uri="{FF2B5EF4-FFF2-40B4-BE49-F238E27FC236}">
                <a16:creationId xmlns:a16="http://schemas.microsoft.com/office/drawing/2014/main" id="{58364E6F-1459-AAE2-5180-356C76C4A7C3}"/>
              </a:ext>
            </a:extLst>
          </p:cNvPr>
          <p:cNvPicPr>
            <a:picLocks noChangeAspect="1" noChangeArrowheads="1"/>
          </p:cNvPicPr>
          <p:nvPr/>
        </p:nvPicPr>
        <p:blipFill rotWithShape="1">
          <a:blip r:embed="rId7" cstate="screen">
            <a:grayscl/>
            <a:extLst>
              <a:ext uri="{28A0092B-C50C-407E-A947-70E740481C1C}">
                <a14:useLocalDpi xmlns:a14="http://schemas.microsoft.com/office/drawing/2010/main"/>
              </a:ext>
            </a:extLst>
          </a:blip>
          <a:srcRect t="14740"/>
          <a:stretch/>
        </p:blipFill>
        <p:spPr bwMode="auto">
          <a:xfrm flipH="1">
            <a:off x="3692620" y="4154039"/>
            <a:ext cx="1395676" cy="89299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230" name="図 229">
            <a:extLst>
              <a:ext uri="{FF2B5EF4-FFF2-40B4-BE49-F238E27FC236}">
                <a16:creationId xmlns:a16="http://schemas.microsoft.com/office/drawing/2014/main" id="{AB331F20-BDC9-2111-9BED-888C28666F13}"/>
              </a:ext>
            </a:extLst>
          </p:cNvPr>
          <p:cNvPicPr>
            <a:picLocks noChangeAspect="1"/>
          </p:cNvPicPr>
          <p:nvPr/>
        </p:nvPicPr>
        <p:blipFill rotWithShape="1">
          <a:blip r:embed="rId8">
            <a:grayscl/>
          </a:blip>
          <a:srcRect l="3981" t="7197" r="4556" b="4908"/>
          <a:stretch/>
        </p:blipFill>
        <p:spPr>
          <a:xfrm>
            <a:off x="8742827" y="4624155"/>
            <a:ext cx="1214045" cy="794517"/>
          </a:xfrm>
          <a:prstGeom prst="rect">
            <a:avLst/>
          </a:prstGeom>
          <a:effectLst>
            <a:softEdge rad="31750"/>
          </a:effectLst>
        </p:spPr>
      </p:pic>
      <p:sp>
        <p:nvSpPr>
          <p:cNvPr id="231" name="矢印: 左右 230">
            <a:extLst>
              <a:ext uri="{FF2B5EF4-FFF2-40B4-BE49-F238E27FC236}">
                <a16:creationId xmlns:a16="http://schemas.microsoft.com/office/drawing/2014/main" id="{FF8540A2-87EE-8FDD-93C5-4C55EE08EA1B}"/>
              </a:ext>
            </a:extLst>
          </p:cNvPr>
          <p:cNvSpPr/>
          <p:nvPr/>
        </p:nvSpPr>
        <p:spPr>
          <a:xfrm rot="2201460">
            <a:off x="4531130" y="3857089"/>
            <a:ext cx="330322" cy="174649"/>
          </a:xfrm>
          <a:prstGeom prst="leftRightArrow">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232" name="矢印: 左右 231">
            <a:extLst>
              <a:ext uri="{FF2B5EF4-FFF2-40B4-BE49-F238E27FC236}">
                <a16:creationId xmlns:a16="http://schemas.microsoft.com/office/drawing/2014/main" id="{7BAD6DD7-DB7F-6EF4-8732-53EE41C7895A}"/>
              </a:ext>
            </a:extLst>
          </p:cNvPr>
          <p:cNvSpPr/>
          <p:nvPr/>
        </p:nvSpPr>
        <p:spPr>
          <a:xfrm>
            <a:off x="5695319" y="4394121"/>
            <a:ext cx="330322" cy="174649"/>
          </a:xfrm>
          <a:prstGeom prst="leftRightArrow">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233" name="矢印: 左右 232">
            <a:extLst>
              <a:ext uri="{FF2B5EF4-FFF2-40B4-BE49-F238E27FC236}">
                <a16:creationId xmlns:a16="http://schemas.microsoft.com/office/drawing/2014/main" id="{994C236C-A8A8-0B35-7670-9CE504D47CD7}"/>
              </a:ext>
            </a:extLst>
          </p:cNvPr>
          <p:cNvSpPr/>
          <p:nvPr/>
        </p:nvSpPr>
        <p:spPr>
          <a:xfrm rot="19939567">
            <a:off x="7246125" y="4234413"/>
            <a:ext cx="330322" cy="174649"/>
          </a:xfrm>
          <a:prstGeom prst="leftRightArrow">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1800" b="0" i="0" u="none" strike="noStrike" kern="0" cap="none" spc="0" normalizeH="0" baseline="0" noProof="0">
              <a:ln w="28575">
                <a:solidFill>
                  <a:srgbClr val="1B232A"/>
                </a:solidFill>
              </a:ln>
              <a:solidFill>
                <a:prstClr val="white"/>
              </a:solidFill>
              <a:effectLst/>
              <a:uLnTx/>
              <a:uFillTx/>
              <a:latin typeface="Arial"/>
              <a:ea typeface="Meiryo UI"/>
              <a:cs typeface="+mn-cs"/>
            </a:endParaRPr>
          </a:p>
        </p:txBody>
      </p:sp>
      <p:sp>
        <p:nvSpPr>
          <p:cNvPr id="234" name="テキスト ボックス 233">
            <a:extLst>
              <a:ext uri="{FF2B5EF4-FFF2-40B4-BE49-F238E27FC236}">
                <a16:creationId xmlns:a16="http://schemas.microsoft.com/office/drawing/2014/main" id="{0442D1FB-F4FB-2727-17F3-CC23C7C65752}"/>
              </a:ext>
            </a:extLst>
          </p:cNvPr>
          <p:cNvSpPr txBox="1"/>
          <p:nvPr/>
        </p:nvSpPr>
        <p:spPr>
          <a:xfrm>
            <a:off x="3271049" y="3756056"/>
            <a:ext cx="1283538" cy="306485"/>
          </a:xfrm>
          <a:prstGeom prst="rect">
            <a:avLst/>
          </a:prstGeom>
          <a:noFill/>
        </p:spPr>
        <p:txBody>
          <a:bodyPr wrap="none" lIns="72000" tIns="36000" rIns="72000" bIns="36000" rtlCol="0">
            <a:spAutoFit/>
          </a:bodyPr>
          <a:lstStyle/>
          <a:p>
            <a:pPr defTabSz="90000" fontAlgn="base">
              <a:lnSpc>
                <a:spcPct val="120000"/>
              </a:lnSpc>
              <a:spcBef>
                <a:spcPct val="0"/>
              </a:spcBef>
              <a:spcAft>
                <a:spcPct val="0"/>
              </a:spcAft>
            </a:pPr>
            <a:r>
              <a:rPr kumimoji="1" lang="ja-JP" altLang="en-US" sz="1400" b="1" dirty="0">
                <a:solidFill>
                  <a:srgbClr val="1B232A"/>
                </a:solidFill>
                <a:latin typeface="Arial"/>
                <a:ea typeface="Meiryo UI"/>
              </a:rPr>
              <a:t>作業により切替</a:t>
            </a:r>
          </a:p>
        </p:txBody>
      </p:sp>
      <p:sp>
        <p:nvSpPr>
          <p:cNvPr id="235" name="テキスト ボックス 234">
            <a:extLst>
              <a:ext uri="{FF2B5EF4-FFF2-40B4-BE49-F238E27FC236}">
                <a16:creationId xmlns:a16="http://schemas.microsoft.com/office/drawing/2014/main" id="{242C53FD-A9A9-6854-E368-0A98B92F7B49}"/>
              </a:ext>
            </a:extLst>
          </p:cNvPr>
          <p:cNvSpPr txBox="1"/>
          <p:nvPr/>
        </p:nvSpPr>
        <p:spPr>
          <a:xfrm>
            <a:off x="7033768" y="3825514"/>
            <a:ext cx="1283538" cy="306485"/>
          </a:xfrm>
          <a:prstGeom prst="rect">
            <a:avLst/>
          </a:prstGeom>
          <a:noFill/>
        </p:spPr>
        <p:txBody>
          <a:bodyPr wrap="none" lIns="72000" tIns="36000" rIns="72000" bIns="36000" rtlCol="0">
            <a:spAutoFit/>
          </a:bodyPr>
          <a:lstStyle/>
          <a:p>
            <a:pPr defTabSz="90000" fontAlgn="base">
              <a:lnSpc>
                <a:spcPct val="120000"/>
              </a:lnSpc>
              <a:spcBef>
                <a:spcPct val="0"/>
              </a:spcBef>
              <a:spcAft>
                <a:spcPct val="0"/>
              </a:spcAft>
            </a:pPr>
            <a:r>
              <a:rPr kumimoji="1" lang="ja-JP" altLang="en-US" sz="1400" b="1" dirty="0">
                <a:solidFill>
                  <a:srgbClr val="1B232A"/>
                </a:solidFill>
                <a:latin typeface="Arial"/>
                <a:ea typeface="Meiryo UI"/>
              </a:rPr>
              <a:t>作業により切替</a:t>
            </a:r>
          </a:p>
        </p:txBody>
      </p:sp>
      <p:sp>
        <p:nvSpPr>
          <p:cNvPr id="236" name="テキスト ボックス 235">
            <a:extLst>
              <a:ext uri="{FF2B5EF4-FFF2-40B4-BE49-F238E27FC236}">
                <a16:creationId xmlns:a16="http://schemas.microsoft.com/office/drawing/2014/main" id="{07B610E7-4FFA-6008-DFED-3D7AC41E10B5}"/>
              </a:ext>
            </a:extLst>
          </p:cNvPr>
          <p:cNvSpPr txBox="1"/>
          <p:nvPr/>
        </p:nvSpPr>
        <p:spPr>
          <a:xfrm>
            <a:off x="5178708" y="4549304"/>
            <a:ext cx="1120032" cy="273143"/>
          </a:xfrm>
          <a:prstGeom prst="rect">
            <a:avLst/>
          </a:prstGeom>
          <a:noFill/>
        </p:spPr>
        <p:txBody>
          <a:bodyPr wrap="none" lIns="72000" tIns="36000" rIns="72000" bIns="36000" rtlCol="0">
            <a:spAutoFit/>
          </a:bodyPr>
          <a:lstStyle/>
          <a:p>
            <a:pPr defTabSz="90000" fontAlgn="base">
              <a:lnSpc>
                <a:spcPct val="120000"/>
              </a:lnSpc>
              <a:spcBef>
                <a:spcPct val="0"/>
              </a:spcBef>
              <a:spcAft>
                <a:spcPct val="0"/>
              </a:spcAft>
            </a:pPr>
            <a:r>
              <a:rPr kumimoji="1" lang="ja-JP" altLang="en-US" sz="1200" b="1" dirty="0">
                <a:solidFill>
                  <a:srgbClr val="1B232A"/>
                </a:solidFill>
                <a:latin typeface="Arial"/>
                <a:ea typeface="Meiryo UI"/>
              </a:rPr>
              <a:t>作業により切替</a:t>
            </a:r>
          </a:p>
        </p:txBody>
      </p:sp>
      <p:sp>
        <p:nvSpPr>
          <p:cNvPr id="241" name="テキスト ボックス 240">
            <a:extLst>
              <a:ext uri="{FF2B5EF4-FFF2-40B4-BE49-F238E27FC236}">
                <a16:creationId xmlns:a16="http://schemas.microsoft.com/office/drawing/2014/main" id="{4A36CD26-410A-792B-C03D-DAA5B0FBD2BA}"/>
              </a:ext>
            </a:extLst>
          </p:cNvPr>
          <p:cNvSpPr txBox="1"/>
          <p:nvPr/>
        </p:nvSpPr>
        <p:spPr>
          <a:xfrm>
            <a:off x="6792105" y="1942807"/>
            <a:ext cx="1170240" cy="230832"/>
          </a:xfrm>
          <a:prstGeom prst="rect">
            <a:avLst/>
          </a:prstGeom>
          <a:solidFill>
            <a:srgbClr val="42A0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1"/>
                </a:solidFill>
                <a:effectLst/>
                <a:uLnTx/>
                <a:uFillTx/>
                <a:latin typeface="Arial"/>
                <a:ea typeface="Meiryo UI"/>
                <a:cs typeface="+mn-cs"/>
              </a:rPr>
              <a:t>SC Asset Mgt.</a:t>
            </a:r>
            <a:endParaRPr kumimoji="1" lang="ja-JP" altLang="en-US" sz="900" b="1" i="0" u="none" strike="noStrike" kern="0" cap="none" spc="0" normalizeH="0" baseline="0" noProof="0" dirty="0">
              <a:ln>
                <a:noFill/>
              </a:ln>
              <a:solidFill>
                <a:schemeClr val="bg1"/>
              </a:solidFill>
              <a:effectLst/>
              <a:uLnTx/>
              <a:uFillTx/>
              <a:latin typeface="Arial"/>
              <a:ea typeface="Meiryo UI"/>
              <a:cs typeface="+mn-cs"/>
            </a:endParaRPr>
          </a:p>
        </p:txBody>
      </p:sp>
      <p:cxnSp>
        <p:nvCxnSpPr>
          <p:cNvPr id="5" name="直線コネクタ 4">
            <a:extLst>
              <a:ext uri="{FF2B5EF4-FFF2-40B4-BE49-F238E27FC236}">
                <a16:creationId xmlns:a16="http://schemas.microsoft.com/office/drawing/2014/main" id="{11CD12CF-853A-C459-8BEB-EE6EB215AF5D}"/>
              </a:ext>
            </a:extLst>
          </p:cNvPr>
          <p:cNvCxnSpPr>
            <a:cxnSpLocks/>
            <a:stCxn id="228" idx="1"/>
            <a:endCxn id="185" idx="3"/>
          </p:cNvCxnSpPr>
          <p:nvPr/>
        </p:nvCxnSpPr>
        <p:spPr>
          <a:xfrm flipH="1" flipV="1">
            <a:off x="2940794" y="5159139"/>
            <a:ext cx="2238248" cy="181696"/>
          </a:xfrm>
          <a:prstGeom prst="line">
            <a:avLst/>
          </a:prstGeom>
          <a:noFill/>
          <a:ln w="19050" cap="flat" cmpd="sng" algn="ctr">
            <a:solidFill>
              <a:schemeClr val="accent4">
                <a:lumMod val="75000"/>
              </a:schemeClr>
            </a:solidFill>
            <a:prstDash val="sysDash"/>
            <a:miter lim="800000"/>
          </a:ln>
          <a:effectLst/>
        </p:spPr>
      </p:cxnSp>
      <p:cxnSp>
        <p:nvCxnSpPr>
          <p:cNvPr id="8" name="直線コネクタ 7">
            <a:extLst>
              <a:ext uri="{FF2B5EF4-FFF2-40B4-BE49-F238E27FC236}">
                <a16:creationId xmlns:a16="http://schemas.microsoft.com/office/drawing/2014/main" id="{EE8BCC6E-5F04-6AC6-5538-EF82C4070D03}"/>
              </a:ext>
            </a:extLst>
          </p:cNvPr>
          <p:cNvCxnSpPr>
            <a:cxnSpLocks/>
            <a:endCxn id="185" idx="3"/>
          </p:cNvCxnSpPr>
          <p:nvPr/>
        </p:nvCxnSpPr>
        <p:spPr>
          <a:xfrm flipH="1">
            <a:off x="2940794" y="4588862"/>
            <a:ext cx="746854" cy="570277"/>
          </a:xfrm>
          <a:prstGeom prst="line">
            <a:avLst/>
          </a:prstGeom>
          <a:noFill/>
          <a:ln w="19050" cap="flat" cmpd="sng" algn="ctr">
            <a:solidFill>
              <a:schemeClr val="accent4">
                <a:lumMod val="75000"/>
              </a:schemeClr>
            </a:solidFill>
            <a:prstDash val="sysDash"/>
            <a:miter lim="800000"/>
          </a:ln>
          <a:effectLst/>
        </p:spPr>
      </p:cxnSp>
      <p:cxnSp>
        <p:nvCxnSpPr>
          <p:cNvPr id="11" name="直線コネクタ 10">
            <a:extLst>
              <a:ext uri="{FF2B5EF4-FFF2-40B4-BE49-F238E27FC236}">
                <a16:creationId xmlns:a16="http://schemas.microsoft.com/office/drawing/2014/main" id="{77751EC3-22BF-868F-ABBA-3419E83181CB}"/>
              </a:ext>
            </a:extLst>
          </p:cNvPr>
          <p:cNvCxnSpPr>
            <a:cxnSpLocks/>
            <a:stCxn id="239" idx="0"/>
            <a:endCxn id="228" idx="3"/>
          </p:cNvCxnSpPr>
          <p:nvPr/>
        </p:nvCxnSpPr>
        <p:spPr>
          <a:xfrm flipH="1">
            <a:off x="6504916" y="4914311"/>
            <a:ext cx="372402" cy="426524"/>
          </a:xfrm>
          <a:prstGeom prst="line">
            <a:avLst/>
          </a:prstGeom>
          <a:noFill/>
          <a:ln w="19050" cap="flat" cmpd="sng" algn="ctr">
            <a:solidFill>
              <a:schemeClr val="accent4">
                <a:lumMod val="75000"/>
              </a:schemeClr>
            </a:solidFill>
            <a:prstDash val="sysDash"/>
            <a:miter lim="800000"/>
          </a:ln>
          <a:effectLst/>
        </p:spPr>
      </p:cxnSp>
      <p:cxnSp>
        <p:nvCxnSpPr>
          <p:cNvPr id="14" name="直線コネクタ 13">
            <a:extLst>
              <a:ext uri="{FF2B5EF4-FFF2-40B4-BE49-F238E27FC236}">
                <a16:creationId xmlns:a16="http://schemas.microsoft.com/office/drawing/2014/main" id="{05754A19-3D22-E744-9177-BECD2265887A}"/>
              </a:ext>
            </a:extLst>
          </p:cNvPr>
          <p:cNvCxnSpPr>
            <a:cxnSpLocks/>
            <a:stCxn id="230" idx="1"/>
            <a:endCxn id="187" idx="3"/>
          </p:cNvCxnSpPr>
          <p:nvPr/>
        </p:nvCxnSpPr>
        <p:spPr>
          <a:xfrm flipH="1" flipV="1">
            <a:off x="8423668" y="4979728"/>
            <a:ext cx="319159" cy="41686"/>
          </a:xfrm>
          <a:prstGeom prst="line">
            <a:avLst/>
          </a:prstGeom>
          <a:noFill/>
          <a:ln w="19050" cap="flat" cmpd="sng" algn="ctr">
            <a:solidFill>
              <a:schemeClr val="accent4">
                <a:lumMod val="75000"/>
              </a:schemeClr>
            </a:solidFill>
            <a:prstDash val="sysDash"/>
            <a:miter lim="800000"/>
          </a:ln>
          <a:effectLst/>
        </p:spPr>
      </p:cxnSp>
      <p:cxnSp>
        <p:nvCxnSpPr>
          <p:cNvPr id="17" name="直線コネクタ 16">
            <a:extLst>
              <a:ext uri="{FF2B5EF4-FFF2-40B4-BE49-F238E27FC236}">
                <a16:creationId xmlns:a16="http://schemas.microsoft.com/office/drawing/2014/main" id="{FD2154AC-2F4C-B2B2-E01F-0AE0229439C7}"/>
              </a:ext>
            </a:extLst>
          </p:cNvPr>
          <p:cNvCxnSpPr>
            <a:cxnSpLocks/>
            <a:stCxn id="230" idx="1"/>
            <a:endCxn id="228" idx="3"/>
          </p:cNvCxnSpPr>
          <p:nvPr/>
        </p:nvCxnSpPr>
        <p:spPr>
          <a:xfrm flipH="1">
            <a:off x="6504916" y="5021414"/>
            <a:ext cx="2237911" cy="319421"/>
          </a:xfrm>
          <a:prstGeom prst="line">
            <a:avLst/>
          </a:prstGeom>
          <a:noFill/>
          <a:ln w="19050" cap="flat" cmpd="sng" algn="ctr">
            <a:solidFill>
              <a:schemeClr val="accent4">
                <a:lumMod val="75000"/>
              </a:schemeClr>
            </a:solidFill>
            <a:prstDash val="sysDash"/>
            <a:miter lim="800000"/>
          </a:ln>
          <a:effectLst/>
        </p:spPr>
      </p:cxnSp>
      <p:cxnSp>
        <p:nvCxnSpPr>
          <p:cNvPr id="20" name="直線コネクタ 19">
            <a:extLst>
              <a:ext uri="{FF2B5EF4-FFF2-40B4-BE49-F238E27FC236}">
                <a16:creationId xmlns:a16="http://schemas.microsoft.com/office/drawing/2014/main" id="{E3AC813F-3C02-A2E8-3703-FFE4FBBB5023}"/>
              </a:ext>
            </a:extLst>
          </p:cNvPr>
          <p:cNvCxnSpPr>
            <a:cxnSpLocks/>
            <a:stCxn id="229" idx="1"/>
            <a:endCxn id="228" idx="1"/>
          </p:cNvCxnSpPr>
          <p:nvPr/>
        </p:nvCxnSpPr>
        <p:spPr>
          <a:xfrm>
            <a:off x="5088296" y="4600538"/>
            <a:ext cx="90746" cy="740297"/>
          </a:xfrm>
          <a:prstGeom prst="line">
            <a:avLst/>
          </a:prstGeom>
          <a:noFill/>
          <a:ln w="19050" cap="flat" cmpd="sng" algn="ctr">
            <a:solidFill>
              <a:schemeClr val="accent4">
                <a:lumMod val="75000"/>
              </a:schemeClr>
            </a:solidFill>
            <a:prstDash val="sysDash"/>
            <a:miter lim="800000"/>
          </a:ln>
          <a:effectLst/>
        </p:spPr>
      </p:cxnSp>
      <p:sp>
        <p:nvSpPr>
          <p:cNvPr id="237" name="テキスト ボックス 236">
            <a:extLst>
              <a:ext uri="{FF2B5EF4-FFF2-40B4-BE49-F238E27FC236}">
                <a16:creationId xmlns:a16="http://schemas.microsoft.com/office/drawing/2014/main" id="{399E1C0F-A3E7-8E2E-C0DF-EEA4446466FB}"/>
              </a:ext>
            </a:extLst>
          </p:cNvPr>
          <p:cNvSpPr txBox="1"/>
          <p:nvPr/>
        </p:nvSpPr>
        <p:spPr>
          <a:xfrm>
            <a:off x="3256442" y="5221411"/>
            <a:ext cx="1114409" cy="307777"/>
          </a:xfrm>
          <a:prstGeom prst="rect">
            <a:avLst/>
          </a:prstGeom>
          <a:noFill/>
        </p:spPr>
        <p:txBody>
          <a:bodyPr wrap="none" rtlCol="0">
            <a:spAutoFit/>
          </a:bodyPr>
          <a:lstStyle/>
          <a:p>
            <a:pPr algn="ctr" defTabSz="342900">
              <a:defRPr/>
            </a:pPr>
            <a:r>
              <a:rPr lang="ja-JP" altLang="en-US" sz="1400" b="1" dirty="0">
                <a:solidFill>
                  <a:srgbClr val="0000FF"/>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待機ポイント</a:t>
            </a:r>
          </a:p>
        </p:txBody>
      </p:sp>
      <p:sp>
        <p:nvSpPr>
          <p:cNvPr id="238" name="テキスト ボックス 237">
            <a:extLst>
              <a:ext uri="{FF2B5EF4-FFF2-40B4-BE49-F238E27FC236}">
                <a16:creationId xmlns:a16="http://schemas.microsoft.com/office/drawing/2014/main" id="{24BF7E10-4C49-A7A8-FF17-E2643C9C444E}"/>
              </a:ext>
            </a:extLst>
          </p:cNvPr>
          <p:cNvSpPr txBox="1"/>
          <p:nvPr/>
        </p:nvSpPr>
        <p:spPr>
          <a:xfrm>
            <a:off x="2692839" y="4828433"/>
            <a:ext cx="1114409" cy="307777"/>
          </a:xfrm>
          <a:prstGeom prst="rect">
            <a:avLst/>
          </a:prstGeom>
          <a:noFill/>
        </p:spPr>
        <p:txBody>
          <a:bodyPr wrap="none" rtlCol="0">
            <a:spAutoFit/>
          </a:bodyPr>
          <a:lstStyle/>
          <a:p>
            <a:pPr algn="ctr" defTabSz="342900">
              <a:defRPr/>
            </a:pPr>
            <a:r>
              <a:rPr lang="ja-JP" altLang="en-US" sz="1400" b="1" dirty="0">
                <a:solidFill>
                  <a:srgbClr val="0000FF"/>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積込ポイント</a:t>
            </a:r>
          </a:p>
        </p:txBody>
      </p:sp>
      <p:sp>
        <p:nvSpPr>
          <p:cNvPr id="239" name="テキスト ボックス 238">
            <a:extLst>
              <a:ext uri="{FF2B5EF4-FFF2-40B4-BE49-F238E27FC236}">
                <a16:creationId xmlns:a16="http://schemas.microsoft.com/office/drawing/2014/main" id="{8425E6AA-1345-7A27-D7F1-C32A67883141}"/>
              </a:ext>
            </a:extLst>
          </p:cNvPr>
          <p:cNvSpPr txBox="1"/>
          <p:nvPr/>
        </p:nvSpPr>
        <p:spPr>
          <a:xfrm>
            <a:off x="6320113" y="4914311"/>
            <a:ext cx="1114409" cy="307777"/>
          </a:xfrm>
          <a:prstGeom prst="rect">
            <a:avLst/>
          </a:prstGeom>
          <a:noFill/>
        </p:spPr>
        <p:txBody>
          <a:bodyPr wrap="none" rtlCol="0">
            <a:spAutoFit/>
          </a:bodyPr>
          <a:lstStyle/>
          <a:p>
            <a:pPr algn="ctr" defTabSz="342900">
              <a:defRPr/>
            </a:pPr>
            <a:r>
              <a:rPr lang="ja-JP" altLang="en-US" sz="1400" b="1" dirty="0">
                <a:solidFill>
                  <a:srgbClr val="009900"/>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排土ポイント</a:t>
            </a:r>
          </a:p>
        </p:txBody>
      </p:sp>
      <p:sp>
        <p:nvSpPr>
          <p:cNvPr id="240" name="テキスト ボックス 239">
            <a:extLst>
              <a:ext uri="{FF2B5EF4-FFF2-40B4-BE49-F238E27FC236}">
                <a16:creationId xmlns:a16="http://schemas.microsoft.com/office/drawing/2014/main" id="{FE359392-D79E-FA5E-FC23-095E0FB99835}"/>
              </a:ext>
            </a:extLst>
          </p:cNvPr>
          <p:cNvSpPr txBox="1"/>
          <p:nvPr/>
        </p:nvSpPr>
        <p:spPr>
          <a:xfrm>
            <a:off x="6175640" y="4516843"/>
            <a:ext cx="1114409" cy="307777"/>
          </a:xfrm>
          <a:prstGeom prst="rect">
            <a:avLst/>
          </a:prstGeom>
          <a:noFill/>
        </p:spPr>
        <p:txBody>
          <a:bodyPr wrap="none" rtlCol="0">
            <a:spAutoFit/>
          </a:bodyPr>
          <a:lstStyle/>
          <a:p>
            <a:pPr algn="ctr" defTabSz="342900">
              <a:defRPr/>
            </a:pPr>
            <a:r>
              <a:rPr lang="ja-JP" altLang="en-US" sz="1400" b="1" dirty="0">
                <a:solidFill>
                  <a:srgbClr val="009900"/>
                </a:solidFill>
                <a:effectLst>
                  <a:glow rad="127000">
                    <a:prstClr val="white"/>
                  </a:glow>
                </a:effectLst>
                <a:latin typeface="Meiryo UI" panose="020B0604030504040204" pitchFamily="50" charset="-128"/>
                <a:ea typeface="Meiryo UI" panose="020B0604030504040204" pitchFamily="50" charset="-128"/>
                <a:cs typeface="Meiryo UI" panose="020B0604030504040204" pitchFamily="50" charset="-128"/>
              </a:rPr>
              <a:t>待機ポイント</a:t>
            </a:r>
          </a:p>
        </p:txBody>
      </p:sp>
      <p:pic>
        <p:nvPicPr>
          <p:cNvPr id="27" name="図 26">
            <a:extLst>
              <a:ext uri="{FF2B5EF4-FFF2-40B4-BE49-F238E27FC236}">
                <a16:creationId xmlns:a16="http://schemas.microsoft.com/office/drawing/2014/main" id="{D75EA0D3-82BA-6E8F-37A5-48B3EEF15FB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3106" y1="59402" x2="73106" y2="59402"/>
                        <a14:foregroundMark x1="75758" y1="44017" x2="75758" y2="44017"/>
                        <a14:foregroundMark x1="76136" y1="73077" x2="76136" y2="73077"/>
                        <a14:foregroundMark x1="76894" y1="88034" x2="76894" y2="88034"/>
                        <a14:foregroundMark x1="46970" y1="73932" x2="46970" y2="73932"/>
                      </a14:backgroundRemoval>
                    </a14:imgEffect>
                  </a14:imgLayer>
                </a14:imgProps>
              </a:ext>
            </a:extLst>
          </a:blip>
          <a:stretch>
            <a:fillRect/>
          </a:stretch>
        </p:blipFill>
        <p:spPr>
          <a:xfrm>
            <a:off x="221938" y="1554921"/>
            <a:ext cx="636114" cy="563828"/>
          </a:xfrm>
          <a:prstGeom prst="rect">
            <a:avLst/>
          </a:prstGeom>
        </p:spPr>
      </p:pic>
      <p:sp>
        <p:nvSpPr>
          <p:cNvPr id="3" name="テキスト ボックス 2">
            <a:extLst>
              <a:ext uri="{FF2B5EF4-FFF2-40B4-BE49-F238E27FC236}">
                <a16:creationId xmlns:a16="http://schemas.microsoft.com/office/drawing/2014/main" id="{034AF03E-811E-E082-209B-A5D12DB6FDC0}"/>
              </a:ext>
            </a:extLst>
          </p:cNvPr>
          <p:cNvSpPr txBox="1"/>
          <p:nvPr/>
        </p:nvSpPr>
        <p:spPr>
          <a:xfrm>
            <a:off x="8110171" y="1942807"/>
            <a:ext cx="1170240" cy="230832"/>
          </a:xfrm>
          <a:prstGeom prst="rect">
            <a:avLst/>
          </a:prstGeom>
          <a:solidFill>
            <a:srgbClr val="42A0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1"/>
                </a:solidFill>
                <a:effectLst/>
                <a:uLnTx/>
                <a:uFillTx/>
                <a:latin typeface="Arial"/>
                <a:ea typeface="Meiryo UI"/>
                <a:cs typeface="+mn-cs"/>
              </a:rPr>
              <a:t>SC Teleoperation</a:t>
            </a:r>
            <a:endParaRPr kumimoji="1" lang="ja-JP" altLang="en-US" sz="900" b="1" i="0" u="none" strike="noStrike" kern="0" cap="none" spc="0" normalizeH="0" baseline="0" noProof="0" dirty="0">
              <a:ln>
                <a:noFill/>
              </a:ln>
              <a:solidFill>
                <a:schemeClr val="bg1"/>
              </a:solidFill>
              <a:effectLst/>
              <a:uLnTx/>
              <a:uFillTx/>
              <a:latin typeface="Arial"/>
              <a:ea typeface="Meiryo UI"/>
              <a:cs typeface="+mn-cs"/>
            </a:endParaRPr>
          </a:p>
        </p:txBody>
      </p:sp>
      <p:sp>
        <p:nvSpPr>
          <p:cNvPr id="4" name="テキスト ボックス 3">
            <a:extLst>
              <a:ext uri="{FF2B5EF4-FFF2-40B4-BE49-F238E27FC236}">
                <a16:creationId xmlns:a16="http://schemas.microsoft.com/office/drawing/2014/main" id="{8D5B7A90-4D60-C62A-C2DC-3AB0762FA49C}"/>
              </a:ext>
            </a:extLst>
          </p:cNvPr>
          <p:cNvSpPr txBox="1"/>
          <p:nvPr/>
        </p:nvSpPr>
        <p:spPr>
          <a:xfrm>
            <a:off x="9428235" y="1942807"/>
            <a:ext cx="1170240" cy="230832"/>
          </a:xfrm>
          <a:prstGeom prst="rect">
            <a:avLst/>
          </a:prstGeom>
          <a:solidFill>
            <a:srgbClr val="42A0FF"/>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en-US" altLang="ja-JP" sz="900" b="1" i="0" u="none" strike="noStrike" kern="0" cap="none" spc="0" normalizeH="0" baseline="0" noProof="0" dirty="0">
                <a:ln>
                  <a:noFill/>
                </a:ln>
                <a:solidFill>
                  <a:schemeClr val="bg1"/>
                </a:solidFill>
                <a:effectLst/>
                <a:uLnTx/>
                <a:uFillTx/>
                <a:latin typeface="Arial"/>
                <a:ea typeface="Meiryo UI"/>
                <a:cs typeface="+mn-cs"/>
              </a:rPr>
              <a:t>SC Pilot</a:t>
            </a:r>
            <a:endParaRPr kumimoji="1" lang="ja-JP" altLang="en-US" sz="900" b="1" i="0" u="none" strike="noStrike" kern="0" cap="none" spc="0" normalizeH="0" baseline="0" noProof="0" dirty="0">
              <a:ln>
                <a:noFill/>
              </a:ln>
              <a:solidFill>
                <a:schemeClr val="bg1"/>
              </a:solidFill>
              <a:effectLst/>
              <a:uLnTx/>
              <a:uFillTx/>
              <a:latin typeface="Arial"/>
              <a:ea typeface="Meiryo UI"/>
              <a:cs typeface="+mn-cs"/>
            </a:endParaRPr>
          </a:p>
        </p:txBody>
      </p:sp>
    </p:spTree>
    <p:extLst>
      <p:ext uri="{BB962C8B-B14F-4D97-AF65-F5344CB8AC3E}">
        <p14:creationId xmlns:p14="http://schemas.microsoft.com/office/powerpoint/2010/main" val="4059427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屋内, テーブル, 座る, 机 が含まれている画像">
            <a:extLst>
              <a:ext uri="{FF2B5EF4-FFF2-40B4-BE49-F238E27FC236}">
                <a16:creationId xmlns:a16="http://schemas.microsoft.com/office/drawing/2014/main" id="{5D2DFD96-E517-2114-8A77-CDEDFC1A8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45069"/>
            <a:ext cx="5984812" cy="3776132"/>
          </a:xfrm>
          <a:prstGeom prst="rect">
            <a:avLst/>
          </a:prstGeom>
        </p:spPr>
      </p:pic>
      <p:pic>
        <p:nvPicPr>
          <p:cNvPr id="8" name="図 7">
            <a:extLst>
              <a:ext uri="{FF2B5EF4-FFF2-40B4-BE49-F238E27FC236}">
                <a16:creationId xmlns:a16="http://schemas.microsoft.com/office/drawing/2014/main" id="{E386C90E-E445-EB37-5A02-CE0B0EC587B6}"/>
              </a:ext>
            </a:extLst>
          </p:cNvPr>
          <p:cNvPicPr>
            <a:picLocks noChangeAspect="1"/>
          </p:cNvPicPr>
          <p:nvPr/>
        </p:nvPicPr>
        <p:blipFill>
          <a:blip r:embed="rId4"/>
          <a:stretch>
            <a:fillRect/>
          </a:stretch>
        </p:blipFill>
        <p:spPr>
          <a:xfrm>
            <a:off x="5984811" y="745068"/>
            <a:ext cx="6231768" cy="4673827"/>
          </a:xfrm>
          <a:prstGeom prst="rect">
            <a:avLst/>
          </a:prstGeom>
        </p:spPr>
      </p:pic>
      <p:sp>
        <p:nvSpPr>
          <p:cNvPr id="11" name="タイトル 1">
            <a:extLst>
              <a:ext uri="{FF2B5EF4-FFF2-40B4-BE49-F238E27FC236}">
                <a16:creationId xmlns:a16="http://schemas.microsoft.com/office/drawing/2014/main" id="{6649B40B-690E-19A3-F6E4-B514F9E5ACCC}"/>
              </a:ext>
            </a:extLst>
          </p:cNvPr>
          <p:cNvSpPr txBox="1">
            <a:spLocks/>
          </p:cNvSpPr>
          <p:nvPr/>
        </p:nvSpPr>
        <p:spPr>
          <a:xfrm>
            <a:off x="2252133" y="112438"/>
            <a:ext cx="9722443" cy="547527"/>
          </a:xfrm>
          <a:prstGeom prst="rect">
            <a:avLst/>
          </a:prstGeom>
        </p:spPr>
        <p:txBody>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r>
              <a:rPr kumimoji="1" lang="ja-JP" altLang="en-US" sz="2800" dirty="0">
                <a:solidFill>
                  <a:srgbClr val="0A0FD4"/>
                </a:solidFill>
                <a:latin typeface="Meiryo UI" panose="020B0604030504040204" pitchFamily="50" charset="-128"/>
                <a:ea typeface="Meiryo UI" panose="020B0604030504040204" pitchFamily="50" charset="-128"/>
              </a:rPr>
              <a:t>業界のイメージ変革アピール</a:t>
            </a:r>
          </a:p>
        </p:txBody>
      </p:sp>
      <p:sp>
        <p:nvSpPr>
          <p:cNvPr id="20" name="テキスト ボックス 19">
            <a:extLst>
              <a:ext uri="{FF2B5EF4-FFF2-40B4-BE49-F238E27FC236}">
                <a16:creationId xmlns:a16="http://schemas.microsoft.com/office/drawing/2014/main" id="{901C84C3-7BF9-9853-A38A-EB34A074A2E3}"/>
              </a:ext>
            </a:extLst>
          </p:cNvPr>
          <p:cNvSpPr txBox="1"/>
          <p:nvPr/>
        </p:nvSpPr>
        <p:spPr>
          <a:xfrm>
            <a:off x="234365" y="973456"/>
            <a:ext cx="2427555" cy="748988"/>
          </a:xfrm>
          <a:prstGeom prst="rect">
            <a:avLst/>
          </a:prstGeom>
          <a:solidFill>
            <a:srgbClr val="FFFFFF"/>
          </a:solidFill>
          <a:effectLst>
            <a:softEdge rad="63500"/>
          </a:effectLst>
        </p:spPr>
        <p:txBody>
          <a:bodyPr wrap="square" rtlCol="0">
            <a:spAutoFit/>
          </a:bodyPr>
          <a:lstStyle/>
          <a:p>
            <a:pPr algn="ctr"/>
            <a:r>
              <a:rPr kumimoji="1" lang="ja-JP" altLang="en-US" sz="4267" b="1" i="1" dirty="0">
                <a:solidFill>
                  <a:schemeClr val="bg1"/>
                </a:solidFill>
                <a:effectLst>
                  <a:glow rad="127000">
                    <a:srgbClr val="0A0FD4"/>
                  </a:glow>
                </a:effectLst>
                <a:latin typeface="Meiryo UI" panose="020B0604030504040204" pitchFamily="50" charset="-128"/>
                <a:ea typeface="Meiryo UI" panose="020B0604030504040204" pitchFamily="50" charset="-128"/>
              </a:rPr>
              <a:t>未来感</a:t>
            </a:r>
            <a:endParaRPr kumimoji="1" lang="en-US" altLang="ja-JP" sz="4267" b="1" i="1" dirty="0">
              <a:solidFill>
                <a:schemeClr val="bg1"/>
              </a:solidFill>
              <a:effectLst>
                <a:glow rad="127000">
                  <a:srgbClr val="0A0FD4"/>
                </a:glow>
              </a:effectLst>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4600D23C-9256-898D-EF09-5648BC090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651" y="4002781"/>
            <a:ext cx="4129859" cy="2855220"/>
          </a:xfrm>
          <a:prstGeom prst="rect">
            <a:avLst/>
          </a:prstGeom>
        </p:spPr>
      </p:pic>
      <p:pic>
        <p:nvPicPr>
          <p:cNvPr id="15" name="図 14">
            <a:extLst>
              <a:ext uri="{FF2B5EF4-FFF2-40B4-BE49-F238E27FC236}">
                <a16:creationId xmlns:a16="http://schemas.microsoft.com/office/drawing/2014/main" id="{92B7C031-A8CD-DCE5-B7A3-DF881EAD87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6407" y="4002781"/>
            <a:ext cx="3964628" cy="2864193"/>
          </a:xfrm>
          <a:prstGeom prst="rect">
            <a:avLst/>
          </a:prstGeom>
        </p:spPr>
      </p:pic>
      <p:pic>
        <p:nvPicPr>
          <p:cNvPr id="17" name="図 16">
            <a:extLst>
              <a:ext uri="{FF2B5EF4-FFF2-40B4-BE49-F238E27FC236}">
                <a16:creationId xmlns:a16="http://schemas.microsoft.com/office/drawing/2014/main" id="{77B7E86D-B3CC-4471-B6E6-3725FB48FF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83208" y="4002781"/>
            <a:ext cx="4308792" cy="2855220"/>
          </a:xfrm>
          <a:prstGeom prst="rect">
            <a:avLst/>
          </a:prstGeom>
        </p:spPr>
      </p:pic>
      <p:sp>
        <p:nvSpPr>
          <p:cNvPr id="5" name="テキスト ボックス 4">
            <a:extLst>
              <a:ext uri="{FF2B5EF4-FFF2-40B4-BE49-F238E27FC236}">
                <a16:creationId xmlns:a16="http://schemas.microsoft.com/office/drawing/2014/main" id="{851EA463-89A7-F99D-7661-D7EDF1898D82}"/>
              </a:ext>
            </a:extLst>
          </p:cNvPr>
          <p:cNvSpPr txBox="1"/>
          <p:nvPr/>
        </p:nvSpPr>
        <p:spPr>
          <a:xfrm>
            <a:off x="4418506" y="1048661"/>
            <a:ext cx="3157909" cy="748988"/>
          </a:xfrm>
          <a:prstGeom prst="rect">
            <a:avLst/>
          </a:prstGeom>
          <a:solidFill>
            <a:srgbClr val="FFFFFF"/>
          </a:solidFill>
          <a:effectLst>
            <a:softEdge rad="63500"/>
          </a:effectLst>
        </p:spPr>
        <p:txBody>
          <a:bodyPr wrap="square" rtlCol="0">
            <a:spAutoFit/>
          </a:bodyPr>
          <a:lstStyle/>
          <a:p>
            <a:pPr algn="ctr"/>
            <a:r>
              <a:rPr kumimoji="1" lang="ja-JP" altLang="en-US" sz="4267" b="1" i="1" dirty="0">
                <a:solidFill>
                  <a:schemeClr val="bg1"/>
                </a:solidFill>
                <a:effectLst>
                  <a:glow rad="127000">
                    <a:srgbClr val="0A0FD4"/>
                  </a:glow>
                </a:effectLst>
                <a:latin typeface="Meiryo UI" panose="020B0604030504040204" pitchFamily="50" charset="-128"/>
                <a:ea typeface="Meiryo UI" panose="020B0604030504040204" pitchFamily="50" charset="-128"/>
              </a:rPr>
              <a:t>カッコよさ</a:t>
            </a:r>
            <a:endParaRPr kumimoji="1" lang="en-US" altLang="ja-JP" sz="4267" b="1" i="1" dirty="0">
              <a:solidFill>
                <a:schemeClr val="bg1"/>
              </a:solidFill>
              <a:effectLst>
                <a:glow rad="127000">
                  <a:srgbClr val="0A0FD4"/>
                </a:glow>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E670BD57-300D-91CC-0DB0-166429807223}"/>
              </a:ext>
            </a:extLst>
          </p:cNvPr>
          <p:cNvSpPr txBox="1"/>
          <p:nvPr/>
        </p:nvSpPr>
        <p:spPr>
          <a:xfrm>
            <a:off x="9013769" y="1048663"/>
            <a:ext cx="2433656" cy="748988"/>
          </a:xfrm>
          <a:prstGeom prst="rect">
            <a:avLst/>
          </a:prstGeom>
          <a:solidFill>
            <a:srgbClr val="FFFFFF"/>
          </a:solidFill>
          <a:effectLst>
            <a:softEdge rad="63500"/>
          </a:effectLst>
        </p:spPr>
        <p:txBody>
          <a:bodyPr wrap="square" rtlCol="0">
            <a:spAutoFit/>
          </a:bodyPr>
          <a:lstStyle/>
          <a:p>
            <a:pPr algn="ctr"/>
            <a:r>
              <a:rPr kumimoji="1" lang="ja-JP" altLang="en-US" sz="4267" b="1" i="1" dirty="0">
                <a:solidFill>
                  <a:schemeClr val="bg1"/>
                </a:solidFill>
                <a:effectLst>
                  <a:glow rad="127000">
                    <a:srgbClr val="0A0FD4"/>
                  </a:glow>
                </a:effectLst>
                <a:latin typeface="Meiryo UI" panose="020B0604030504040204" pitchFamily="50" charset="-128"/>
                <a:ea typeface="Meiryo UI" panose="020B0604030504040204" pitchFamily="50" charset="-128"/>
              </a:rPr>
              <a:t>快適さ</a:t>
            </a:r>
            <a:endParaRPr kumimoji="1" lang="en-US" altLang="ja-JP" sz="4267" b="1" i="1" dirty="0">
              <a:solidFill>
                <a:schemeClr val="bg1"/>
              </a:solidFill>
              <a:effectLst>
                <a:glow rad="127000">
                  <a:srgbClr val="0A0FD4"/>
                </a:glo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6358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CD254A1-5CD0-8F12-5C42-8672D93E53BA}"/>
              </a:ext>
            </a:extLst>
          </p:cNvPr>
          <p:cNvSpPr>
            <a:spLocks noGrp="1"/>
          </p:cNvSpPr>
          <p:nvPr>
            <p:ph type="body" sz="quarter" idx="31"/>
          </p:nvPr>
        </p:nvSpPr>
        <p:spPr/>
        <p:txBody>
          <a:bodyPr/>
          <a:lstStyle/>
          <a:p>
            <a:endParaRPr kumimoji="1" lang="ja-JP" altLang="en-US"/>
          </a:p>
        </p:txBody>
      </p:sp>
      <p:pic>
        <p:nvPicPr>
          <p:cNvPr id="3" name="図 2">
            <a:extLst>
              <a:ext uri="{FF2B5EF4-FFF2-40B4-BE49-F238E27FC236}">
                <a16:creationId xmlns:a16="http://schemas.microsoft.com/office/drawing/2014/main" id="{5238C075-4F91-019F-3B38-9E48427AD6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349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hidden="1">
            <a:extLst>
              <a:ext uri="{FF2B5EF4-FFF2-40B4-BE49-F238E27FC236}">
                <a16:creationId xmlns:a16="http://schemas.microsoft.com/office/drawing/2014/main" id="{17425880-FACF-4194-8632-5DADBE1AE0B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73" imgH="476" progId="TCLayout.ActiveDocument.1">
                  <p:embed/>
                </p:oleObj>
              </mc:Choice>
              <mc:Fallback>
                <p:oleObj name="think-cell スライド" r:id="rId4" imgW="473" imgH="476" progId="TCLayout.ActiveDocument.1">
                  <p:embed/>
                  <p:pic>
                    <p:nvPicPr>
                      <p:cNvPr id="6" name="オブジェクト 5" hidden="1">
                        <a:extLst>
                          <a:ext uri="{FF2B5EF4-FFF2-40B4-BE49-F238E27FC236}">
                            <a16:creationId xmlns:a16="http://schemas.microsoft.com/office/drawing/2014/main" id="{17425880-FACF-4194-8632-5DADBE1AE0B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8" name="正方形/長方形 5">
            <a:extLst>
              <a:ext uri="{FF2B5EF4-FFF2-40B4-BE49-F238E27FC236}">
                <a16:creationId xmlns:a16="http://schemas.microsoft.com/office/drawing/2014/main" id="{10CA2EC2-8766-431C-90FE-5BCF0C852E67}"/>
              </a:ext>
            </a:extLst>
          </p:cNvPr>
          <p:cNvSpPr/>
          <p:nvPr/>
        </p:nvSpPr>
        <p:spPr>
          <a:xfrm>
            <a:off x="1298983" y="1102553"/>
            <a:ext cx="4143874" cy="5715158"/>
          </a:xfrm>
          <a:prstGeom prst="rect">
            <a:avLst/>
          </a:prstGeom>
          <a:solidFill>
            <a:schemeClr val="bg1"/>
          </a:solidFill>
          <a:ln w="9525"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endParaRPr>
          </a:p>
        </p:txBody>
      </p:sp>
      <p:sp>
        <p:nvSpPr>
          <p:cNvPr id="9" name="正方形/長方形 6">
            <a:extLst>
              <a:ext uri="{FF2B5EF4-FFF2-40B4-BE49-F238E27FC236}">
                <a16:creationId xmlns:a16="http://schemas.microsoft.com/office/drawing/2014/main" id="{F2F467D4-C00E-4C1D-94A3-DB4DAA9EEFAE}"/>
              </a:ext>
            </a:extLst>
          </p:cNvPr>
          <p:cNvSpPr/>
          <p:nvPr/>
        </p:nvSpPr>
        <p:spPr>
          <a:xfrm>
            <a:off x="1423445" y="2386885"/>
            <a:ext cx="614643" cy="488047"/>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設立年</a:t>
            </a:r>
          </a:p>
        </p:txBody>
      </p:sp>
      <p:sp>
        <p:nvSpPr>
          <p:cNvPr id="10" name="正方形/長方形 7">
            <a:extLst>
              <a:ext uri="{FF2B5EF4-FFF2-40B4-BE49-F238E27FC236}">
                <a16:creationId xmlns:a16="http://schemas.microsoft.com/office/drawing/2014/main" id="{5C77E744-0700-48A5-A841-98667D04C1F3}"/>
              </a:ext>
            </a:extLst>
          </p:cNvPr>
          <p:cNvSpPr/>
          <p:nvPr/>
        </p:nvSpPr>
        <p:spPr>
          <a:xfrm>
            <a:off x="1423445" y="2960586"/>
            <a:ext cx="614643" cy="571486"/>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本社</a:t>
            </a:r>
            <a:br>
              <a:rPr kumimoji="1" lang="en-US" altLang="ja-JP" sz="1400" b="1" i="0" u="none" strike="noStrike" kern="1200" cap="none" spc="0" normalizeH="0" baseline="0" noProof="0" dirty="0">
                <a:ln>
                  <a:noFill/>
                </a:ln>
                <a:solidFill>
                  <a:srgbClr val="FFFFFF"/>
                </a:solidFill>
                <a:effectLst/>
                <a:uLnTx/>
                <a:uFillTx/>
                <a:latin typeface="Meiryo UI"/>
                <a:ea typeface="Meiryo UI"/>
                <a:cs typeface="+mn-cs"/>
              </a:rPr>
            </a:b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所在地</a:t>
            </a:r>
          </a:p>
        </p:txBody>
      </p:sp>
      <p:sp>
        <p:nvSpPr>
          <p:cNvPr id="11" name="正方形/長方形 8">
            <a:extLst>
              <a:ext uri="{FF2B5EF4-FFF2-40B4-BE49-F238E27FC236}">
                <a16:creationId xmlns:a16="http://schemas.microsoft.com/office/drawing/2014/main" id="{F72C3DA5-091A-403B-A2E3-7D28F7EED4EC}"/>
              </a:ext>
            </a:extLst>
          </p:cNvPr>
          <p:cNvSpPr/>
          <p:nvPr/>
        </p:nvSpPr>
        <p:spPr>
          <a:xfrm>
            <a:off x="1423445" y="3617728"/>
            <a:ext cx="614643" cy="488047"/>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資本金</a:t>
            </a:r>
          </a:p>
        </p:txBody>
      </p:sp>
      <p:sp>
        <p:nvSpPr>
          <p:cNvPr id="12" name="正方形/長方形 9">
            <a:extLst>
              <a:ext uri="{FF2B5EF4-FFF2-40B4-BE49-F238E27FC236}">
                <a16:creationId xmlns:a16="http://schemas.microsoft.com/office/drawing/2014/main" id="{AE814B88-AAB1-4E0C-BE4C-E9099D1F218B}"/>
              </a:ext>
            </a:extLst>
          </p:cNvPr>
          <p:cNvSpPr/>
          <p:nvPr/>
        </p:nvSpPr>
        <p:spPr>
          <a:xfrm>
            <a:off x="1423445" y="4931513"/>
            <a:ext cx="614643" cy="727273"/>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経営</a:t>
            </a:r>
          </a:p>
        </p:txBody>
      </p:sp>
      <p:sp>
        <p:nvSpPr>
          <p:cNvPr id="13" name="正方形/長方形 10">
            <a:extLst>
              <a:ext uri="{FF2B5EF4-FFF2-40B4-BE49-F238E27FC236}">
                <a16:creationId xmlns:a16="http://schemas.microsoft.com/office/drawing/2014/main" id="{91DCF96E-41E4-43D4-9928-C6EEFF84498D}"/>
              </a:ext>
            </a:extLst>
          </p:cNvPr>
          <p:cNvSpPr/>
          <p:nvPr/>
        </p:nvSpPr>
        <p:spPr>
          <a:xfrm>
            <a:off x="1423445" y="1813183"/>
            <a:ext cx="614643" cy="488047"/>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会社名</a:t>
            </a:r>
          </a:p>
        </p:txBody>
      </p:sp>
      <p:sp>
        <p:nvSpPr>
          <p:cNvPr id="14" name="正方形/長方形 11">
            <a:extLst>
              <a:ext uri="{FF2B5EF4-FFF2-40B4-BE49-F238E27FC236}">
                <a16:creationId xmlns:a16="http://schemas.microsoft.com/office/drawing/2014/main" id="{05561649-0A43-43CF-B7B6-0EC189041FC0}"/>
              </a:ext>
            </a:extLst>
          </p:cNvPr>
          <p:cNvSpPr/>
          <p:nvPr/>
        </p:nvSpPr>
        <p:spPr>
          <a:xfrm>
            <a:off x="1423445" y="5755422"/>
            <a:ext cx="614643" cy="666272"/>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a:ln>
                  <a:noFill/>
                </a:ln>
                <a:solidFill>
                  <a:srgbClr val="FFFFFF"/>
                </a:solidFill>
                <a:effectLst/>
                <a:uLnTx/>
                <a:uFillTx/>
                <a:latin typeface="Meiryo UI"/>
                <a:ea typeface="Meiryo UI"/>
                <a:cs typeface="+mn-cs"/>
              </a:rPr>
              <a:t>事業</a:t>
            </a:r>
            <a:br>
              <a:rPr kumimoji="1" lang="en-US" altLang="ja-JP" sz="1400" b="1" i="0" u="none" strike="noStrike" kern="1200" cap="none" spc="0" normalizeH="0" baseline="0" noProof="0" dirty="0">
                <a:ln>
                  <a:noFill/>
                </a:ln>
                <a:solidFill>
                  <a:srgbClr val="FFFFFF"/>
                </a:solidFill>
                <a:effectLst/>
                <a:uLnTx/>
                <a:uFillTx/>
                <a:latin typeface="Meiryo UI"/>
                <a:ea typeface="Meiryo UI"/>
                <a:cs typeface="+mn-cs"/>
              </a:rPr>
            </a:b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概要</a:t>
            </a:r>
          </a:p>
        </p:txBody>
      </p:sp>
      <p:sp>
        <p:nvSpPr>
          <p:cNvPr id="15" name="正方形/長方形 12">
            <a:extLst>
              <a:ext uri="{FF2B5EF4-FFF2-40B4-BE49-F238E27FC236}">
                <a16:creationId xmlns:a16="http://schemas.microsoft.com/office/drawing/2014/main" id="{8A82F557-5DA9-43CB-BFB5-5A25671CD1B2}"/>
              </a:ext>
            </a:extLst>
          </p:cNvPr>
          <p:cNvSpPr/>
          <p:nvPr/>
        </p:nvSpPr>
        <p:spPr>
          <a:xfrm>
            <a:off x="2093201" y="2386885"/>
            <a:ext cx="2267896" cy="488047"/>
          </a:xfrm>
          <a:prstGeom prst="rect">
            <a:avLst/>
          </a:prstGeom>
          <a:solidFill>
            <a:schemeClr val="bg1"/>
          </a:solid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2021</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年</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7</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月</a:t>
            </a:r>
          </a:p>
        </p:txBody>
      </p:sp>
      <p:sp>
        <p:nvSpPr>
          <p:cNvPr id="16" name="正方形/長方形 13">
            <a:extLst>
              <a:ext uri="{FF2B5EF4-FFF2-40B4-BE49-F238E27FC236}">
                <a16:creationId xmlns:a16="http://schemas.microsoft.com/office/drawing/2014/main" id="{AE3E8BC1-E333-450C-8962-73FCF0CE2309}"/>
              </a:ext>
            </a:extLst>
          </p:cNvPr>
          <p:cNvSpPr/>
          <p:nvPr/>
        </p:nvSpPr>
        <p:spPr>
          <a:xfrm>
            <a:off x="2093201" y="2960586"/>
            <a:ext cx="2267896" cy="571486"/>
          </a:xfrm>
          <a:prstGeom prst="rect">
            <a:avLst/>
          </a:prstGeom>
          <a:solidFill>
            <a:schemeClr val="bg1"/>
          </a:solid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東京都港区六本木</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1</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丁目</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6</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番</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1</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号泉ガーデンタワー</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29F</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endParaRPr>
          </a:p>
        </p:txBody>
      </p:sp>
      <p:sp>
        <p:nvSpPr>
          <p:cNvPr id="17" name="正方形/長方形 14">
            <a:extLst>
              <a:ext uri="{FF2B5EF4-FFF2-40B4-BE49-F238E27FC236}">
                <a16:creationId xmlns:a16="http://schemas.microsoft.com/office/drawing/2014/main" id="{81D690A6-7ED5-49A7-AD9A-C2596DEC9750}"/>
              </a:ext>
            </a:extLst>
          </p:cNvPr>
          <p:cNvSpPr/>
          <p:nvPr/>
        </p:nvSpPr>
        <p:spPr>
          <a:xfrm>
            <a:off x="2093201" y="3617728"/>
            <a:ext cx="2446142" cy="488047"/>
          </a:xfrm>
          <a:prstGeom prst="rect">
            <a:avLst/>
          </a:prstGeom>
          <a:solidFill>
            <a:schemeClr val="bg1"/>
          </a:solid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en-US" altLang="ja-JP"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368.7</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億円</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資本準備金を含む</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endParaRPr>
          </a:p>
        </p:txBody>
      </p:sp>
      <p:sp>
        <p:nvSpPr>
          <p:cNvPr id="18" name="正方形/長方形 15">
            <a:extLst>
              <a:ext uri="{FF2B5EF4-FFF2-40B4-BE49-F238E27FC236}">
                <a16:creationId xmlns:a16="http://schemas.microsoft.com/office/drawing/2014/main" id="{B3F99BF0-B38D-46CC-B1F0-C59E16CC66F7}"/>
              </a:ext>
            </a:extLst>
          </p:cNvPr>
          <p:cNvSpPr/>
          <p:nvPr/>
        </p:nvSpPr>
        <p:spPr>
          <a:xfrm>
            <a:off x="2093201" y="5027332"/>
            <a:ext cx="2408135" cy="631454"/>
          </a:xfrm>
          <a:prstGeom prst="rect">
            <a:avLst/>
          </a:prstGeom>
          <a:solidFill>
            <a:schemeClr val="bg1"/>
          </a:solid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代表取締役会長</a:t>
            </a:r>
            <a:r>
              <a:rPr kumimoji="1" lang="en-US" altLang="ja-JP"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四家 千佳史</a:t>
            </a:r>
            <a:endParaRPr kumimoji="1" lang="en-US" altLang="ja-JP"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代表取締役社長</a:t>
            </a:r>
            <a:r>
              <a:rPr kumimoji="1" lang="en-US" altLang="ja-JP"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小野寺 昭則</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取締役副社長：河内山 晃</a:t>
            </a:r>
            <a:endParaRPr kumimoji="1" lang="ja-JP" altLang="en-US"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6">
            <a:extLst>
              <a:ext uri="{FF2B5EF4-FFF2-40B4-BE49-F238E27FC236}">
                <a16:creationId xmlns:a16="http://schemas.microsoft.com/office/drawing/2014/main" id="{A7F1B5E3-379D-4441-9F0E-80584AE1B02F}"/>
              </a:ext>
            </a:extLst>
          </p:cNvPr>
          <p:cNvSpPr/>
          <p:nvPr/>
        </p:nvSpPr>
        <p:spPr>
          <a:xfrm>
            <a:off x="2093201" y="1813183"/>
            <a:ext cx="2267896" cy="488047"/>
          </a:xfrm>
          <a:prstGeom prst="rect">
            <a:avLst/>
          </a:prstGeom>
          <a:solidFill>
            <a:schemeClr val="bg1"/>
          </a:solid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株式会社</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EARTHBRAIN</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endParaRPr>
          </a:p>
        </p:txBody>
      </p:sp>
      <p:cxnSp>
        <p:nvCxnSpPr>
          <p:cNvPr id="20" name="直線矢印コネクタ 17">
            <a:extLst>
              <a:ext uri="{FF2B5EF4-FFF2-40B4-BE49-F238E27FC236}">
                <a16:creationId xmlns:a16="http://schemas.microsoft.com/office/drawing/2014/main" id="{83110FEA-C6E2-4331-882D-1903BF5ED6E1}"/>
              </a:ext>
            </a:extLst>
          </p:cNvPr>
          <p:cNvCxnSpPr>
            <a:cxnSpLocks/>
          </p:cNvCxnSpPr>
          <p:nvPr/>
        </p:nvCxnSpPr>
        <p:spPr bwMode="auto">
          <a:xfrm>
            <a:off x="2107913" y="2344056"/>
            <a:ext cx="2169209" cy="0"/>
          </a:xfrm>
          <a:prstGeom prst="straightConnector1">
            <a:avLst/>
          </a:prstGeom>
          <a:solidFill>
            <a:schemeClr val="bg1"/>
          </a:solidFill>
          <a:ln w="9525" cap="flat" cmpd="sng" algn="ctr">
            <a:solidFill>
              <a:schemeClr val="bg2"/>
            </a:solidFill>
            <a:prstDash val="dash"/>
            <a:round/>
            <a:headEnd type="none" w="med" len="med"/>
            <a:tailEnd type="none"/>
          </a:ln>
          <a:effectLst/>
        </p:spPr>
      </p:cxnSp>
      <p:cxnSp>
        <p:nvCxnSpPr>
          <p:cNvPr id="21" name="直線矢印コネクタ 18">
            <a:extLst>
              <a:ext uri="{FF2B5EF4-FFF2-40B4-BE49-F238E27FC236}">
                <a16:creationId xmlns:a16="http://schemas.microsoft.com/office/drawing/2014/main" id="{1F8D4CD4-7BCD-4E9F-9E15-874170AFDABC}"/>
              </a:ext>
            </a:extLst>
          </p:cNvPr>
          <p:cNvCxnSpPr>
            <a:cxnSpLocks/>
          </p:cNvCxnSpPr>
          <p:nvPr/>
        </p:nvCxnSpPr>
        <p:spPr bwMode="auto">
          <a:xfrm>
            <a:off x="2107913" y="2917758"/>
            <a:ext cx="2169209" cy="0"/>
          </a:xfrm>
          <a:prstGeom prst="straightConnector1">
            <a:avLst/>
          </a:prstGeom>
          <a:solidFill>
            <a:schemeClr val="bg1"/>
          </a:solidFill>
          <a:ln w="9525" cap="flat" cmpd="sng" algn="ctr">
            <a:solidFill>
              <a:schemeClr val="bg2"/>
            </a:solidFill>
            <a:prstDash val="dash"/>
            <a:round/>
            <a:headEnd type="none" w="med" len="med"/>
            <a:tailEnd type="none"/>
          </a:ln>
          <a:effectLst/>
        </p:spPr>
      </p:cxnSp>
      <p:cxnSp>
        <p:nvCxnSpPr>
          <p:cNvPr id="22" name="直線矢印コネクタ 19">
            <a:extLst>
              <a:ext uri="{FF2B5EF4-FFF2-40B4-BE49-F238E27FC236}">
                <a16:creationId xmlns:a16="http://schemas.microsoft.com/office/drawing/2014/main" id="{2F10B9A4-B5E4-4218-ADC3-313F58E06CA0}"/>
              </a:ext>
            </a:extLst>
          </p:cNvPr>
          <p:cNvCxnSpPr>
            <a:cxnSpLocks/>
          </p:cNvCxnSpPr>
          <p:nvPr/>
        </p:nvCxnSpPr>
        <p:spPr bwMode="auto">
          <a:xfrm>
            <a:off x="2107913" y="3574899"/>
            <a:ext cx="2169209" cy="0"/>
          </a:xfrm>
          <a:prstGeom prst="straightConnector1">
            <a:avLst/>
          </a:prstGeom>
          <a:solidFill>
            <a:schemeClr val="bg1"/>
          </a:solidFill>
          <a:ln w="9525" cap="flat" cmpd="sng" algn="ctr">
            <a:solidFill>
              <a:schemeClr val="bg2"/>
            </a:solidFill>
            <a:prstDash val="dash"/>
            <a:round/>
            <a:headEnd type="none" w="med" len="med"/>
            <a:tailEnd type="none"/>
          </a:ln>
          <a:effectLst/>
        </p:spPr>
      </p:cxnSp>
      <p:sp>
        <p:nvSpPr>
          <p:cNvPr id="24" name="正方形/長方形 21">
            <a:extLst>
              <a:ext uri="{FF2B5EF4-FFF2-40B4-BE49-F238E27FC236}">
                <a16:creationId xmlns:a16="http://schemas.microsoft.com/office/drawing/2014/main" id="{0C093436-470A-4034-87D9-7B560052B28C}"/>
              </a:ext>
            </a:extLst>
          </p:cNvPr>
          <p:cNvSpPr/>
          <p:nvPr/>
        </p:nvSpPr>
        <p:spPr>
          <a:xfrm>
            <a:off x="2093201" y="5755420"/>
            <a:ext cx="2267896" cy="666273"/>
          </a:xfrm>
          <a:prstGeom prst="rect">
            <a:avLst/>
          </a:prstGeom>
          <a:solidFill>
            <a:schemeClr val="bg1"/>
          </a:solid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建設業向けデジタルソリューションの開発、保守など</a:t>
            </a:r>
            <a:endParaRPr kumimoji="1" lang="ja-JP" altLang="en-US"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 name="直線矢印コネクタ 22">
            <a:extLst>
              <a:ext uri="{FF2B5EF4-FFF2-40B4-BE49-F238E27FC236}">
                <a16:creationId xmlns:a16="http://schemas.microsoft.com/office/drawing/2014/main" id="{9C9ECC18-CEF0-417F-86AA-C2253E6FD8C2}"/>
              </a:ext>
            </a:extLst>
          </p:cNvPr>
          <p:cNvCxnSpPr>
            <a:cxnSpLocks/>
          </p:cNvCxnSpPr>
          <p:nvPr/>
        </p:nvCxnSpPr>
        <p:spPr bwMode="auto">
          <a:xfrm>
            <a:off x="2107913" y="5701614"/>
            <a:ext cx="2169209" cy="0"/>
          </a:xfrm>
          <a:prstGeom prst="straightConnector1">
            <a:avLst/>
          </a:prstGeom>
          <a:solidFill>
            <a:schemeClr val="bg1"/>
          </a:solidFill>
          <a:ln w="9525" cap="flat" cmpd="sng" algn="ctr">
            <a:solidFill>
              <a:schemeClr val="bg2"/>
            </a:solidFill>
            <a:prstDash val="dash"/>
            <a:round/>
            <a:headEnd type="none" w="med" len="med"/>
            <a:tailEnd type="none"/>
          </a:ln>
          <a:effectLst/>
        </p:spPr>
      </p:cxnSp>
      <p:sp>
        <p:nvSpPr>
          <p:cNvPr id="27" name="テキスト ボックス 108">
            <a:extLst>
              <a:ext uri="{FF2B5EF4-FFF2-40B4-BE49-F238E27FC236}">
                <a16:creationId xmlns:a16="http://schemas.microsoft.com/office/drawing/2014/main" id="{FABD04A0-AFEB-4F0B-874B-891FD86C9E07}"/>
              </a:ext>
            </a:extLst>
          </p:cNvPr>
          <p:cNvSpPr txBox="1"/>
          <p:nvPr/>
        </p:nvSpPr>
        <p:spPr>
          <a:xfrm>
            <a:off x="1119904" y="691699"/>
            <a:ext cx="1436382" cy="39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18288"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333399"/>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会社概要</a:t>
            </a:r>
          </a:p>
        </p:txBody>
      </p:sp>
      <p:pic>
        <p:nvPicPr>
          <p:cNvPr id="28" name="図 37">
            <a:extLst>
              <a:ext uri="{FF2B5EF4-FFF2-40B4-BE49-F238E27FC236}">
                <a16:creationId xmlns:a16="http://schemas.microsoft.com/office/drawing/2014/main" id="{4C8C85AB-F5C8-4D2E-ABA2-E96BE7BE3CF7}"/>
              </a:ext>
            </a:extLst>
          </p:cNvPr>
          <p:cNvPicPr>
            <a:picLocks noChangeAspect="1"/>
          </p:cNvPicPr>
          <p:nvPr/>
        </p:nvPicPr>
        <p:blipFill>
          <a:blip r:embed="rId6"/>
          <a:stretch>
            <a:fillRect/>
          </a:stretch>
        </p:blipFill>
        <p:spPr>
          <a:xfrm>
            <a:off x="1445780" y="1144038"/>
            <a:ext cx="2267897" cy="631454"/>
          </a:xfrm>
          <a:prstGeom prst="rect">
            <a:avLst/>
          </a:prstGeom>
        </p:spPr>
      </p:pic>
      <p:sp>
        <p:nvSpPr>
          <p:cNvPr id="59" name="タイトル 1">
            <a:extLst>
              <a:ext uri="{FF2B5EF4-FFF2-40B4-BE49-F238E27FC236}">
                <a16:creationId xmlns:a16="http://schemas.microsoft.com/office/drawing/2014/main" id="{C9BDC082-95B7-4163-AB51-BDC3A6BE8D40}"/>
              </a:ext>
            </a:extLst>
          </p:cNvPr>
          <p:cNvSpPr>
            <a:spLocks noGrp="1"/>
          </p:cNvSpPr>
          <p:nvPr>
            <p:ph type="title"/>
          </p:nvPr>
        </p:nvSpPr>
        <p:spPr>
          <a:xfrm>
            <a:off x="2107913" y="122955"/>
            <a:ext cx="8229600" cy="589865"/>
          </a:xfrm>
        </p:spPr>
        <p:txBody>
          <a:bodyPr vert="horz"/>
          <a:lstStyle/>
          <a:p>
            <a:r>
              <a:rPr kumimoji="1" lang="en-US" altLang="ja-JP" sz="2800" b="1" dirty="0">
                <a:solidFill>
                  <a:srgbClr val="0000CA"/>
                </a:solidFill>
              </a:rPr>
              <a:t>2021</a:t>
            </a:r>
            <a:r>
              <a:rPr kumimoji="1" lang="ja-JP" altLang="en-US" sz="2800" b="1" dirty="0">
                <a:solidFill>
                  <a:srgbClr val="0000CA"/>
                </a:solidFill>
              </a:rPr>
              <a:t>年</a:t>
            </a:r>
            <a:r>
              <a:rPr kumimoji="1" lang="en-US" altLang="ja-JP" sz="2800" b="1" dirty="0">
                <a:solidFill>
                  <a:srgbClr val="0000CA"/>
                </a:solidFill>
              </a:rPr>
              <a:t>7</a:t>
            </a:r>
            <a:r>
              <a:rPr kumimoji="1" lang="ja-JP" altLang="en-US" sz="2800" b="1" dirty="0">
                <a:solidFill>
                  <a:srgbClr val="0000CA"/>
                </a:solidFill>
              </a:rPr>
              <a:t>月㈱</a:t>
            </a:r>
            <a:r>
              <a:rPr kumimoji="1" lang="en-US" altLang="ja-JP" sz="2800" b="1" dirty="0">
                <a:solidFill>
                  <a:srgbClr val="0000CA"/>
                </a:solidFill>
              </a:rPr>
              <a:t>EARTHBRAIN</a:t>
            </a:r>
            <a:r>
              <a:rPr kumimoji="1" lang="ja-JP" altLang="en-US" sz="2800" b="1" dirty="0">
                <a:solidFill>
                  <a:srgbClr val="0000CA"/>
                </a:solidFill>
              </a:rPr>
              <a:t>を設立</a:t>
            </a:r>
          </a:p>
        </p:txBody>
      </p:sp>
      <p:pic>
        <p:nvPicPr>
          <p:cNvPr id="48" name="図 47">
            <a:extLst>
              <a:ext uri="{FF2B5EF4-FFF2-40B4-BE49-F238E27FC236}">
                <a16:creationId xmlns:a16="http://schemas.microsoft.com/office/drawing/2014/main" id="{38800740-8C50-47B8-A7B0-41F5F1730B89}"/>
              </a:ext>
            </a:extLst>
          </p:cNvPr>
          <p:cNvPicPr>
            <a:picLocks noChangeAspect="1"/>
          </p:cNvPicPr>
          <p:nvPr/>
        </p:nvPicPr>
        <p:blipFill>
          <a:blip r:embed="rId7"/>
          <a:stretch>
            <a:fillRect/>
          </a:stretch>
        </p:blipFill>
        <p:spPr>
          <a:xfrm>
            <a:off x="8216304" y="5758959"/>
            <a:ext cx="957899" cy="584114"/>
          </a:xfrm>
          <a:prstGeom prst="rect">
            <a:avLst/>
          </a:prstGeom>
        </p:spPr>
      </p:pic>
      <p:sp>
        <p:nvSpPr>
          <p:cNvPr id="50" name="正方形/長方形 49">
            <a:extLst>
              <a:ext uri="{FF2B5EF4-FFF2-40B4-BE49-F238E27FC236}">
                <a16:creationId xmlns:a16="http://schemas.microsoft.com/office/drawing/2014/main" id="{7C6D1403-0CF3-474F-A4B4-6200109AECE3}"/>
              </a:ext>
            </a:extLst>
          </p:cNvPr>
          <p:cNvSpPr/>
          <p:nvPr/>
        </p:nvSpPr>
        <p:spPr>
          <a:xfrm>
            <a:off x="6094213" y="4415954"/>
            <a:ext cx="1116000" cy="7358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a:extLst>
              <a:ext uri="{FF2B5EF4-FFF2-40B4-BE49-F238E27FC236}">
                <a16:creationId xmlns:a16="http://schemas.microsoft.com/office/drawing/2014/main" id="{83F51CE6-89FE-4864-AC32-A16F67ACC8BC}"/>
              </a:ext>
            </a:extLst>
          </p:cNvPr>
          <p:cNvSpPr/>
          <p:nvPr/>
        </p:nvSpPr>
        <p:spPr>
          <a:xfrm>
            <a:off x="6094211" y="3427561"/>
            <a:ext cx="1116000" cy="8954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a:extLst>
              <a:ext uri="{FF2B5EF4-FFF2-40B4-BE49-F238E27FC236}">
                <a16:creationId xmlns:a16="http://schemas.microsoft.com/office/drawing/2014/main" id="{75BA9EB3-D0F2-4FDA-9AB8-AEBA13C99D31}"/>
              </a:ext>
            </a:extLst>
          </p:cNvPr>
          <p:cNvSpPr/>
          <p:nvPr/>
        </p:nvSpPr>
        <p:spPr>
          <a:xfrm>
            <a:off x="6107635" y="5254087"/>
            <a:ext cx="1116000" cy="15636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65" name="正方形/長方形 64">
            <a:extLst>
              <a:ext uri="{FF2B5EF4-FFF2-40B4-BE49-F238E27FC236}">
                <a16:creationId xmlns:a16="http://schemas.microsoft.com/office/drawing/2014/main" id="{5853F2BE-EEEA-42D3-8FD5-C10EBE3520EF}"/>
              </a:ext>
            </a:extLst>
          </p:cNvPr>
          <p:cNvSpPr/>
          <p:nvPr/>
        </p:nvSpPr>
        <p:spPr>
          <a:xfrm>
            <a:off x="7297983" y="4417496"/>
            <a:ext cx="3619567" cy="729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Noto Sans JP"/>
                <a:ea typeface="Meiryo UI"/>
                <a:cs typeface="+mn-cs"/>
              </a:rPr>
              <a:t>デジタル技術を駆使し、</a:t>
            </a:r>
            <a:br>
              <a:rPr kumimoji="1" lang="ja-JP" altLang="en-US" sz="1400" b="1" i="0" u="none" strike="noStrike" kern="1200" cap="none" spc="0" normalizeH="0" baseline="0" noProof="0" dirty="0">
                <a:ln>
                  <a:noFill/>
                </a:ln>
                <a:solidFill>
                  <a:srgbClr val="002060"/>
                </a:solidFill>
                <a:effectLst/>
                <a:uLnTx/>
                <a:uFillTx/>
                <a:latin typeface="Noto Sans JP"/>
                <a:ea typeface="Meiryo UI"/>
                <a:cs typeface="+mn-cs"/>
              </a:rPr>
            </a:br>
            <a:r>
              <a:rPr kumimoji="1" lang="ja-JP" altLang="en-US" sz="1400" b="1" i="0" u="none" strike="noStrike" kern="1200" cap="none" spc="0" normalizeH="0" baseline="0" noProof="0" dirty="0">
                <a:ln>
                  <a:noFill/>
                </a:ln>
                <a:solidFill>
                  <a:srgbClr val="002060"/>
                </a:solidFill>
                <a:effectLst/>
                <a:uLnTx/>
                <a:uFillTx/>
                <a:latin typeface="Noto Sans JP"/>
                <a:ea typeface="Meiryo UI"/>
                <a:cs typeface="+mn-cs"/>
              </a:rPr>
              <a:t>土木現場の生産性・安全性・環境性の</a:t>
            </a:r>
            <a:endParaRPr kumimoji="1" lang="en-US" altLang="ja-JP" sz="1400" b="1" i="0" u="none" strike="noStrike" kern="1200" cap="none" spc="0" normalizeH="0" baseline="0" noProof="0" dirty="0">
              <a:ln>
                <a:noFill/>
              </a:ln>
              <a:solidFill>
                <a:srgbClr val="002060"/>
              </a:solidFill>
              <a:effectLst/>
              <a:uLnTx/>
              <a:uFillTx/>
              <a:latin typeface="Noto Sans JP"/>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Noto Sans JP"/>
                <a:ea typeface="Meiryo UI"/>
                <a:cs typeface="+mn-cs"/>
              </a:rPr>
              <a:t>世界革命を起こす</a:t>
            </a:r>
          </a:p>
        </p:txBody>
      </p:sp>
      <p:sp>
        <p:nvSpPr>
          <p:cNvPr id="66" name="正方形/長方形 65">
            <a:extLst>
              <a:ext uri="{FF2B5EF4-FFF2-40B4-BE49-F238E27FC236}">
                <a16:creationId xmlns:a16="http://schemas.microsoft.com/office/drawing/2014/main" id="{EF1C0426-A6D5-4C48-BA67-8C89135E019C}"/>
              </a:ext>
            </a:extLst>
          </p:cNvPr>
          <p:cNvSpPr/>
          <p:nvPr/>
        </p:nvSpPr>
        <p:spPr>
          <a:xfrm>
            <a:off x="7297983" y="3429103"/>
            <a:ext cx="3619567" cy="89541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安全で、生産性が高く、スマートで、クリーンな</a:t>
            </a:r>
            <a:endParaRPr kumimoji="1" lang="en-US" altLang="ja-JP"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未来の現場をお客様と共に創造する。</a:t>
            </a:r>
            <a:endParaRPr kumimoji="1" lang="en-US" altLang="ja-JP"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sp>
        <p:nvSpPr>
          <p:cNvPr id="67" name="正方形/長方形 66">
            <a:extLst>
              <a:ext uri="{FF2B5EF4-FFF2-40B4-BE49-F238E27FC236}">
                <a16:creationId xmlns:a16="http://schemas.microsoft.com/office/drawing/2014/main" id="{84121C41-A0D1-4538-A3EB-BF7333E12D0B}"/>
              </a:ext>
            </a:extLst>
          </p:cNvPr>
          <p:cNvSpPr/>
          <p:nvPr/>
        </p:nvSpPr>
        <p:spPr>
          <a:xfrm>
            <a:off x="7311406" y="5255629"/>
            <a:ext cx="3606143" cy="15620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marL="0" marR="0" lvl="0" indent="0" algn="l" defTabSz="914400" rtl="0" eaLnBrk="1" fontAlgn="auto" latinLnBrk="0" hangingPunct="1">
              <a:lnSpc>
                <a:spcPct val="100000"/>
              </a:lnSpc>
              <a:spcBef>
                <a:spcPts val="0"/>
              </a:spcBef>
              <a:spcAft>
                <a:spcPts val="0"/>
              </a:spcAft>
              <a:buClr>
                <a:srgbClr val="000000"/>
              </a:buClr>
              <a:buSzPct val="100000"/>
              <a:buFontTx/>
              <a:buNone/>
              <a:tabLst/>
              <a:defRPr/>
            </a:pPr>
            <a:endParaRPr kumimoji="1" lang="en-US" altLang="ja-JP" sz="1400" b="0" i="0" u="none" strike="noStrike" kern="1200" cap="none" spc="0" normalizeH="0" baseline="0" noProof="0" dirty="0">
              <a:ln>
                <a:noFill/>
              </a:ln>
              <a:solidFill>
                <a:srgbClr val="333399"/>
              </a:solidFill>
              <a:effectLst/>
              <a:uLnTx/>
              <a:uFillTx/>
              <a:latin typeface="Meiryo UI" panose="020B0604030504040204" pitchFamily="50" charset="-128"/>
              <a:ea typeface="Meiryo UI" panose="020B0604030504040204" pitchFamily="50" charset="-128"/>
              <a:cs typeface="+mn-cs"/>
            </a:endParaRPr>
          </a:p>
        </p:txBody>
      </p:sp>
      <p:sp>
        <p:nvSpPr>
          <p:cNvPr id="68" name="テキスト ボックス 67">
            <a:extLst>
              <a:ext uri="{FF2B5EF4-FFF2-40B4-BE49-F238E27FC236}">
                <a16:creationId xmlns:a16="http://schemas.microsoft.com/office/drawing/2014/main" id="{C2488C62-F20A-456D-B0E3-23A9FE1949E0}"/>
              </a:ext>
            </a:extLst>
          </p:cNvPr>
          <p:cNvSpPr txBox="1"/>
          <p:nvPr/>
        </p:nvSpPr>
        <p:spPr>
          <a:xfrm>
            <a:off x="7313539" y="5244032"/>
            <a:ext cx="3606203" cy="1613968"/>
          </a:xfrm>
          <a:prstGeom prst="rect">
            <a:avLst/>
          </a:prstGeom>
          <a:noFill/>
        </p:spPr>
        <p:txBody>
          <a:bodyPr wrap="square">
            <a:spAutoFit/>
          </a:bodyPr>
          <a:lstStyle/>
          <a:p>
            <a:pPr marL="0" marR="0" lvl="0" indent="0" algn="l" defTabSz="914400" rtl="0" eaLnBrk="1" fontAlgn="base" latinLnBrk="0" hangingPunct="1">
              <a:lnSpc>
                <a:spcPts val="2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①全てはお客様への価値創造から </a:t>
            </a:r>
            <a:endParaRPr kumimoji="1" lang="en-US" altLang="ja-JP" sz="16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②</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ビジョン実現を起点にした思考</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 </a:t>
            </a:r>
          </a:p>
          <a:p>
            <a:pPr marL="0" marR="0" lvl="0" indent="0" algn="l" defTabSz="914400" rtl="0" eaLnBrk="1" fontAlgn="base" latinLnBrk="0" hangingPunct="1">
              <a:lnSpc>
                <a:spcPts val="2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③</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経営・開発・マーケティングの</a:t>
            </a: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Agility </a:t>
            </a:r>
          </a:p>
          <a:p>
            <a:pPr marL="0" marR="0" lvl="0" indent="0" algn="l" defTabSz="914400" rtl="0" eaLnBrk="1" fontAlgn="base" latinLnBrk="0" hangingPunct="1">
              <a:lnSpc>
                <a:spcPts val="2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2060"/>
                </a:solidFill>
                <a:effectLst/>
                <a:uLnTx/>
                <a:uFillTx/>
                <a:latin typeface="Meiryo UI"/>
                <a:ea typeface="Meiryo UI"/>
                <a:cs typeface="+mn-cs"/>
              </a:rPr>
              <a:t>④</a:t>
            </a:r>
            <a:r>
              <a:rPr kumimoji="1" lang="ja-JP" altLang="en-US" sz="1400" b="1" i="0" u="none" strike="noStrike" kern="1200" cap="none" spc="0" normalizeH="0" baseline="0" noProof="0" dirty="0">
                <a:ln>
                  <a:noFill/>
                </a:ln>
                <a:solidFill>
                  <a:srgbClr val="002060"/>
                </a:solidFill>
                <a:effectLst/>
                <a:uLnTx/>
                <a:uFillTx/>
                <a:latin typeface="Meiryo UI"/>
                <a:ea typeface="Meiryo UI"/>
                <a:cs typeface="+mn-cs"/>
              </a:rPr>
              <a:t>グローバルベスト技術 </a:t>
            </a:r>
            <a:endParaRPr kumimoji="1" lang="en-US" altLang="ja-JP" sz="1400" b="1" i="0" u="none" strike="noStrike" kern="1200" cap="none" spc="0" normalizeH="0" baseline="0" noProof="0" dirty="0">
              <a:ln>
                <a:noFill/>
              </a:ln>
              <a:solidFill>
                <a:srgbClr val="002060"/>
              </a:solidFill>
              <a:effectLst/>
              <a:uLnTx/>
              <a:uFillTx/>
              <a:latin typeface="Meiryo UI"/>
              <a:ea typeface="游ゴシック" panose="020B0400000000000000" pitchFamily="50" charset="-128"/>
              <a:cs typeface="+mn-cs"/>
            </a:endParaRPr>
          </a:p>
          <a:p>
            <a:pPr marL="0" marR="0" lvl="0" indent="0" algn="l" defTabSz="457195" rtl="0" eaLnBrk="1" fontAlgn="base" latinLnBrk="0" hangingPunct="1">
              <a:lnSpc>
                <a:spcPts val="2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2060"/>
                </a:solidFill>
                <a:effectLst/>
                <a:uLnTx/>
                <a:uFillTx/>
                <a:latin typeface="Meiryo UI"/>
                <a:ea typeface="游ゴシック" panose="020B0400000000000000" pitchFamily="50" charset="-128"/>
                <a:cs typeface="+mn-cs"/>
              </a:rPr>
              <a:t>⑤</a:t>
            </a:r>
            <a:r>
              <a:rPr kumimoji="1" lang="ja-JP" altLang="en-US" sz="1400" b="1" i="0" u="none" strike="noStrike" kern="1200" cap="none" spc="0" normalizeH="0" baseline="0" noProof="0" dirty="0">
                <a:ln>
                  <a:noFill/>
                </a:ln>
                <a:solidFill>
                  <a:srgbClr val="002060"/>
                </a:solidFill>
                <a:effectLst/>
                <a:uLnTx/>
                <a:uFillTx/>
                <a:latin typeface="Meiryo UI"/>
                <a:ea typeface="游ゴシック" panose="020B0400000000000000" pitchFamily="50" charset="-128"/>
                <a:cs typeface="+mn-cs"/>
              </a:rPr>
              <a:t>創造性と開拓者精神</a:t>
            </a:r>
            <a:endParaRPr kumimoji="1" lang="en-US" altLang="ja-JP" sz="1400" b="1" i="0" u="none" strike="noStrike" kern="1200" cap="none" spc="0" normalizeH="0" baseline="0" noProof="0" dirty="0">
              <a:ln>
                <a:noFill/>
              </a:ln>
              <a:solidFill>
                <a:srgbClr val="002060"/>
              </a:solidFill>
              <a:effectLst/>
              <a:uLnTx/>
              <a:uFillTx/>
              <a:latin typeface="Meiryo UI"/>
              <a:ea typeface="游ゴシック" panose="020B0400000000000000" pitchFamily="50" charset="-128"/>
              <a:cs typeface="+mn-cs"/>
            </a:endParaRPr>
          </a:p>
          <a:p>
            <a:pPr marL="0" marR="0" lvl="0" indent="0" algn="l" defTabSz="457195" rtl="0" eaLnBrk="1" fontAlgn="base" latinLnBrk="0" hangingPunct="1">
              <a:lnSpc>
                <a:spcPts val="2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a:ea typeface="游ゴシック" panose="020B0400000000000000" pitchFamily="50" charset="-128"/>
                <a:cs typeface="+mn-cs"/>
              </a:rPr>
              <a:t>⑥横串を刺す </a:t>
            </a:r>
            <a:r>
              <a:rPr kumimoji="1" lang="en-US" altLang="ja-JP" sz="1400" b="1" i="0" u="none" strike="noStrike" kern="1200" cap="none" spc="0" normalizeH="0" baseline="0" noProof="0" dirty="0">
                <a:ln>
                  <a:noFill/>
                </a:ln>
                <a:solidFill>
                  <a:srgbClr val="002060"/>
                </a:solidFill>
                <a:effectLst/>
                <a:uLnTx/>
                <a:uFillTx/>
                <a:latin typeface="Meiryo UI"/>
                <a:ea typeface="游ゴシック" panose="020B0400000000000000" pitchFamily="50" charset="-128"/>
                <a:cs typeface="+mn-cs"/>
              </a:rPr>
              <a:t> </a:t>
            </a:r>
          </a:p>
        </p:txBody>
      </p:sp>
      <p:sp>
        <p:nvSpPr>
          <p:cNvPr id="70" name="テキスト ボックス 108">
            <a:extLst>
              <a:ext uri="{FF2B5EF4-FFF2-40B4-BE49-F238E27FC236}">
                <a16:creationId xmlns:a16="http://schemas.microsoft.com/office/drawing/2014/main" id="{A7677F5C-6503-4E5C-9469-51F7597DCDC9}"/>
              </a:ext>
            </a:extLst>
          </p:cNvPr>
          <p:cNvSpPr txBox="1"/>
          <p:nvPr/>
        </p:nvSpPr>
        <p:spPr>
          <a:xfrm>
            <a:off x="5966602" y="2977778"/>
            <a:ext cx="3207600" cy="39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18288"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333399"/>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ビジョン・ミッション・行動規範</a:t>
            </a:r>
          </a:p>
        </p:txBody>
      </p:sp>
      <p:sp>
        <p:nvSpPr>
          <p:cNvPr id="71" name="テキスト ボックス 70">
            <a:extLst>
              <a:ext uri="{FF2B5EF4-FFF2-40B4-BE49-F238E27FC236}">
                <a16:creationId xmlns:a16="http://schemas.microsoft.com/office/drawing/2014/main" id="{5D62A622-BA2D-4550-8D10-90D5838D94AA}"/>
              </a:ext>
            </a:extLst>
          </p:cNvPr>
          <p:cNvSpPr txBox="1"/>
          <p:nvPr/>
        </p:nvSpPr>
        <p:spPr>
          <a:xfrm>
            <a:off x="6062558" y="6054623"/>
            <a:ext cx="11793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価値観・</a:t>
            </a:r>
            <a:br>
              <a:rPr kumimoji="1" lang="en-US" altLang="ja-JP" sz="18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br>
            <a:r>
              <a:rPr kumimoji="1" lang="ja-JP" altLang="en-US" sz="18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行動規範</a:t>
            </a:r>
          </a:p>
        </p:txBody>
      </p:sp>
      <p:sp>
        <p:nvSpPr>
          <p:cNvPr id="72" name="テキスト ボックス 71">
            <a:extLst>
              <a:ext uri="{FF2B5EF4-FFF2-40B4-BE49-F238E27FC236}">
                <a16:creationId xmlns:a16="http://schemas.microsoft.com/office/drawing/2014/main" id="{04D18E27-9FC5-4A23-B99D-70F300629BE7}"/>
              </a:ext>
            </a:extLst>
          </p:cNvPr>
          <p:cNvSpPr txBox="1"/>
          <p:nvPr/>
        </p:nvSpPr>
        <p:spPr>
          <a:xfrm>
            <a:off x="6146539" y="3363216"/>
            <a:ext cx="106711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Vision</a:t>
            </a:r>
            <a:endParaRPr kumimoji="1" lang="ja-JP" altLang="en-US" sz="1800" b="0"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73" name="テキスト ボックス 72">
            <a:extLst>
              <a:ext uri="{FF2B5EF4-FFF2-40B4-BE49-F238E27FC236}">
                <a16:creationId xmlns:a16="http://schemas.microsoft.com/office/drawing/2014/main" id="{67AF44A8-B5A4-496E-B6C1-BEDF37E54E13}"/>
              </a:ext>
            </a:extLst>
          </p:cNvPr>
          <p:cNvSpPr txBox="1"/>
          <p:nvPr/>
        </p:nvSpPr>
        <p:spPr>
          <a:xfrm>
            <a:off x="6101408" y="4400467"/>
            <a:ext cx="128195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Mission</a:t>
            </a:r>
            <a:endParaRPr kumimoji="1" lang="ja-JP" altLang="en-US" sz="1600" b="0"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74" name="テキスト ボックス 73">
            <a:extLst>
              <a:ext uri="{FF2B5EF4-FFF2-40B4-BE49-F238E27FC236}">
                <a16:creationId xmlns:a16="http://schemas.microsoft.com/office/drawing/2014/main" id="{12B680E9-A5CF-47DB-9000-BD9BB2E96284}"/>
              </a:ext>
            </a:extLst>
          </p:cNvPr>
          <p:cNvSpPr txBox="1"/>
          <p:nvPr/>
        </p:nvSpPr>
        <p:spPr>
          <a:xfrm>
            <a:off x="6194427" y="5266031"/>
            <a:ext cx="92802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Value</a:t>
            </a:r>
            <a:endParaRPr kumimoji="1" lang="ja-JP" altLang="en-US" sz="1800" b="0" i="0" u="none" strike="noStrike" kern="1200" cap="none" spc="0" normalizeH="0" baseline="0" noProof="0" dirty="0">
              <a:ln>
                <a:noFill/>
              </a:ln>
              <a:solidFill>
                <a:srgbClr val="FFFFFF"/>
              </a:solidFill>
              <a:effectLst/>
              <a:uLnTx/>
              <a:uFillTx/>
              <a:latin typeface="Meiryo UI"/>
              <a:ea typeface="Meiryo UI"/>
              <a:cs typeface="+mn-cs"/>
            </a:endParaRPr>
          </a:p>
        </p:txBody>
      </p:sp>
      <p:pic>
        <p:nvPicPr>
          <p:cNvPr id="75" name="Graphic 113">
            <a:extLst>
              <a:ext uri="{FF2B5EF4-FFF2-40B4-BE49-F238E27FC236}">
                <a16:creationId xmlns:a16="http://schemas.microsoft.com/office/drawing/2014/main" id="{CF463DBA-5064-4095-A9DD-4F19B6CBDC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5344" y="4685094"/>
            <a:ext cx="402675" cy="402675"/>
          </a:xfrm>
          <a:prstGeom prst="rect">
            <a:avLst/>
          </a:prstGeom>
        </p:spPr>
      </p:pic>
      <p:pic>
        <p:nvPicPr>
          <p:cNvPr id="76" name="Graphic 53">
            <a:extLst>
              <a:ext uri="{FF2B5EF4-FFF2-40B4-BE49-F238E27FC236}">
                <a16:creationId xmlns:a16="http://schemas.microsoft.com/office/drawing/2014/main" id="{BF336C81-C187-4EB3-9B99-ACFB53232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1803" y="5596193"/>
            <a:ext cx="427145" cy="427145"/>
          </a:xfrm>
          <a:prstGeom prst="rect">
            <a:avLst/>
          </a:prstGeom>
        </p:spPr>
      </p:pic>
      <p:pic>
        <p:nvPicPr>
          <p:cNvPr id="77" name="Graphic 148">
            <a:extLst>
              <a:ext uri="{FF2B5EF4-FFF2-40B4-BE49-F238E27FC236}">
                <a16:creationId xmlns:a16="http://schemas.microsoft.com/office/drawing/2014/main" id="{1FD89EE4-C031-41CE-9880-02E41B196FD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45" y="3691461"/>
            <a:ext cx="336060" cy="336060"/>
          </a:xfrm>
          <a:prstGeom prst="rect">
            <a:avLst/>
          </a:prstGeom>
        </p:spPr>
      </p:pic>
      <p:sp>
        <p:nvSpPr>
          <p:cNvPr id="42" name="正方形/長方形 8">
            <a:extLst>
              <a:ext uri="{FF2B5EF4-FFF2-40B4-BE49-F238E27FC236}">
                <a16:creationId xmlns:a16="http://schemas.microsoft.com/office/drawing/2014/main" id="{30352B63-38E7-41AE-856C-C539A47BE6FD}"/>
              </a:ext>
            </a:extLst>
          </p:cNvPr>
          <p:cNvSpPr/>
          <p:nvPr/>
        </p:nvSpPr>
        <p:spPr>
          <a:xfrm>
            <a:off x="1426789" y="4144455"/>
            <a:ext cx="614643" cy="727273"/>
          </a:xfrm>
          <a:prstGeom prst="rect">
            <a:avLst/>
          </a:prstGeom>
          <a:solidFill>
            <a:srgbClr val="333399"/>
          </a:solidFill>
          <a:ln w="9525"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40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a:ea typeface="Meiryo UI"/>
                <a:cs typeface="+mn-cs"/>
              </a:rPr>
              <a:t>社員数</a:t>
            </a:r>
          </a:p>
        </p:txBody>
      </p:sp>
      <p:sp>
        <p:nvSpPr>
          <p:cNvPr id="43" name="正方形/長方形 14">
            <a:extLst>
              <a:ext uri="{FF2B5EF4-FFF2-40B4-BE49-F238E27FC236}">
                <a16:creationId xmlns:a16="http://schemas.microsoft.com/office/drawing/2014/main" id="{4C12BCB6-BA70-4F00-9243-54C76CAB78EE}"/>
              </a:ext>
            </a:extLst>
          </p:cNvPr>
          <p:cNvSpPr/>
          <p:nvPr/>
        </p:nvSpPr>
        <p:spPr>
          <a:xfrm>
            <a:off x="2096545" y="4205455"/>
            <a:ext cx="2446142" cy="725244"/>
          </a:xfrm>
          <a:prstGeom prst="rect">
            <a:avLst/>
          </a:prstGeom>
          <a:noFill/>
          <a:ln w="9525" cap="flat" cmpd="sng" algn="ctr">
            <a:noFill/>
            <a:prstDash val="solid"/>
            <a:round/>
            <a:headEnd type="none" w="med" len="med"/>
            <a:tailEnd type="none" w="med" len="med"/>
          </a:ln>
          <a:effectLst/>
        </p:spPr>
        <p:txBody>
          <a:bodyPr rot="0" spcFirstLastPara="0" vert="horz" wrap="square" lIns="36000" tIns="36000" rIns="36000" bIns="3600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en-US" altLang="ja-JP"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198</a:t>
            </a:r>
            <a:r>
              <a:rPr kumimoji="1" lang="ja-JP" altLang="en-US" sz="1400" b="0" i="0" u="none" strike="noStrike" kern="1200" cap="none" spc="0" normalizeH="0" baseline="0" noProof="0" dirty="0">
                <a:ln>
                  <a:noFill/>
                </a:ln>
                <a:solidFill>
                  <a:srgbClr val="080808"/>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en-US" altLang="ja-JP" sz="105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(2023/4/1</a:t>
            </a:r>
            <a:r>
              <a:rPr kumimoji="1" lang="ja-JP" altLang="en-US" sz="105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現在</a:t>
            </a:r>
            <a:r>
              <a:rPr kumimoji="1" lang="en-US" altLang="ja-JP" sz="105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うちパートナーから出向</a:t>
            </a:r>
            <a:r>
              <a:rPr kumimoji="1" lang="en-US" altLang="ja-JP"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23</a:t>
            </a:r>
            <a:r>
              <a:rPr kumimoji="1" lang="ja-JP" altLang="en-US"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名</a:t>
            </a:r>
            <a:r>
              <a:rPr kumimoji="1" lang="en-US" altLang="ja-JP"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p>
          <a:p>
            <a:pPr marL="0" marR="0" lvl="0" indent="0" algn="l" defTabSz="457200" rtl="0" eaLnBrk="1" fontAlgn="auto" latinLnBrk="0" hangingPunct="1">
              <a:lnSpc>
                <a:spcPct val="100000"/>
              </a:lnSpc>
              <a:spcBef>
                <a:spcPts val="0"/>
              </a:spcBef>
              <a:spcAft>
                <a:spcPts val="40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r>
              <a:rPr kumimoji="1" lang="ja-JP" altLang="en-US"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うち新規採用</a:t>
            </a:r>
            <a:r>
              <a:rPr kumimoji="1" lang="en-US" altLang="ja-JP"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85</a:t>
            </a:r>
            <a:r>
              <a:rPr kumimoji="1" lang="ja-JP" altLang="en-US"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名</a:t>
            </a:r>
            <a:r>
              <a:rPr kumimoji="1" lang="en-US" altLang="ja-JP"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rPr>
              <a:t>)</a:t>
            </a:r>
            <a:endParaRPr kumimoji="1" lang="ja-JP" altLang="en-US" sz="1100" b="0" i="0" u="none" strike="noStrike" kern="1200" cap="none" spc="0" normalizeH="0" baseline="0" noProof="0" dirty="0">
              <a:ln>
                <a:noFill/>
              </a:ln>
              <a:solidFill>
                <a:srgbClr val="000000"/>
              </a:solidFill>
              <a:effectLst/>
              <a:uLnTx/>
              <a:uFillTx/>
              <a:latin typeface="Meiryo UI"/>
              <a:ea typeface="Meiryo UI"/>
              <a:cs typeface="Meiryo UI" panose="020B0604030504040204" pitchFamily="50" charset="-128"/>
            </a:endParaRPr>
          </a:p>
        </p:txBody>
      </p:sp>
      <p:cxnSp>
        <p:nvCxnSpPr>
          <p:cNvPr id="44" name="直線矢印コネクタ 19">
            <a:extLst>
              <a:ext uri="{FF2B5EF4-FFF2-40B4-BE49-F238E27FC236}">
                <a16:creationId xmlns:a16="http://schemas.microsoft.com/office/drawing/2014/main" id="{BA29D453-5A24-43F9-9625-0C73E4004B99}"/>
              </a:ext>
            </a:extLst>
          </p:cNvPr>
          <p:cNvCxnSpPr>
            <a:cxnSpLocks/>
          </p:cNvCxnSpPr>
          <p:nvPr/>
        </p:nvCxnSpPr>
        <p:spPr bwMode="auto">
          <a:xfrm>
            <a:off x="2111257" y="4117438"/>
            <a:ext cx="2169209" cy="0"/>
          </a:xfrm>
          <a:prstGeom prst="straightConnector1">
            <a:avLst/>
          </a:prstGeom>
          <a:solidFill>
            <a:schemeClr val="bg1"/>
          </a:solidFill>
          <a:ln w="9525" cap="flat" cmpd="sng" algn="ctr">
            <a:solidFill>
              <a:schemeClr val="bg2"/>
            </a:solidFill>
            <a:prstDash val="dash"/>
            <a:round/>
            <a:headEnd type="none" w="med" len="med"/>
            <a:tailEnd type="none"/>
          </a:ln>
          <a:effectLst/>
        </p:spPr>
      </p:cxnSp>
      <p:cxnSp>
        <p:nvCxnSpPr>
          <p:cNvPr id="45" name="直線矢印コネクタ 22">
            <a:extLst>
              <a:ext uri="{FF2B5EF4-FFF2-40B4-BE49-F238E27FC236}">
                <a16:creationId xmlns:a16="http://schemas.microsoft.com/office/drawing/2014/main" id="{41EFEC3D-F07C-4609-BD0F-348D4CC3691F}"/>
              </a:ext>
            </a:extLst>
          </p:cNvPr>
          <p:cNvCxnSpPr>
            <a:cxnSpLocks/>
          </p:cNvCxnSpPr>
          <p:nvPr/>
        </p:nvCxnSpPr>
        <p:spPr bwMode="auto">
          <a:xfrm>
            <a:off x="2107913" y="4923444"/>
            <a:ext cx="2169209" cy="0"/>
          </a:xfrm>
          <a:prstGeom prst="straightConnector1">
            <a:avLst/>
          </a:prstGeom>
          <a:solidFill>
            <a:schemeClr val="bg1"/>
          </a:solidFill>
          <a:ln w="9525" cap="flat" cmpd="sng" algn="ctr">
            <a:solidFill>
              <a:schemeClr val="bg2"/>
            </a:solidFill>
            <a:prstDash val="dash"/>
            <a:round/>
            <a:headEnd type="none" w="med" len="med"/>
            <a:tailEnd type="none"/>
          </a:ln>
          <a:effectLst/>
        </p:spPr>
      </p:cxnSp>
      <p:sp>
        <p:nvSpPr>
          <p:cNvPr id="78" name="テキスト ボックス 108">
            <a:extLst>
              <a:ext uri="{FF2B5EF4-FFF2-40B4-BE49-F238E27FC236}">
                <a16:creationId xmlns:a16="http://schemas.microsoft.com/office/drawing/2014/main" id="{322EEE38-709B-48D7-A966-9A5F1EB96C85}"/>
              </a:ext>
            </a:extLst>
          </p:cNvPr>
          <p:cNvSpPr txBox="1"/>
          <p:nvPr/>
        </p:nvSpPr>
        <p:spPr>
          <a:xfrm>
            <a:off x="5832254" y="688451"/>
            <a:ext cx="2149387" cy="39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36000" bIns="18288" anchor="b">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rgbClr val="333399"/>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JV</a:t>
            </a:r>
            <a:r>
              <a:rPr kumimoji="0" lang="ja-JP" altLang="en-US" sz="2000" b="1" i="0" u="none" strike="noStrike" kern="0" cap="none" spc="0" normalizeH="0" baseline="0" noProof="0" dirty="0">
                <a:ln>
                  <a:noFill/>
                </a:ln>
                <a:solidFill>
                  <a:srgbClr val="333399"/>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パートナー</a:t>
            </a:r>
          </a:p>
        </p:txBody>
      </p:sp>
      <p:pic>
        <p:nvPicPr>
          <p:cNvPr id="5" name="図 4">
            <a:extLst>
              <a:ext uri="{FF2B5EF4-FFF2-40B4-BE49-F238E27FC236}">
                <a16:creationId xmlns:a16="http://schemas.microsoft.com/office/drawing/2014/main" id="{BEB6D94D-0E39-4371-B045-C8B614274379}"/>
              </a:ext>
            </a:extLst>
          </p:cNvPr>
          <p:cNvPicPr>
            <a:picLocks noChangeAspect="1"/>
          </p:cNvPicPr>
          <p:nvPr/>
        </p:nvPicPr>
        <p:blipFill>
          <a:blip r:embed="rId14"/>
          <a:stretch>
            <a:fillRect/>
          </a:stretch>
        </p:blipFill>
        <p:spPr>
          <a:xfrm>
            <a:off x="6474231" y="1082727"/>
            <a:ext cx="3925062" cy="1925575"/>
          </a:xfrm>
          <a:prstGeom prst="rect">
            <a:avLst/>
          </a:prstGeom>
        </p:spPr>
      </p:pic>
      <p:pic>
        <p:nvPicPr>
          <p:cNvPr id="46" name="Picture 2">
            <a:extLst>
              <a:ext uri="{FF2B5EF4-FFF2-40B4-BE49-F238E27FC236}">
                <a16:creationId xmlns:a16="http://schemas.microsoft.com/office/drawing/2014/main" id="{895F4AE7-54D4-BC40-D02D-9943B2D44E3A}"/>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861662" y="4055771"/>
            <a:ext cx="2625081" cy="20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図 2">
            <a:extLst>
              <a:ext uri="{FF2B5EF4-FFF2-40B4-BE49-F238E27FC236}">
                <a16:creationId xmlns:a16="http://schemas.microsoft.com/office/drawing/2014/main" id="{F9795BA7-023B-0F02-7828-40061D398D91}"/>
              </a:ext>
            </a:extLst>
          </p:cNvPr>
          <p:cNvPicPr>
            <a:picLocks noChangeAspect="1"/>
          </p:cNvPicPr>
          <p:nvPr/>
        </p:nvPicPr>
        <p:blipFill>
          <a:blip r:embed="rId16"/>
          <a:stretch>
            <a:fillRect/>
          </a:stretch>
        </p:blipFill>
        <p:spPr>
          <a:xfrm>
            <a:off x="8891884" y="1072842"/>
            <a:ext cx="1204331" cy="346581"/>
          </a:xfrm>
          <a:prstGeom prst="rect">
            <a:avLst/>
          </a:prstGeom>
        </p:spPr>
      </p:pic>
    </p:spTree>
    <p:extLst>
      <p:ext uri="{BB962C8B-B14F-4D97-AF65-F5344CB8AC3E}">
        <p14:creationId xmlns:p14="http://schemas.microsoft.com/office/powerpoint/2010/main" val="2801950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9FB8620-6D7B-E100-AD6B-67BCE26163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44" b="4119"/>
          <a:stretch/>
        </p:blipFill>
        <p:spPr>
          <a:xfrm>
            <a:off x="0" y="0"/>
            <a:ext cx="12304597" cy="6858000"/>
          </a:xfrm>
          <a:prstGeom prst="rect">
            <a:avLst/>
          </a:prstGeom>
        </p:spPr>
      </p:pic>
      <p:sp>
        <p:nvSpPr>
          <p:cNvPr id="2" name="テキスト プレースホルダー 1">
            <a:extLst>
              <a:ext uri="{FF2B5EF4-FFF2-40B4-BE49-F238E27FC236}">
                <a16:creationId xmlns:a16="http://schemas.microsoft.com/office/drawing/2014/main" id="{36FAE8FC-56CB-A94F-FD5A-CEC4C6740D4D}"/>
              </a:ext>
            </a:extLst>
          </p:cNvPr>
          <p:cNvSpPr>
            <a:spLocks noGrp="1"/>
          </p:cNvSpPr>
          <p:nvPr>
            <p:ph type="body" sz="quarter" idx="31"/>
          </p:nvPr>
        </p:nvSpPr>
        <p:spPr>
          <a:xfrm>
            <a:off x="101149" y="1404640"/>
            <a:ext cx="11989701" cy="3529310"/>
          </a:xfrm>
        </p:spPr>
        <p:txBody>
          <a:bodyPr/>
          <a:lstStyle/>
          <a:p>
            <a:pPr algn="ctr">
              <a:spcBef>
                <a:spcPts val="1200"/>
              </a:spcBef>
            </a:pPr>
            <a:endParaRPr lang="en-US" altLang="ja-JP" sz="4400" dirty="0">
              <a:solidFill>
                <a:schemeClr val="bg1"/>
              </a:solidFill>
              <a:effectLst>
                <a:glow rad="127000">
                  <a:srgbClr val="0000CC"/>
                </a:glow>
              </a:effectLst>
              <a:latin typeface="+mj-lt"/>
            </a:endParaRPr>
          </a:p>
          <a:p>
            <a:pPr algn="ctr">
              <a:spcBef>
                <a:spcPts val="1200"/>
              </a:spcBef>
            </a:pPr>
            <a:r>
              <a:rPr lang="en-US" altLang="ja-JP" sz="4400" dirty="0">
                <a:solidFill>
                  <a:schemeClr val="bg1"/>
                </a:solidFill>
                <a:effectLst>
                  <a:glow rad="127000">
                    <a:srgbClr val="0000CC"/>
                  </a:glow>
                </a:effectLst>
                <a:latin typeface="+mj-lt"/>
              </a:rPr>
              <a:t>Vision (</a:t>
            </a:r>
            <a:r>
              <a:rPr lang="ja-JP" altLang="en-US" sz="4400" dirty="0">
                <a:solidFill>
                  <a:schemeClr val="bg1"/>
                </a:solidFill>
                <a:effectLst>
                  <a:glow rad="127000">
                    <a:srgbClr val="0000CC"/>
                  </a:glow>
                </a:effectLst>
                <a:latin typeface="+mj-lt"/>
              </a:rPr>
              <a:t>ビジョン</a:t>
            </a:r>
            <a:r>
              <a:rPr lang="en-US" altLang="ja-JP" sz="4400" dirty="0">
                <a:solidFill>
                  <a:schemeClr val="bg1"/>
                </a:solidFill>
                <a:effectLst>
                  <a:glow rad="127000">
                    <a:srgbClr val="0000CC"/>
                  </a:glow>
                </a:effectLst>
                <a:latin typeface="+mj-lt"/>
              </a:rPr>
              <a:t>)</a:t>
            </a:r>
          </a:p>
          <a:p>
            <a:pPr algn="ctr">
              <a:spcBef>
                <a:spcPts val="1200"/>
              </a:spcBef>
            </a:pPr>
            <a:endParaRPr lang="en-US" altLang="ja-JP" sz="4400" dirty="0">
              <a:solidFill>
                <a:schemeClr val="bg1"/>
              </a:solidFill>
              <a:effectLst>
                <a:glow rad="127000">
                  <a:srgbClr val="0000CC"/>
                </a:glow>
              </a:effectLst>
              <a:latin typeface="+mj-lt"/>
            </a:endParaRPr>
          </a:p>
          <a:p>
            <a:pPr algn="ctr">
              <a:spcBef>
                <a:spcPts val="1200"/>
              </a:spcBef>
            </a:pPr>
            <a:r>
              <a:rPr lang="ja-JP" altLang="en-US" sz="3600" dirty="0">
                <a:solidFill>
                  <a:schemeClr val="bg1"/>
                </a:solidFill>
                <a:effectLst>
                  <a:glow rad="127000">
                    <a:srgbClr val="0000CC"/>
                  </a:glow>
                </a:effectLst>
                <a:latin typeface="+mj-lt"/>
              </a:rPr>
              <a:t>安全で生産性が高くスマートでクリーンな</a:t>
            </a:r>
            <a:endParaRPr lang="en-US" altLang="ja-JP" sz="3600" dirty="0">
              <a:solidFill>
                <a:schemeClr val="bg1"/>
              </a:solidFill>
              <a:effectLst>
                <a:glow rad="127000">
                  <a:srgbClr val="0000CC"/>
                </a:glow>
              </a:effectLst>
              <a:latin typeface="+mj-lt"/>
            </a:endParaRPr>
          </a:p>
          <a:p>
            <a:pPr algn="ctr">
              <a:spcBef>
                <a:spcPts val="1200"/>
              </a:spcBef>
            </a:pPr>
            <a:r>
              <a:rPr lang="ja-JP" altLang="en-US" sz="3600" dirty="0">
                <a:solidFill>
                  <a:schemeClr val="bg1"/>
                </a:solidFill>
                <a:effectLst>
                  <a:glow rad="127000">
                    <a:srgbClr val="0000CC"/>
                  </a:glow>
                </a:effectLst>
                <a:latin typeface="+mj-lt"/>
              </a:rPr>
              <a:t>未来の現場をお客様と共に創造する</a:t>
            </a:r>
            <a:endParaRPr lang="en-US" altLang="ja-JP" sz="3600" dirty="0">
              <a:solidFill>
                <a:schemeClr val="bg1"/>
              </a:solidFill>
              <a:effectLst>
                <a:glow rad="127000">
                  <a:srgbClr val="0000CC"/>
                </a:glow>
              </a:effectLst>
              <a:latin typeface="+mj-lt"/>
            </a:endParaRPr>
          </a:p>
          <a:p>
            <a:pPr algn="ctr">
              <a:spcBef>
                <a:spcPts val="1200"/>
              </a:spcBef>
            </a:pPr>
            <a:r>
              <a:rPr lang="ja-JP" altLang="en-US" sz="3600" dirty="0">
                <a:solidFill>
                  <a:schemeClr val="bg1"/>
                </a:solidFill>
                <a:effectLst>
                  <a:glow rad="127000">
                    <a:srgbClr val="0000CC"/>
                  </a:glow>
                </a:effectLst>
                <a:latin typeface="+mj-lt"/>
              </a:rPr>
              <a:t>スマートコンストラクション</a:t>
            </a:r>
            <a:endParaRPr lang="en-US" altLang="ja-JP" sz="3600" dirty="0">
              <a:solidFill>
                <a:schemeClr val="bg1"/>
              </a:solidFill>
              <a:effectLst>
                <a:glow rad="127000">
                  <a:srgbClr val="0000CC"/>
                </a:glow>
              </a:effectLst>
              <a:latin typeface="+mj-lt"/>
            </a:endParaRPr>
          </a:p>
        </p:txBody>
      </p:sp>
    </p:spTree>
    <p:extLst>
      <p:ext uri="{BB962C8B-B14F-4D97-AF65-F5344CB8AC3E}">
        <p14:creationId xmlns:p14="http://schemas.microsoft.com/office/powerpoint/2010/main" val="3197795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26">
            <a:extLst>
              <a:ext uri="{FF2B5EF4-FFF2-40B4-BE49-F238E27FC236}">
                <a16:creationId xmlns:a16="http://schemas.microsoft.com/office/drawing/2014/main" id="{4A146BBD-9F91-40D4-A945-88B655AF1382}"/>
              </a:ext>
            </a:extLst>
          </p:cNvPr>
          <p:cNvSpPr txBox="1">
            <a:spLocks/>
          </p:cNvSpPr>
          <p:nvPr/>
        </p:nvSpPr>
        <p:spPr>
          <a:xfrm>
            <a:off x="2096285" y="174227"/>
            <a:ext cx="7840579" cy="38803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914400" fontAlgn="base">
              <a:spcBef>
                <a:spcPct val="0"/>
              </a:spcBef>
              <a:spcAft>
                <a:spcPct val="0"/>
              </a:spcAft>
              <a:buNone/>
              <a:defRPr/>
            </a:pPr>
            <a:r>
              <a:rPr kumimoji="1" lang="ja-JP" altLang="en-US" sz="2800" b="1" dirty="0">
                <a:solidFill>
                  <a:srgbClr val="0808C8"/>
                </a:solidFill>
                <a:latin typeface="Meiryo UI" panose="020B0604030504040204" pitchFamily="50" charset="-128"/>
                <a:ea typeface="Meiryo UI" panose="020B0604030504040204" pitchFamily="50" charset="-128"/>
              </a:rPr>
              <a:t>スマートコンストラクション</a:t>
            </a:r>
            <a:r>
              <a:rPr kumimoji="1" lang="en-US" altLang="ja-JP" sz="2800" b="1" dirty="0">
                <a:solidFill>
                  <a:srgbClr val="0808C8"/>
                </a:solidFill>
                <a:latin typeface="Meiryo UI" panose="020B0604030504040204" pitchFamily="50" charset="-128"/>
                <a:ea typeface="Meiryo UI" panose="020B0604030504040204" pitchFamily="50" charset="-128"/>
              </a:rPr>
              <a:t>(</a:t>
            </a:r>
            <a:r>
              <a:rPr kumimoji="1" lang="ja-JP" altLang="en-US" sz="2800" b="1" dirty="0">
                <a:solidFill>
                  <a:srgbClr val="0808C8"/>
                </a:solidFill>
                <a:latin typeface="Meiryo UI" panose="020B0604030504040204" pitchFamily="50" charset="-128"/>
                <a:ea typeface="Meiryo UI" panose="020B0604030504040204" pitchFamily="50" charset="-128"/>
              </a:rPr>
              <a:t>スマコン</a:t>
            </a:r>
            <a:r>
              <a:rPr kumimoji="1" lang="en-US" altLang="ja-JP" sz="2800" b="1" dirty="0">
                <a:solidFill>
                  <a:srgbClr val="0808C8"/>
                </a:solidFill>
                <a:latin typeface="Meiryo UI" panose="020B0604030504040204" pitchFamily="50" charset="-128"/>
                <a:ea typeface="Meiryo UI" panose="020B0604030504040204" pitchFamily="50" charset="-128"/>
              </a:rPr>
              <a:t>)</a:t>
            </a:r>
            <a:r>
              <a:rPr kumimoji="1" lang="ja-JP" altLang="en-US" sz="2800" b="1" dirty="0">
                <a:solidFill>
                  <a:srgbClr val="0808C8"/>
                </a:solidFill>
                <a:latin typeface="Meiryo UI" panose="020B0604030504040204" pitchFamily="50" charset="-128"/>
                <a:ea typeface="Meiryo UI" panose="020B0604030504040204" pitchFamily="50" charset="-128"/>
              </a:rPr>
              <a:t>が目指す世界</a:t>
            </a:r>
          </a:p>
        </p:txBody>
      </p:sp>
      <p:grpSp>
        <p:nvGrpSpPr>
          <p:cNvPr id="3" name="グループ化 2">
            <a:extLst>
              <a:ext uri="{FF2B5EF4-FFF2-40B4-BE49-F238E27FC236}">
                <a16:creationId xmlns:a16="http://schemas.microsoft.com/office/drawing/2014/main" id="{13DD9B65-21D4-4B6E-9101-7292897F6324}"/>
              </a:ext>
            </a:extLst>
          </p:cNvPr>
          <p:cNvGrpSpPr/>
          <p:nvPr/>
        </p:nvGrpSpPr>
        <p:grpSpPr>
          <a:xfrm>
            <a:off x="2559813" y="4737259"/>
            <a:ext cx="8650042" cy="1650912"/>
            <a:chOff x="1710659" y="4896594"/>
            <a:chExt cx="8650042" cy="1650912"/>
          </a:xfrm>
        </p:grpSpPr>
        <p:pic>
          <p:nvPicPr>
            <p:cNvPr id="85" name="図 84">
              <a:extLst>
                <a:ext uri="{FF2B5EF4-FFF2-40B4-BE49-F238E27FC236}">
                  <a16:creationId xmlns:a16="http://schemas.microsoft.com/office/drawing/2014/main" id="{F42ACB3B-0085-471B-A5C3-CD7102E585C4}"/>
                </a:ext>
              </a:extLst>
            </p:cNvPr>
            <p:cNvPicPr>
              <a:picLocks noChangeAspect="1"/>
            </p:cNvPicPr>
            <p:nvPr/>
          </p:nvPicPr>
          <p:blipFill>
            <a:blip r:embed="rId2"/>
            <a:stretch>
              <a:fillRect/>
            </a:stretch>
          </p:blipFill>
          <p:spPr>
            <a:xfrm>
              <a:off x="1765293" y="5388218"/>
              <a:ext cx="1535301" cy="491296"/>
            </a:xfrm>
            <a:prstGeom prst="rect">
              <a:avLst/>
            </a:prstGeom>
          </p:spPr>
        </p:pic>
        <p:sp>
          <p:nvSpPr>
            <p:cNvPr id="86" name="object 5">
              <a:extLst>
                <a:ext uri="{FF2B5EF4-FFF2-40B4-BE49-F238E27FC236}">
                  <a16:creationId xmlns:a16="http://schemas.microsoft.com/office/drawing/2014/main" id="{16DBF325-9934-4B7C-917F-9CE6142E53E8}"/>
                </a:ext>
              </a:extLst>
            </p:cNvPr>
            <p:cNvSpPr/>
            <p:nvPr/>
          </p:nvSpPr>
          <p:spPr>
            <a:xfrm>
              <a:off x="2366369" y="5236384"/>
              <a:ext cx="7994332" cy="127590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87" name="object 6">
              <a:extLst>
                <a:ext uri="{FF2B5EF4-FFF2-40B4-BE49-F238E27FC236}">
                  <a16:creationId xmlns:a16="http://schemas.microsoft.com/office/drawing/2014/main" id="{D5EA6765-A134-4017-B11A-1BDDCC5CE725}"/>
                </a:ext>
              </a:extLst>
            </p:cNvPr>
            <p:cNvSpPr/>
            <p:nvPr/>
          </p:nvSpPr>
          <p:spPr>
            <a:xfrm>
              <a:off x="5840872" y="5250493"/>
              <a:ext cx="729684" cy="46532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88" name="object 7">
              <a:extLst>
                <a:ext uri="{FF2B5EF4-FFF2-40B4-BE49-F238E27FC236}">
                  <a16:creationId xmlns:a16="http://schemas.microsoft.com/office/drawing/2014/main" id="{48628475-560D-4435-B9AC-0C6CF45817A7}"/>
                </a:ext>
              </a:extLst>
            </p:cNvPr>
            <p:cNvSpPr/>
            <p:nvPr/>
          </p:nvSpPr>
          <p:spPr>
            <a:xfrm>
              <a:off x="7716514" y="6085509"/>
              <a:ext cx="843972" cy="43250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89" name="object 8">
              <a:extLst>
                <a:ext uri="{FF2B5EF4-FFF2-40B4-BE49-F238E27FC236}">
                  <a16:creationId xmlns:a16="http://schemas.microsoft.com/office/drawing/2014/main" id="{3F9682A9-F15D-4636-AFC3-B2B333F2680F}"/>
                </a:ext>
              </a:extLst>
            </p:cNvPr>
            <p:cNvSpPr/>
            <p:nvPr/>
          </p:nvSpPr>
          <p:spPr>
            <a:xfrm>
              <a:off x="8490081" y="4955376"/>
              <a:ext cx="655202" cy="648441"/>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0" name="object 10">
              <a:extLst>
                <a:ext uri="{FF2B5EF4-FFF2-40B4-BE49-F238E27FC236}">
                  <a16:creationId xmlns:a16="http://schemas.microsoft.com/office/drawing/2014/main" id="{018640F6-19FC-4636-B03A-A18BAF76C041}"/>
                </a:ext>
              </a:extLst>
            </p:cNvPr>
            <p:cNvSpPr/>
            <p:nvPr/>
          </p:nvSpPr>
          <p:spPr>
            <a:xfrm>
              <a:off x="4800213" y="5633131"/>
              <a:ext cx="559465" cy="55652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1" name="object 11">
              <a:extLst>
                <a:ext uri="{FF2B5EF4-FFF2-40B4-BE49-F238E27FC236}">
                  <a16:creationId xmlns:a16="http://schemas.microsoft.com/office/drawing/2014/main" id="{0DCD3385-724E-4185-A6AF-0BFAE47BE97C}"/>
                </a:ext>
              </a:extLst>
            </p:cNvPr>
            <p:cNvSpPr/>
            <p:nvPr/>
          </p:nvSpPr>
          <p:spPr>
            <a:xfrm>
              <a:off x="4047720" y="5278360"/>
              <a:ext cx="755520" cy="648441"/>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2" name="object 13">
              <a:extLst>
                <a:ext uri="{FF2B5EF4-FFF2-40B4-BE49-F238E27FC236}">
                  <a16:creationId xmlns:a16="http://schemas.microsoft.com/office/drawing/2014/main" id="{941CADBD-F288-4140-AFC7-D129426A51BB}"/>
                </a:ext>
              </a:extLst>
            </p:cNvPr>
            <p:cNvSpPr/>
            <p:nvPr/>
          </p:nvSpPr>
          <p:spPr>
            <a:xfrm>
              <a:off x="7270253" y="4896594"/>
              <a:ext cx="747298" cy="415366"/>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3" name="object 14">
              <a:extLst>
                <a:ext uri="{FF2B5EF4-FFF2-40B4-BE49-F238E27FC236}">
                  <a16:creationId xmlns:a16="http://schemas.microsoft.com/office/drawing/2014/main" id="{79C5F39C-25B4-40D2-8DB0-28F644B41236}"/>
                </a:ext>
              </a:extLst>
            </p:cNvPr>
            <p:cNvSpPr/>
            <p:nvPr/>
          </p:nvSpPr>
          <p:spPr>
            <a:xfrm>
              <a:off x="6945288" y="5185999"/>
              <a:ext cx="177430" cy="399793"/>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4" name="object 15">
              <a:extLst>
                <a:ext uri="{FF2B5EF4-FFF2-40B4-BE49-F238E27FC236}">
                  <a16:creationId xmlns:a16="http://schemas.microsoft.com/office/drawing/2014/main" id="{B4486FFE-10DE-4BAC-A05F-C7404C63CD66}"/>
                </a:ext>
              </a:extLst>
            </p:cNvPr>
            <p:cNvSpPr/>
            <p:nvPr/>
          </p:nvSpPr>
          <p:spPr>
            <a:xfrm>
              <a:off x="5388798" y="5643768"/>
              <a:ext cx="555466" cy="482905"/>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5" name="object 16">
              <a:extLst>
                <a:ext uri="{FF2B5EF4-FFF2-40B4-BE49-F238E27FC236}">
                  <a16:creationId xmlns:a16="http://schemas.microsoft.com/office/drawing/2014/main" id="{C2B0DC14-B124-46CB-84DF-E72348D62110}"/>
                </a:ext>
              </a:extLst>
            </p:cNvPr>
            <p:cNvSpPr/>
            <p:nvPr/>
          </p:nvSpPr>
          <p:spPr>
            <a:xfrm>
              <a:off x="3668097" y="5478746"/>
              <a:ext cx="696208" cy="979091"/>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6" name="object 17">
              <a:extLst>
                <a:ext uri="{FF2B5EF4-FFF2-40B4-BE49-F238E27FC236}">
                  <a16:creationId xmlns:a16="http://schemas.microsoft.com/office/drawing/2014/main" id="{4D27CC4E-1875-474C-8C99-71694A40614F}"/>
                </a:ext>
              </a:extLst>
            </p:cNvPr>
            <p:cNvSpPr/>
            <p:nvPr/>
          </p:nvSpPr>
          <p:spPr>
            <a:xfrm>
              <a:off x="8042833" y="5643767"/>
              <a:ext cx="965782" cy="656438"/>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7" name="object 18">
              <a:extLst>
                <a:ext uri="{FF2B5EF4-FFF2-40B4-BE49-F238E27FC236}">
                  <a16:creationId xmlns:a16="http://schemas.microsoft.com/office/drawing/2014/main" id="{E17073C5-22D5-490A-86E2-43E556A938D0}"/>
                </a:ext>
              </a:extLst>
            </p:cNvPr>
            <p:cNvSpPr/>
            <p:nvPr/>
          </p:nvSpPr>
          <p:spPr>
            <a:xfrm>
              <a:off x="9252403" y="5768530"/>
              <a:ext cx="652164" cy="668548"/>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8" name="object 19">
              <a:extLst>
                <a:ext uri="{FF2B5EF4-FFF2-40B4-BE49-F238E27FC236}">
                  <a16:creationId xmlns:a16="http://schemas.microsoft.com/office/drawing/2014/main" id="{BFE7E2B5-9027-4274-B1F4-989DCAA56205}"/>
                </a:ext>
              </a:extLst>
            </p:cNvPr>
            <p:cNvSpPr/>
            <p:nvPr/>
          </p:nvSpPr>
          <p:spPr>
            <a:xfrm>
              <a:off x="7219818" y="5585791"/>
              <a:ext cx="843990" cy="651214"/>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99" name="object 20">
              <a:extLst>
                <a:ext uri="{FF2B5EF4-FFF2-40B4-BE49-F238E27FC236}">
                  <a16:creationId xmlns:a16="http://schemas.microsoft.com/office/drawing/2014/main" id="{ED341A99-C012-4AC1-A6EA-40954705A1C6}"/>
                </a:ext>
              </a:extLst>
            </p:cNvPr>
            <p:cNvSpPr/>
            <p:nvPr/>
          </p:nvSpPr>
          <p:spPr>
            <a:xfrm>
              <a:off x="5693395" y="6031924"/>
              <a:ext cx="772549" cy="515582"/>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100" name="object 21">
              <a:extLst>
                <a:ext uri="{FF2B5EF4-FFF2-40B4-BE49-F238E27FC236}">
                  <a16:creationId xmlns:a16="http://schemas.microsoft.com/office/drawing/2014/main" id="{07EFCAEF-FEF6-457F-8895-F27B369B11E9}"/>
                </a:ext>
              </a:extLst>
            </p:cNvPr>
            <p:cNvSpPr/>
            <p:nvPr/>
          </p:nvSpPr>
          <p:spPr>
            <a:xfrm>
              <a:off x="6570560" y="5803080"/>
              <a:ext cx="347610" cy="362004"/>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101" name="object 22">
              <a:extLst>
                <a:ext uri="{FF2B5EF4-FFF2-40B4-BE49-F238E27FC236}">
                  <a16:creationId xmlns:a16="http://schemas.microsoft.com/office/drawing/2014/main" id="{C50E885F-C908-4D77-8F66-71523C6277B5}"/>
                </a:ext>
              </a:extLst>
            </p:cNvPr>
            <p:cNvSpPr/>
            <p:nvPr/>
          </p:nvSpPr>
          <p:spPr>
            <a:xfrm>
              <a:off x="2626433" y="5750366"/>
              <a:ext cx="771260" cy="359031"/>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sp>
          <p:nvSpPr>
            <p:cNvPr id="102" name="object 12">
              <a:extLst>
                <a:ext uri="{FF2B5EF4-FFF2-40B4-BE49-F238E27FC236}">
                  <a16:creationId xmlns:a16="http://schemas.microsoft.com/office/drawing/2014/main" id="{2DAF995F-61B8-43D0-940E-F4EED4999856}"/>
                </a:ext>
              </a:extLst>
            </p:cNvPr>
            <p:cNvSpPr/>
            <p:nvPr/>
          </p:nvSpPr>
          <p:spPr>
            <a:xfrm>
              <a:off x="1710659" y="5221780"/>
              <a:ext cx="771253" cy="359013"/>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srgbClr val="000000"/>
                </a:solidFill>
                <a:effectLst/>
                <a:uLnTx/>
                <a:uFillTx/>
                <a:latin typeface="HGP創英角ｺﾞｼｯｸUB"/>
                <a:ea typeface="HGP創英角ｺﾞｼｯｸUB"/>
                <a:cs typeface="+mn-cs"/>
              </a:endParaRPr>
            </a:p>
          </p:txBody>
        </p:sp>
      </p:grpSp>
      <p:cxnSp>
        <p:nvCxnSpPr>
          <p:cNvPr id="5" name="直線コネクタ 4">
            <a:extLst>
              <a:ext uri="{FF2B5EF4-FFF2-40B4-BE49-F238E27FC236}">
                <a16:creationId xmlns:a16="http://schemas.microsoft.com/office/drawing/2014/main" id="{AD35F0B9-1A5A-42FF-937A-457F12B3F2AB}"/>
              </a:ext>
            </a:extLst>
          </p:cNvPr>
          <p:cNvCxnSpPr>
            <a:cxnSpLocks/>
          </p:cNvCxnSpPr>
          <p:nvPr/>
        </p:nvCxnSpPr>
        <p:spPr>
          <a:xfrm>
            <a:off x="435853" y="3929483"/>
            <a:ext cx="11113477" cy="0"/>
          </a:xfrm>
          <a:prstGeom prst="line">
            <a:avLst/>
          </a:prstGeom>
          <a:ln w="28575">
            <a:solidFill>
              <a:srgbClr val="0000CA"/>
            </a:solidFill>
            <a:prstDash val="dash"/>
          </a:ln>
        </p:spPr>
        <p:style>
          <a:lnRef idx="1">
            <a:schemeClr val="accent4"/>
          </a:lnRef>
          <a:fillRef idx="0">
            <a:schemeClr val="accent4"/>
          </a:fillRef>
          <a:effectRef idx="0">
            <a:schemeClr val="accent4"/>
          </a:effectRef>
          <a:fontRef idx="minor">
            <a:schemeClr val="tx1"/>
          </a:fontRef>
        </p:style>
      </p:cxnSp>
      <p:sp>
        <p:nvSpPr>
          <p:cNvPr id="7" name="テキスト ボックス 6">
            <a:extLst>
              <a:ext uri="{FF2B5EF4-FFF2-40B4-BE49-F238E27FC236}">
                <a16:creationId xmlns:a16="http://schemas.microsoft.com/office/drawing/2014/main" id="{213D3768-6D1F-46A7-AC4B-821C3D56E53D}"/>
              </a:ext>
            </a:extLst>
          </p:cNvPr>
          <p:cNvSpPr txBox="1"/>
          <p:nvPr/>
        </p:nvSpPr>
        <p:spPr>
          <a:xfrm>
            <a:off x="592499" y="4844119"/>
            <a:ext cx="1292790" cy="1031051"/>
          </a:xfrm>
          <a:prstGeom prst="rect">
            <a:avLst/>
          </a:prstGeom>
          <a:noFill/>
        </p:spPr>
        <p:txBody>
          <a:bodyPr wrap="none" rtlCol="0">
            <a:spAutoFit/>
          </a:bodyPr>
          <a:lstStyle/>
          <a:p>
            <a:pPr algn="ctr">
              <a:spcBef>
                <a:spcPts val="600"/>
              </a:spcBef>
            </a:pPr>
            <a:r>
              <a:rPr kumimoji="1" lang="en-US" altLang="ja-JP" sz="2800" b="1" dirty="0">
                <a:solidFill>
                  <a:schemeClr val="bg1"/>
                </a:solidFill>
                <a:effectLst>
                  <a:glow rad="127000">
                    <a:srgbClr val="0000CA"/>
                  </a:glow>
                </a:effectLst>
                <a:latin typeface="Meiryo UI" panose="020B0604030504040204" pitchFamily="50" charset="-128"/>
                <a:ea typeface="Meiryo UI" panose="020B0604030504040204" pitchFamily="50" charset="-128"/>
              </a:rPr>
              <a:t>REAL</a:t>
            </a:r>
          </a:p>
          <a:p>
            <a:pPr algn="ctr">
              <a:spcBef>
                <a:spcPts val="600"/>
              </a:spcBef>
            </a:pPr>
            <a:r>
              <a:rPr kumimoji="1" lang="en-US" altLang="ja-JP" sz="2800" b="1" dirty="0">
                <a:solidFill>
                  <a:schemeClr val="bg1"/>
                </a:solidFill>
                <a:effectLst>
                  <a:glow rad="127000">
                    <a:srgbClr val="0000CA"/>
                  </a:glow>
                </a:effectLst>
                <a:latin typeface="Meiryo UI" panose="020B0604030504040204" pitchFamily="50" charset="-128"/>
                <a:ea typeface="Meiryo UI" panose="020B0604030504040204" pitchFamily="50" charset="-128"/>
              </a:rPr>
              <a:t>World</a:t>
            </a:r>
            <a:endParaRPr kumimoji="1" lang="ja-JP" altLang="en-US" sz="2800" b="1" dirty="0">
              <a:solidFill>
                <a:schemeClr val="bg1"/>
              </a:solidFill>
              <a:effectLst>
                <a:glow rad="127000">
                  <a:srgbClr val="0000CA"/>
                </a:glow>
              </a:effectLst>
              <a:latin typeface="Meiryo UI" panose="020B0604030504040204" pitchFamily="50" charset="-128"/>
              <a:ea typeface="Meiryo UI" panose="020B0604030504040204" pitchFamily="50" charset="-128"/>
            </a:endParaRPr>
          </a:p>
        </p:txBody>
      </p:sp>
      <p:sp>
        <p:nvSpPr>
          <p:cNvPr id="104" name="テキスト ボックス 103">
            <a:extLst>
              <a:ext uri="{FF2B5EF4-FFF2-40B4-BE49-F238E27FC236}">
                <a16:creationId xmlns:a16="http://schemas.microsoft.com/office/drawing/2014/main" id="{C4AAA163-530A-4DA4-8A81-5FAA147F8681}"/>
              </a:ext>
            </a:extLst>
          </p:cNvPr>
          <p:cNvSpPr txBox="1"/>
          <p:nvPr/>
        </p:nvSpPr>
        <p:spPr>
          <a:xfrm>
            <a:off x="488970" y="2141167"/>
            <a:ext cx="1449436" cy="1031051"/>
          </a:xfrm>
          <a:prstGeom prst="rect">
            <a:avLst/>
          </a:prstGeom>
          <a:noFill/>
        </p:spPr>
        <p:txBody>
          <a:bodyPr wrap="none" rtlCol="0">
            <a:spAutoFit/>
          </a:bodyPr>
          <a:lstStyle/>
          <a:p>
            <a:pPr algn="ctr">
              <a:spcBef>
                <a:spcPts val="600"/>
              </a:spcBef>
            </a:pPr>
            <a:r>
              <a:rPr kumimoji="1" lang="en-US" altLang="ja-JP" sz="2800" b="1" dirty="0">
                <a:solidFill>
                  <a:schemeClr val="bg1"/>
                </a:solidFill>
                <a:effectLst>
                  <a:glow rad="127000">
                    <a:srgbClr val="0000CA"/>
                  </a:glow>
                </a:effectLst>
                <a:latin typeface="Meiryo UI" panose="020B0604030504040204" pitchFamily="50" charset="-128"/>
                <a:ea typeface="Meiryo UI" panose="020B0604030504040204" pitchFamily="50" charset="-128"/>
              </a:rPr>
              <a:t>CYBER</a:t>
            </a:r>
          </a:p>
          <a:p>
            <a:pPr algn="ctr">
              <a:spcBef>
                <a:spcPts val="600"/>
              </a:spcBef>
            </a:pPr>
            <a:r>
              <a:rPr kumimoji="1" lang="en-US" altLang="ja-JP" sz="2800" b="1" dirty="0">
                <a:solidFill>
                  <a:schemeClr val="bg1"/>
                </a:solidFill>
                <a:effectLst>
                  <a:glow rad="127000">
                    <a:srgbClr val="0000CA"/>
                  </a:glow>
                </a:effectLst>
                <a:latin typeface="Meiryo UI" panose="020B0604030504040204" pitchFamily="50" charset="-128"/>
                <a:ea typeface="Meiryo UI" panose="020B0604030504040204" pitchFamily="50" charset="-128"/>
              </a:rPr>
              <a:t>World</a:t>
            </a:r>
            <a:endParaRPr kumimoji="1" lang="ja-JP" altLang="en-US" sz="2800" b="1" dirty="0">
              <a:solidFill>
                <a:schemeClr val="bg1"/>
              </a:solidFill>
              <a:effectLst>
                <a:glow rad="127000">
                  <a:srgbClr val="0000CA"/>
                </a:glow>
              </a:effectLst>
              <a:latin typeface="Meiryo UI" panose="020B0604030504040204" pitchFamily="50" charset="-128"/>
              <a:ea typeface="Meiryo UI" panose="020B0604030504040204" pitchFamily="50" charset="-128"/>
            </a:endParaRPr>
          </a:p>
        </p:txBody>
      </p:sp>
      <p:pic>
        <p:nvPicPr>
          <p:cNvPr id="106" name="図 105">
            <a:extLst>
              <a:ext uri="{FF2B5EF4-FFF2-40B4-BE49-F238E27FC236}">
                <a16:creationId xmlns:a16="http://schemas.microsoft.com/office/drawing/2014/main" id="{5FF9A2EB-06EA-4E0A-BB90-29E0A5FB935F}"/>
              </a:ext>
            </a:extLst>
          </p:cNvPr>
          <p:cNvPicPr>
            <a:picLocks noChangeAspect="1"/>
          </p:cNvPicPr>
          <p:nvPr/>
        </p:nvPicPr>
        <p:blipFill>
          <a:blip r:embed="rId19"/>
          <a:stretch>
            <a:fillRect/>
          </a:stretch>
        </p:blipFill>
        <p:spPr>
          <a:xfrm>
            <a:off x="4711417" y="1643465"/>
            <a:ext cx="3779550" cy="2286018"/>
          </a:xfrm>
          <a:prstGeom prst="rect">
            <a:avLst/>
          </a:prstGeom>
          <a:ln>
            <a:noFill/>
          </a:ln>
          <a:effectLst>
            <a:softEdge rad="112500"/>
          </a:effectLst>
        </p:spPr>
      </p:pic>
      <p:sp>
        <p:nvSpPr>
          <p:cNvPr id="108" name="矢印: 右 107">
            <a:extLst>
              <a:ext uri="{FF2B5EF4-FFF2-40B4-BE49-F238E27FC236}">
                <a16:creationId xmlns:a16="http://schemas.microsoft.com/office/drawing/2014/main" id="{476B090A-2685-49B9-999F-29471A964FF2}"/>
              </a:ext>
            </a:extLst>
          </p:cNvPr>
          <p:cNvSpPr/>
          <p:nvPr/>
        </p:nvSpPr>
        <p:spPr>
          <a:xfrm rot="16200000">
            <a:off x="3543741" y="3288690"/>
            <a:ext cx="811499" cy="1247974"/>
          </a:xfrm>
          <a:prstGeom prst="rightArrow">
            <a:avLst>
              <a:gd name="adj1" fmla="val 50000"/>
              <a:gd name="adj2" fmla="val 339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09" name="矢印: 右 108">
            <a:extLst>
              <a:ext uri="{FF2B5EF4-FFF2-40B4-BE49-F238E27FC236}">
                <a16:creationId xmlns:a16="http://schemas.microsoft.com/office/drawing/2014/main" id="{D2CF77CF-3C69-4781-9C38-2DFC8BB2C681}"/>
              </a:ext>
            </a:extLst>
          </p:cNvPr>
          <p:cNvSpPr/>
          <p:nvPr/>
        </p:nvSpPr>
        <p:spPr>
          <a:xfrm rot="5400000">
            <a:off x="8828031" y="3357938"/>
            <a:ext cx="811499" cy="1247976"/>
          </a:xfrm>
          <a:prstGeom prst="rightArrow">
            <a:avLst>
              <a:gd name="adj1" fmla="val 50000"/>
              <a:gd name="adj2" fmla="val 3390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B127E791-8407-4396-ACD5-88468521FDF0}"/>
              </a:ext>
            </a:extLst>
          </p:cNvPr>
          <p:cNvSpPr txBox="1"/>
          <p:nvPr/>
        </p:nvSpPr>
        <p:spPr>
          <a:xfrm>
            <a:off x="2763494" y="4402021"/>
            <a:ext cx="2422458" cy="400110"/>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現場情報の</a:t>
            </a:r>
            <a:r>
              <a:rPr kumimoji="1" lang="ja-JP" altLang="en-US" sz="2000" b="1" dirty="0">
                <a:latin typeface="Meiryo UI" panose="020B0604030504040204" pitchFamily="50" charset="-128"/>
                <a:ea typeface="Meiryo UI" panose="020B0604030504040204" pitchFamily="50" charset="-128"/>
              </a:rPr>
              <a:t>デジタル化</a:t>
            </a:r>
            <a:endParaRPr kumimoji="1" lang="ja-JP" altLang="en-US" b="1" dirty="0">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7EB58505-26E2-4EFE-A55F-FCC243190A3E}"/>
              </a:ext>
            </a:extLst>
          </p:cNvPr>
          <p:cNvSpPr txBox="1"/>
          <p:nvPr/>
        </p:nvSpPr>
        <p:spPr>
          <a:xfrm>
            <a:off x="7212689" y="4396476"/>
            <a:ext cx="3874779"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最適化されたデジタルタスクのリアル化</a:t>
            </a:r>
          </a:p>
        </p:txBody>
      </p:sp>
      <p:sp>
        <p:nvSpPr>
          <p:cNvPr id="2" name="テキスト ボックス 1">
            <a:extLst>
              <a:ext uri="{FF2B5EF4-FFF2-40B4-BE49-F238E27FC236}">
                <a16:creationId xmlns:a16="http://schemas.microsoft.com/office/drawing/2014/main" id="{B8E32CA1-7916-3BC5-81BC-01F57E82097D}"/>
              </a:ext>
            </a:extLst>
          </p:cNvPr>
          <p:cNvSpPr txBox="1"/>
          <p:nvPr/>
        </p:nvSpPr>
        <p:spPr>
          <a:xfrm>
            <a:off x="0" y="734967"/>
            <a:ext cx="12191999" cy="707886"/>
          </a:xfrm>
          <a:prstGeom prst="rect">
            <a:avLst/>
          </a:prstGeom>
          <a:solidFill>
            <a:schemeClr val="accent5">
              <a:lumMod val="20000"/>
              <a:lumOff val="80000"/>
            </a:schemeClr>
          </a:solidFill>
        </p:spPr>
        <p:txBody>
          <a:bodyPr wrap="square">
            <a:spAutoFit/>
          </a:bodyPr>
          <a:lstStyle/>
          <a:p>
            <a:pPr algn="ctr" defTabSz="914400" fontAlgn="base">
              <a:spcBef>
                <a:spcPct val="0"/>
              </a:spcBef>
              <a:spcAft>
                <a:spcPct val="0"/>
              </a:spcAft>
              <a:defRPr/>
            </a:pPr>
            <a:r>
              <a:rPr kumimoji="1" lang="ja-JP" altLang="en-US" sz="2000" b="1" dirty="0">
                <a:solidFill>
                  <a:srgbClr val="0808C8"/>
                </a:solidFill>
                <a:latin typeface="Meiryo UI" panose="020B0604030504040204" pitchFamily="50" charset="-128"/>
                <a:ea typeface="Meiryo UI" panose="020B0604030504040204" pitchFamily="50" charset="-128"/>
              </a:rPr>
              <a:t>建設現場のデジタルツインを作り、サイバー空間で建設生産プロセスを最適化し、現実の建設現場とリアルタイムで</a:t>
            </a:r>
            <a:endParaRPr kumimoji="1" lang="en-US" altLang="ja-JP" sz="2000" b="1" dirty="0">
              <a:solidFill>
                <a:srgbClr val="0808C8"/>
              </a:solidFill>
              <a:latin typeface="Meiryo UI" panose="020B0604030504040204" pitchFamily="50" charset="-128"/>
              <a:ea typeface="Meiryo UI" panose="020B0604030504040204" pitchFamily="50" charset="-128"/>
            </a:endParaRPr>
          </a:p>
          <a:p>
            <a:pPr algn="ctr" defTabSz="914400" fontAlgn="base">
              <a:spcBef>
                <a:spcPct val="0"/>
              </a:spcBef>
              <a:spcAft>
                <a:spcPct val="0"/>
              </a:spcAft>
              <a:defRPr/>
            </a:pPr>
            <a:r>
              <a:rPr kumimoji="1" lang="ja-JP" altLang="en-US" sz="2000" b="1" dirty="0">
                <a:solidFill>
                  <a:srgbClr val="0808C8"/>
                </a:solidFill>
                <a:latin typeface="Meiryo UI" panose="020B0604030504040204" pitchFamily="50" charset="-128"/>
                <a:ea typeface="Meiryo UI" panose="020B0604030504040204" pitchFamily="50" charset="-128"/>
              </a:rPr>
              <a:t>同期させることで、生産性・安全性・環境適応性が飛躍的に高まる世界。</a:t>
            </a:r>
          </a:p>
        </p:txBody>
      </p:sp>
      <p:pic>
        <p:nvPicPr>
          <p:cNvPr id="4" name="図 3">
            <a:extLst>
              <a:ext uri="{FF2B5EF4-FFF2-40B4-BE49-F238E27FC236}">
                <a16:creationId xmlns:a16="http://schemas.microsoft.com/office/drawing/2014/main" id="{9DC61BA6-9B40-86A8-DCED-E0FE7468CA69}"/>
              </a:ext>
            </a:extLst>
          </p:cNvPr>
          <p:cNvPicPr>
            <a:picLocks noChangeAspect="1"/>
          </p:cNvPicPr>
          <p:nvPr/>
        </p:nvPicPr>
        <p:blipFill>
          <a:blip r:embed="rId20"/>
          <a:stretch>
            <a:fillRect/>
          </a:stretch>
        </p:blipFill>
        <p:spPr>
          <a:xfrm>
            <a:off x="2763494" y="1659022"/>
            <a:ext cx="1927987" cy="1409894"/>
          </a:xfrm>
          <a:prstGeom prst="rect">
            <a:avLst/>
          </a:prstGeom>
          <a:ln>
            <a:noFill/>
          </a:ln>
          <a:effectLst>
            <a:softEdge rad="112500"/>
          </a:effectLst>
        </p:spPr>
      </p:pic>
      <p:pic>
        <p:nvPicPr>
          <p:cNvPr id="9" name="図 8">
            <a:extLst>
              <a:ext uri="{FF2B5EF4-FFF2-40B4-BE49-F238E27FC236}">
                <a16:creationId xmlns:a16="http://schemas.microsoft.com/office/drawing/2014/main" id="{3C6AD201-B8A1-2F61-5D95-7C27994216AD}"/>
              </a:ext>
            </a:extLst>
          </p:cNvPr>
          <p:cNvPicPr>
            <a:picLocks noChangeAspect="1"/>
          </p:cNvPicPr>
          <p:nvPr/>
        </p:nvPicPr>
        <p:blipFill>
          <a:blip r:embed="rId21"/>
          <a:stretch>
            <a:fillRect/>
          </a:stretch>
        </p:blipFill>
        <p:spPr>
          <a:xfrm>
            <a:off x="8490967" y="1651209"/>
            <a:ext cx="1994237" cy="1346736"/>
          </a:xfrm>
          <a:prstGeom prst="rect">
            <a:avLst/>
          </a:prstGeom>
          <a:ln>
            <a:noFill/>
          </a:ln>
          <a:effectLst>
            <a:softEdge rad="112500"/>
          </a:effectLst>
        </p:spPr>
      </p:pic>
      <p:sp>
        <p:nvSpPr>
          <p:cNvPr id="107" name="テキスト ボックス 106">
            <a:extLst>
              <a:ext uri="{FF2B5EF4-FFF2-40B4-BE49-F238E27FC236}">
                <a16:creationId xmlns:a16="http://schemas.microsoft.com/office/drawing/2014/main" id="{A0DFE365-D52F-48A0-AF7B-4C2A54AF439E}"/>
              </a:ext>
            </a:extLst>
          </p:cNvPr>
          <p:cNvSpPr txBox="1"/>
          <p:nvPr/>
        </p:nvSpPr>
        <p:spPr>
          <a:xfrm>
            <a:off x="3475587" y="2313433"/>
            <a:ext cx="5819222" cy="461665"/>
          </a:xfrm>
          <a:prstGeom prst="rect">
            <a:avLst/>
          </a:prstGeom>
          <a:noFill/>
        </p:spPr>
        <p:txBody>
          <a:bodyPr wrap="none" rtlCol="0">
            <a:spAutoFit/>
          </a:bodyPr>
          <a:lstStyle/>
          <a:p>
            <a:r>
              <a:rPr kumimoji="1" lang="ja-JP" altLang="en-US" sz="2400" b="1" dirty="0">
                <a:solidFill>
                  <a:schemeClr val="bg1"/>
                </a:solidFill>
                <a:effectLst>
                  <a:glow rad="127000">
                    <a:schemeClr val="tx1"/>
                  </a:glow>
                </a:effectLst>
                <a:latin typeface="Meiryo UI" panose="020B0604030504040204" pitchFamily="50" charset="-128"/>
                <a:ea typeface="Meiryo UI" panose="020B0604030504040204" pitchFamily="50" charset="-128"/>
              </a:rPr>
              <a:t>デジタルツイン構築・最適化・デジタルタスク化</a:t>
            </a:r>
          </a:p>
        </p:txBody>
      </p:sp>
    </p:spTree>
    <p:extLst>
      <p:ext uri="{BB962C8B-B14F-4D97-AF65-F5344CB8AC3E}">
        <p14:creationId xmlns:p14="http://schemas.microsoft.com/office/powerpoint/2010/main" val="2284379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 建物, レゴ, おもちゃ が含まれている画像&#10;&#10;自動的に生成された説明">
            <a:extLst>
              <a:ext uri="{FF2B5EF4-FFF2-40B4-BE49-F238E27FC236}">
                <a16:creationId xmlns:a16="http://schemas.microsoft.com/office/drawing/2014/main" id="{167DB54E-F33B-4E9F-9323-D50B98619AE2}"/>
              </a:ext>
            </a:extLst>
          </p:cNvPr>
          <p:cNvPicPr>
            <a:picLocks noChangeAspect="1"/>
          </p:cNvPicPr>
          <p:nvPr/>
        </p:nvPicPr>
        <p:blipFill>
          <a:blip r:embed="rId2">
            <a:alphaModFix amt="37000"/>
            <a:extLst>
              <a:ext uri="{28A0092B-C50C-407E-A947-70E740481C1C}">
                <a14:useLocalDpi xmlns:a14="http://schemas.microsoft.com/office/drawing/2010/main" val="0"/>
              </a:ext>
            </a:extLst>
          </a:blip>
          <a:stretch>
            <a:fillRect/>
          </a:stretch>
        </p:blipFill>
        <p:spPr>
          <a:xfrm>
            <a:off x="7061155" y="2005043"/>
            <a:ext cx="4988866" cy="3325910"/>
          </a:xfrm>
          <a:prstGeom prst="rect">
            <a:avLst/>
          </a:prstGeom>
        </p:spPr>
      </p:pic>
      <p:pic>
        <p:nvPicPr>
          <p:cNvPr id="5" name="図 4">
            <a:extLst>
              <a:ext uri="{FF2B5EF4-FFF2-40B4-BE49-F238E27FC236}">
                <a16:creationId xmlns:a16="http://schemas.microsoft.com/office/drawing/2014/main" id="{4BA17014-5EFD-4615-B1BB-2F9D7386FE8B}"/>
              </a:ext>
            </a:extLst>
          </p:cNvPr>
          <p:cNvPicPr>
            <a:picLocks noChangeAspect="1"/>
          </p:cNvPicPr>
          <p:nvPr/>
        </p:nvPicPr>
        <p:blipFill>
          <a:blip r:embed="rId3">
            <a:alphaModFix amt="47000"/>
          </a:blip>
          <a:stretch>
            <a:fillRect/>
          </a:stretch>
        </p:blipFill>
        <p:spPr>
          <a:xfrm>
            <a:off x="166872" y="2087428"/>
            <a:ext cx="4865928" cy="3243525"/>
          </a:xfrm>
          <a:prstGeom prst="rect">
            <a:avLst/>
          </a:prstGeom>
        </p:spPr>
      </p:pic>
      <p:sp>
        <p:nvSpPr>
          <p:cNvPr id="6" name="四角形: 角を丸くする 5">
            <a:extLst>
              <a:ext uri="{FF2B5EF4-FFF2-40B4-BE49-F238E27FC236}">
                <a16:creationId xmlns:a16="http://schemas.microsoft.com/office/drawing/2014/main" id="{BE2A80D3-54F7-4497-B08A-35376B84F1F3}"/>
              </a:ext>
            </a:extLst>
          </p:cNvPr>
          <p:cNvSpPr/>
          <p:nvPr/>
        </p:nvSpPr>
        <p:spPr>
          <a:xfrm>
            <a:off x="7468488" y="1335032"/>
            <a:ext cx="4144530" cy="912228"/>
          </a:xfrm>
          <a:prstGeom prst="roundRect">
            <a:avLst/>
          </a:prstGeom>
          <a:solidFill>
            <a:srgbClr val="000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7" name="object 215">
            <a:extLst>
              <a:ext uri="{FF2B5EF4-FFF2-40B4-BE49-F238E27FC236}">
                <a16:creationId xmlns:a16="http://schemas.microsoft.com/office/drawing/2014/main" id="{CDFFDEC2-774C-4831-BC87-3B90900347F0}"/>
              </a:ext>
            </a:extLst>
          </p:cNvPr>
          <p:cNvSpPr txBox="1"/>
          <p:nvPr/>
        </p:nvSpPr>
        <p:spPr>
          <a:xfrm>
            <a:off x="5626437" y="4801540"/>
            <a:ext cx="797657" cy="458333"/>
          </a:xfrm>
          <a:prstGeom prst="rect">
            <a:avLst/>
          </a:prstGeom>
        </p:spPr>
        <p:txBody>
          <a:bodyPr vert="horz" wrap="square" lIns="0" tIns="10860" rIns="0" bIns="0" rtlCol="0">
            <a:spAutoFit/>
          </a:bodyPr>
          <a:lstStyle/>
          <a:p>
            <a:pPr marL="10860">
              <a:spcBef>
                <a:spcPts val="86"/>
              </a:spcBef>
            </a:pPr>
            <a:r>
              <a:rPr lang="ja-JP" altLang="en-US" sz="2907" b="1" spc="141" dirty="0">
                <a:solidFill>
                  <a:schemeClr val="tx2"/>
                </a:solidFill>
                <a:latin typeface="Meiryo UI" panose="020B0604030504040204" pitchFamily="50" charset="-128"/>
                <a:ea typeface="Meiryo UI" panose="020B0604030504040204" pitchFamily="50" charset="-128"/>
                <a:cs typeface="メイリオ"/>
              </a:rPr>
              <a:t>課題</a:t>
            </a:r>
            <a:endParaRPr lang="ja-JP" altLang="en-US" sz="2907" b="1" dirty="0">
              <a:solidFill>
                <a:schemeClr val="tx2"/>
              </a:solidFill>
              <a:latin typeface="Meiryo UI" panose="020B0604030504040204" pitchFamily="50" charset="-128"/>
              <a:ea typeface="Meiryo UI" panose="020B0604030504040204" pitchFamily="50" charset="-128"/>
              <a:cs typeface="メイリオ"/>
            </a:endParaRPr>
          </a:p>
        </p:txBody>
      </p:sp>
      <p:sp>
        <p:nvSpPr>
          <p:cNvPr id="8" name="object 211">
            <a:extLst>
              <a:ext uri="{FF2B5EF4-FFF2-40B4-BE49-F238E27FC236}">
                <a16:creationId xmlns:a16="http://schemas.microsoft.com/office/drawing/2014/main" id="{38E19609-835A-42ED-977D-0D7D378B91D7}"/>
              </a:ext>
            </a:extLst>
          </p:cNvPr>
          <p:cNvSpPr/>
          <p:nvPr/>
        </p:nvSpPr>
        <p:spPr>
          <a:xfrm>
            <a:off x="3576537" y="2517031"/>
            <a:ext cx="1830893" cy="1830893"/>
          </a:xfrm>
          <a:custGeom>
            <a:avLst/>
            <a:gdLst/>
            <a:ahLst/>
            <a:cxnLst/>
            <a:rect l="l" t="t" r="r" b="b"/>
            <a:pathLst>
              <a:path w="1638300" h="1638300">
                <a:moveTo>
                  <a:pt x="819150" y="0"/>
                </a:moveTo>
                <a:lnTo>
                  <a:pt x="771019" y="1390"/>
                </a:lnTo>
                <a:lnTo>
                  <a:pt x="723620" y="5510"/>
                </a:lnTo>
                <a:lnTo>
                  <a:pt x="677031" y="12284"/>
                </a:lnTo>
                <a:lnTo>
                  <a:pt x="631327" y="21633"/>
                </a:lnTo>
                <a:lnTo>
                  <a:pt x="586587" y="33482"/>
                </a:lnTo>
                <a:lnTo>
                  <a:pt x="542886" y="47754"/>
                </a:lnTo>
                <a:lnTo>
                  <a:pt x="500301" y="64371"/>
                </a:lnTo>
                <a:lnTo>
                  <a:pt x="458910" y="83257"/>
                </a:lnTo>
                <a:lnTo>
                  <a:pt x="418789" y="104336"/>
                </a:lnTo>
                <a:lnTo>
                  <a:pt x="380015" y="127529"/>
                </a:lnTo>
                <a:lnTo>
                  <a:pt x="342665" y="152761"/>
                </a:lnTo>
                <a:lnTo>
                  <a:pt x="306815" y="179955"/>
                </a:lnTo>
                <a:lnTo>
                  <a:pt x="272543" y="209033"/>
                </a:lnTo>
                <a:lnTo>
                  <a:pt x="239925" y="239920"/>
                </a:lnTo>
                <a:lnTo>
                  <a:pt x="209038" y="272538"/>
                </a:lnTo>
                <a:lnTo>
                  <a:pt x="179959" y="306810"/>
                </a:lnTo>
                <a:lnTo>
                  <a:pt x="152765" y="342659"/>
                </a:lnTo>
                <a:lnTo>
                  <a:pt x="127532" y="380009"/>
                </a:lnTo>
                <a:lnTo>
                  <a:pt x="104338" y="418783"/>
                </a:lnTo>
                <a:lnTo>
                  <a:pt x="83260" y="458905"/>
                </a:lnTo>
                <a:lnTo>
                  <a:pt x="64373" y="500296"/>
                </a:lnTo>
                <a:lnTo>
                  <a:pt x="47755" y="542881"/>
                </a:lnTo>
                <a:lnTo>
                  <a:pt x="33483" y="586582"/>
                </a:lnTo>
                <a:lnTo>
                  <a:pt x="21634" y="631323"/>
                </a:lnTo>
                <a:lnTo>
                  <a:pt x="12284" y="677028"/>
                </a:lnTo>
                <a:lnTo>
                  <a:pt x="5511" y="723618"/>
                </a:lnTo>
                <a:lnTo>
                  <a:pt x="1390" y="771017"/>
                </a:lnTo>
                <a:lnTo>
                  <a:pt x="0" y="819150"/>
                </a:lnTo>
                <a:lnTo>
                  <a:pt x="1390" y="867282"/>
                </a:lnTo>
                <a:lnTo>
                  <a:pt x="5511" y="914681"/>
                </a:lnTo>
                <a:lnTo>
                  <a:pt x="12284" y="961271"/>
                </a:lnTo>
                <a:lnTo>
                  <a:pt x="21634" y="1006976"/>
                </a:lnTo>
                <a:lnTo>
                  <a:pt x="33483" y="1051717"/>
                </a:lnTo>
                <a:lnTo>
                  <a:pt x="47755" y="1095418"/>
                </a:lnTo>
                <a:lnTo>
                  <a:pt x="64373" y="1138003"/>
                </a:lnTo>
                <a:lnTo>
                  <a:pt x="83260" y="1179394"/>
                </a:lnTo>
                <a:lnTo>
                  <a:pt x="104338" y="1219516"/>
                </a:lnTo>
                <a:lnTo>
                  <a:pt x="127532" y="1258290"/>
                </a:lnTo>
                <a:lnTo>
                  <a:pt x="152765" y="1295640"/>
                </a:lnTo>
                <a:lnTo>
                  <a:pt x="179959" y="1331489"/>
                </a:lnTo>
                <a:lnTo>
                  <a:pt x="209038" y="1365761"/>
                </a:lnTo>
                <a:lnTo>
                  <a:pt x="239925" y="1398379"/>
                </a:lnTo>
                <a:lnTo>
                  <a:pt x="272543" y="1429266"/>
                </a:lnTo>
                <a:lnTo>
                  <a:pt x="306815" y="1458344"/>
                </a:lnTo>
                <a:lnTo>
                  <a:pt x="342665" y="1485538"/>
                </a:lnTo>
                <a:lnTo>
                  <a:pt x="380015" y="1510770"/>
                </a:lnTo>
                <a:lnTo>
                  <a:pt x="418789" y="1533963"/>
                </a:lnTo>
                <a:lnTo>
                  <a:pt x="458910" y="1555042"/>
                </a:lnTo>
                <a:lnTo>
                  <a:pt x="500301" y="1573928"/>
                </a:lnTo>
                <a:lnTo>
                  <a:pt x="542886" y="1590545"/>
                </a:lnTo>
                <a:lnTo>
                  <a:pt x="586587" y="1604817"/>
                </a:lnTo>
                <a:lnTo>
                  <a:pt x="631327" y="1616666"/>
                </a:lnTo>
                <a:lnTo>
                  <a:pt x="677031" y="1626015"/>
                </a:lnTo>
                <a:lnTo>
                  <a:pt x="723620" y="1632789"/>
                </a:lnTo>
                <a:lnTo>
                  <a:pt x="771019" y="1636909"/>
                </a:lnTo>
                <a:lnTo>
                  <a:pt x="819150" y="1638300"/>
                </a:lnTo>
                <a:lnTo>
                  <a:pt x="867280" y="1636909"/>
                </a:lnTo>
                <a:lnTo>
                  <a:pt x="914679" y="1632789"/>
                </a:lnTo>
                <a:lnTo>
                  <a:pt x="961268" y="1626015"/>
                </a:lnTo>
                <a:lnTo>
                  <a:pt x="1006972" y="1616666"/>
                </a:lnTo>
                <a:lnTo>
                  <a:pt x="1051712" y="1604817"/>
                </a:lnTo>
                <a:lnTo>
                  <a:pt x="1095413" y="1590545"/>
                </a:lnTo>
                <a:lnTo>
                  <a:pt x="1137998" y="1573928"/>
                </a:lnTo>
                <a:lnTo>
                  <a:pt x="1179389" y="1555042"/>
                </a:lnTo>
                <a:lnTo>
                  <a:pt x="1219510" y="1533963"/>
                </a:lnTo>
                <a:lnTo>
                  <a:pt x="1258284" y="1510770"/>
                </a:lnTo>
                <a:lnTo>
                  <a:pt x="1295634" y="1485538"/>
                </a:lnTo>
                <a:lnTo>
                  <a:pt x="1331484" y="1458344"/>
                </a:lnTo>
                <a:lnTo>
                  <a:pt x="1365756" y="1429266"/>
                </a:lnTo>
                <a:lnTo>
                  <a:pt x="1398374" y="1398379"/>
                </a:lnTo>
                <a:lnTo>
                  <a:pt x="1429261" y="1365761"/>
                </a:lnTo>
                <a:lnTo>
                  <a:pt x="1458340" y="1331489"/>
                </a:lnTo>
                <a:lnTo>
                  <a:pt x="1485534" y="1295640"/>
                </a:lnTo>
                <a:lnTo>
                  <a:pt x="1510767" y="1258290"/>
                </a:lnTo>
                <a:lnTo>
                  <a:pt x="1533961" y="1219516"/>
                </a:lnTo>
                <a:lnTo>
                  <a:pt x="1555039" y="1179394"/>
                </a:lnTo>
                <a:lnTo>
                  <a:pt x="1573926" y="1138003"/>
                </a:lnTo>
                <a:lnTo>
                  <a:pt x="1590544" y="1095418"/>
                </a:lnTo>
                <a:lnTo>
                  <a:pt x="1604816" y="1051717"/>
                </a:lnTo>
                <a:lnTo>
                  <a:pt x="1616665" y="1006976"/>
                </a:lnTo>
                <a:lnTo>
                  <a:pt x="1626015" y="961271"/>
                </a:lnTo>
                <a:lnTo>
                  <a:pt x="1632788" y="914681"/>
                </a:lnTo>
                <a:lnTo>
                  <a:pt x="1636909" y="867282"/>
                </a:lnTo>
                <a:lnTo>
                  <a:pt x="1638300" y="819150"/>
                </a:lnTo>
                <a:lnTo>
                  <a:pt x="1636909" y="771017"/>
                </a:lnTo>
                <a:lnTo>
                  <a:pt x="1632788" y="723618"/>
                </a:lnTo>
                <a:lnTo>
                  <a:pt x="1626015" y="677028"/>
                </a:lnTo>
                <a:lnTo>
                  <a:pt x="1616665" y="631323"/>
                </a:lnTo>
                <a:lnTo>
                  <a:pt x="1604816" y="586582"/>
                </a:lnTo>
                <a:lnTo>
                  <a:pt x="1590544" y="542881"/>
                </a:lnTo>
                <a:lnTo>
                  <a:pt x="1573926" y="500296"/>
                </a:lnTo>
                <a:lnTo>
                  <a:pt x="1555039" y="458905"/>
                </a:lnTo>
                <a:lnTo>
                  <a:pt x="1533961" y="418783"/>
                </a:lnTo>
                <a:lnTo>
                  <a:pt x="1510767" y="380009"/>
                </a:lnTo>
                <a:lnTo>
                  <a:pt x="1485534" y="342659"/>
                </a:lnTo>
                <a:lnTo>
                  <a:pt x="1458340" y="306810"/>
                </a:lnTo>
                <a:lnTo>
                  <a:pt x="1429261" y="272538"/>
                </a:lnTo>
                <a:lnTo>
                  <a:pt x="1398374" y="239920"/>
                </a:lnTo>
                <a:lnTo>
                  <a:pt x="1365756" y="209033"/>
                </a:lnTo>
                <a:lnTo>
                  <a:pt x="1331484" y="179955"/>
                </a:lnTo>
                <a:lnTo>
                  <a:pt x="1295634" y="152761"/>
                </a:lnTo>
                <a:lnTo>
                  <a:pt x="1258284" y="127529"/>
                </a:lnTo>
                <a:lnTo>
                  <a:pt x="1219510" y="104336"/>
                </a:lnTo>
                <a:lnTo>
                  <a:pt x="1179389" y="83257"/>
                </a:lnTo>
                <a:lnTo>
                  <a:pt x="1137998" y="64371"/>
                </a:lnTo>
                <a:lnTo>
                  <a:pt x="1095413" y="47754"/>
                </a:lnTo>
                <a:lnTo>
                  <a:pt x="1051712" y="33482"/>
                </a:lnTo>
                <a:lnTo>
                  <a:pt x="1006972" y="21633"/>
                </a:lnTo>
                <a:lnTo>
                  <a:pt x="961268" y="12284"/>
                </a:lnTo>
                <a:lnTo>
                  <a:pt x="914679" y="5510"/>
                </a:lnTo>
                <a:lnTo>
                  <a:pt x="867280" y="1390"/>
                </a:lnTo>
                <a:lnTo>
                  <a:pt x="819150" y="0"/>
                </a:lnTo>
                <a:close/>
              </a:path>
            </a:pathLst>
          </a:custGeom>
          <a:solidFill>
            <a:schemeClr val="accent2">
              <a:lumMod val="50000"/>
              <a:alpha val="19000"/>
            </a:schemeClr>
          </a:solidFill>
          <a:ln w="28575">
            <a:solidFill>
              <a:schemeClr val="accent2">
                <a:lumMod val="50000"/>
              </a:schemeClr>
            </a:solidFill>
          </a:ln>
        </p:spPr>
        <p:txBody>
          <a:bodyPr wrap="square" lIns="0" tIns="0" rIns="0" bIns="0" rtlCol="0"/>
          <a:lstStyle/>
          <a:p>
            <a:endParaRPr sz="1539" b="1">
              <a:latin typeface="Meiryo UI" panose="020B0604030504040204" pitchFamily="50" charset="-128"/>
              <a:ea typeface="Meiryo UI" panose="020B0604030504040204" pitchFamily="50" charset="-128"/>
            </a:endParaRPr>
          </a:p>
        </p:txBody>
      </p:sp>
      <p:sp>
        <p:nvSpPr>
          <p:cNvPr id="9" name="object 213">
            <a:extLst>
              <a:ext uri="{FF2B5EF4-FFF2-40B4-BE49-F238E27FC236}">
                <a16:creationId xmlns:a16="http://schemas.microsoft.com/office/drawing/2014/main" id="{C90B1E15-F3FB-480E-A75C-4F99068AD3B8}"/>
              </a:ext>
            </a:extLst>
          </p:cNvPr>
          <p:cNvSpPr txBox="1"/>
          <p:nvPr/>
        </p:nvSpPr>
        <p:spPr>
          <a:xfrm>
            <a:off x="3807241" y="2956359"/>
            <a:ext cx="1979027" cy="1008675"/>
          </a:xfrm>
          <a:prstGeom prst="rect">
            <a:avLst/>
          </a:prstGeom>
        </p:spPr>
        <p:txBody>
          <a:bodyPr vert="horz" wrap="square" lIns="0" tIns="10860" rIns="0" bIns="0" rtlCol="0">
            <a:spAutoFit/>
          </a:bodyPr>
          <a:lstStyle/>
          <a:p>
            <a:pPr marL="10860">
              <a:spcBef>
                <a:spcPts val="86"/>
              </a:spcBef>
            </a:pPr>
            <a:r>
              <a:rPr lang="ja-JP" altLang="en-US" sz="3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a:rPr>
              <a:t>お客さま</a:t>
            </a:r>
            <a:endParaRPr lang="en-US" altLang="ja-JP" sz="3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a:endParaRPr>
          </a:p>
          <a:p>
            <a:pPr marL="10860">
              <a:spcBef>
                <a:spcPts val="86"/>
              </a:spcBef>
            </a:pPr>
            <a:r>
              <a:rPr lang="ja-JP" altLang="en-US" sz="3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a:rPr>
              <a:t>の現状</a:t>
            </a:r>
          </a:p>
        </p:txBody>
      </p:sp>
      <p:sp>
        <p:nvSpPr>
          <p:cNvPr id="10" name="object 217">
            <a:extLst>
              <a:ext uri="{FF2B5EF4-FFF2-40B4-BE49-F238E27FC236}">
                <a16:creationId xmlns:a16="http://schemas.microsoft.com/office/drawing/2014/main" id="{B606551C-679C-4CD9-A56F-FEFCCC81EFEA}"/>
              </a:ext>
            </a:extLst>
          </p:cNvPr>
          <p:cNvSpPr/>
          <p:nvPr/>
        </p:nvSpPr>
        <p:spPr>
          <a:xfrm>
            <a:off x="5495534" y="2788706"/>
            <a:ext cx="1159833" cy="1435731"/>
          </a:xfrm>
          <a:custGeom>
            <a:avLst/>
            <a:gdLst/>
            <a:ahLst/>
            <a:cxnLst/>
            <a:rect l="l" t="t" r="r" b="b"/>
            <a:pathLst>
              <a:path w="1356359" h="814069">
                <a:moveTo>
                  <a:pt x="332384" y="0"/>
                </a:moveTo>
                <a:lnTo>
                  <a:pt x="0" y="406895"/>
                </a:lnTo>
                <a:lnTo>
                  <a:pt x="332384" y="813790"/>
                </a:lnTo>
                <a:lnTo>
                  <a:pt x="332384" y="693432"/>
                </a:lnTo>
                <a:lnTo>
                  <a:pt x="1122221" y="693432"/>
                </a:lnTo>
                <a:lnTo>
                  <a:pt x="1356296" y="406895"/>
                </a:lnTo>
                <a:lnTo>
                  <a:pt x="1122221" y="120357"/>
                </a:lnTo>
                <a:lnTo>
                  <a:pt x="332384" y="120357"/>
                </a:lnTo>
                <a:lnTo>
                  <a:pt x="332384" y="0"/>
                </a:lnTo>
                <a:close/>
              </a:path>
              <a:path w="1356359" h="814069">
                <a:moveTo>
                  <a:pt x="1122221" y="693432"/>
                </a:moveTo>
                <a:lnTo>
                  <a:pt x="1023899" y="693432"/>
                </a:lnTo>
                <a:lnTo>
                  <a:pt x="1023899" y="813790"/>
                </a:lnTo>
                <a:lnTo>
                  <a:pt x="1122221" y="693432"/>
                </a:lnTo>
                <a:close/>
              </a:path>
              <a:path w="1356359" h="814069">
                <a:moveTo>
                  <a:pt x="1023899" y="0"/>
                </a:moveTo>
                <a:lnTo>
                  <a:pt x="1023899" y="120357"/>
                </a:lnTo>
                <a:lnTo>
                  <a:pt x="1122221" y="120357"/>
                </a:lnTo>
                <a:lnTo>
                  <a:pt x="1023899" y="0"/>
                </a:lnTo>
                <a:close/>
              </a:path>
            </a:pathLst>
          </a:custGeom>
          <a:solidFill>
            <a:schemeClr val="tx2"/>
          </a:solidFill>
        </p:spPr>
        <p:txBody>
          <a:bodyPr wrap="square" lIns="0" tIns="0" rIns="0" bIns="0" rtlCol="0"/>
          <a:lstStyle/>
          <a:p>
            <a:endParaRPr sz="1539" b="1">
              <a:latin typeface="Meiryo UI" panose="020B0604030504040204" pitchFamily="50" charset="-128"/>
              <a:ea typeface="Meiryo UI" panose="020B0604030504040204" pitchFamily="50" charset="-128"/>
            </a:endParaRPr>
          </a:p>
        </p:txBody>
      </p:sp>
      <p:sp>
        <p:nvSpPr>
          <p:cNvPr id="11" name="object 218">
            <a:extLst>
              <a:ext uri="{FF2B5EF4-FFF2-40B4-BE49-F238E27FC236}">
                <a16:creationId xmlns:a16="http://schemas.microsoft.com/office/drawing/2014/main" id="{FF382E09-3E99-4FBA-8A7A-D4BAF9165CC6}"/>
              </a:ext>
            </a:extLst>
          </p:cNvPr>
          <p:cNvSpPr txBox="1"/>
          <p:nvPr/>
        </p:nvSpPr>
        <p:spPr>
          <a:xfrm>
            <a:off x="5826591" y="3195617"/>
            <a:ext cx="603883" cy="289610"/>
          </a:xfrm>
          <a:prstGeom prst="rect">
            <a:avLst/>
          </a:prstGeom>
        </p:spPr>
        <p:txBody>
          <a:bodyPr vert="horz" wrap="square" lIns="0" tIns="12489" rIns="0" bIns="0" rtlCol="0">
            <a:spAutoFit/>
          </a:bodyPr>
          <a:lstStyle/>
          <a:p>
            <a:pPr marL="10860">
              <a:spcBef>
                <a:spcPts val="98"/>
              </a:spcBef>
            </a:pPr>
            <a:r>
              <a:rPr b="1" spc="81" dirty="0" err="1">
                <a:solidFill>
                  <a:srgbClr val="FFFFFF"/>
                </a:solidFill>
                <a:latin typeface="Meiryo UI" panose="020B0604030504040204" pitchFamily="50" charset="-128"/>
                <a:ea typeface="Meiryo UI" panose="020B0604030504040204" pitchFamily="50" charset="-128"/>
                <a:cs typeface="メイリオ"/>
              </a:rPr>
              <a:t>差異</a:t>
            </a:r>
            <a:endParaRPr b="1" dirty="0">
              <a:latin typeface="Meiryo UI" panose="020B0604030504040204" pitchFamily="50" charset="-128"/>
              <a:ea typeface="Meiryo UI" panose="020B0604030504040204" pitchFamily="50" charset="-128"/>
              <a:cs typeface="メイリオ"/>
            </a:endParaRPr>
          </a:p>
        </p:txBody>
      </p:sp>
      <p:sp>
        <p:nvSpPr>
          <p:cNvPr id="12" name="object 219">
            <a:extLst>
              <a:ext uri="{FF2B5EF4-FFF2-40B4-BE49-F238E27FC236}">
                <a16:creationId xmlns:a16="http://schemas.microsoft.com/office/drawing/2014/main" id="{00884164-DE42-409F-B364-1F9BD0C84EF9}"/>
              </a:ext>
            </a:extLst>
          </p:cNvPr>
          <p:cNvSpPr txBox="1"/>
          <p:nvPr/>
        </p:nvSpPr>
        <p:spPr>
          <a:xfrm>
            <a:off x="5639256" y="3541589"/>
            <a:ext cx="880521" cy="286868"/>
          </a:xfrm>
          <a:prstGeom prst="rect">
            <a:avLst/>
          </a:prstGeom>
        </p:spPr>
        <p:txBody>
          <a:bodyPr vert="horz" wrap="square" lIns="0" tIns="9774" rIns="0" bIns="0" rtlCol="0">
            <a:spAutoFit/>
          </a:bodyPr>
          <a:lstStyle/>
          <a:p>
            <a:pPr marL="10860" algn="ctr">
              <a:spcBef>
                <a:spcPts val="77"/>
              </a:spcBef>
            </a:pPr>
            <a:r>
              <a:rPr b="1" spc="43" dirty="0">
                <a:solidFill>
                  <a:srgbClr val="FFFFFF"/>
                </a:solidFill>
                <a:latin typeface="Meiryo UI" panose="020B0604030504040204" pitchFamily="50" charset="-128"/>
                <a:ea typeface="Meiryo UI" panose="020B0604030504040204" pitchFamily="50" charset="-128"/>
                <a:cs typeface="メイリオ"/>
              </a:rPr>
              <a:t>(Gap)</a:t>
            </a:r>
            <a:endParaRPr b="1" dirty="0">
              <a:latin typeface="Meiryo UI" panose="020B0604030504040204" pitchFamily="50" charset="-128"/>
              <a:ea typeface="Meiryo UI" panose="020B0604030504040204" pitchFamily="50" charset="-128"/>
              <a:cs typeface="メイリオ"/>
            </a:endParaRPr>
          </a:p>
        </p:txBody>
      </p:sp>
      <p:grpSp>
        <p:nvGrpSpPr>
          <p:cNvPr id="13" name="グループ化 12">
            <a:extLst>
              <a:ext uri="{FF2B5EF4-FFF2-40B4-BE49-F238E27FC236}">
                <a16:creationId xmlns:a16="http://schemas.microsoft.com/office/drawing/2014/main" id="{8B9D7B32-8680-40F8-BAA8-E5E16072B28F}"/>
              </a:ext>
            </a:extLst>
          </p:cNvPr>
          <p:cNvGrpSpPr/>
          <p:nvPr/>
        </p:nvGrpSpPr>
        <p:grpSpPr>
          <a:xfrm>
            <a:off x="5938991" y="4425604"/>
            <a:ext cx="148422" cy="293216"/>
            <a:chOff x="3056827" y="2863789"/>
            <a:chExt cx="173571" cy="342900"/>
          </a:xfrm>
        </p:grpSpPr>
        <p:sp>
          <p:nvSpPr>
            <p:cNvPr id="14" name="object 220">
              <a:extLst>
                <a:ext uri="{FF2B5EF4-FFF2-40B4-BE49-F238E27FC236}">
                  <a16:creationId xmlns:a16="http://schemas.microsoft.com/office/drawing/2014/main" id="{6B8D978B-36E0-4270-AAEF-0F1CCB242925}"/>
                </a:ext>
              </a:extLst>
            </p:cNvPr>
            <p:cNvSpPr/>
            <p:nvPr/>
          </p:nvSpPr>
          <p:spPr>
            <a:xfrm>
              <a:off x="3056827" y="2863789"/>
              <a:ext cx="0" cy="342900"/>
            </a:xfrm>
            <a:custGeom>
              <a:avLst/>
              <a:gdLst/>
              <a:ahLst/>
              <a:cxnLst/>
              <a:rect l="l" t="t" r="r" b="b"/>
              <a:pathLst>
                <a:path h="342900">
                  <a:moveTo>
                    <a:pt x="0" y="0"/>
                  </a:moveTo>
                  <a:lnTo>
                    <a:pt x="0" y="342900"/>
                  </a:lnTo>
                </a:path>
              </a:pathLst>
            </a:custGeom>
            <a:ln w="80429">
              <a:solidFill>
                <a:srgbClr val="6D6E71"/>
              </a:solidFill>
            </a:ln>
          </p:spPr>
          <p:txBody>
            <a:bodyPr wrap="square" lIns="0" tIns="0" rIns="0" bIns="0" rtlCol="0"/>
            <a:lstStyle/>
            <a:p>
              <a:endParaRPr sz="1539" b="1">
                <a:latin typeface="Meiryo UI" panose="020B0604030504040204" pitchFamily="50" charset="-128"/>
                <a:ea typeface="Meiryo UI" panose="020B0604030504040204" pitchFamily="50" charset="-128"/>
              </a:endParaRPr>
            </a:p>
          </p:txBody>
        </p:sp>
        <p:sp>
          <p:nvSpPr>
            <p:cNvPr id="15" name="object 221">
              <a:extLst>
                <a:ext uri="{FF2B5EF4-FFF2-40B4-BE49-F238E27FC236}">
                  <a16:creationId xmlns:a16="http://schemas.microsoft.com/office/drawing/2014/main" id="{0A22EBA4-B8F0-4B0D-A1FB-7F6EF78620FE}"/>
                </a:ext>
              </a:extLst>
            </p:cNvPr>
            <p:cNvSpPr/>
            <p:nvPr/>
          </p:nvSpPr>
          <p:spPr>
            <a:xfrm>
              <a:off x="3230398" y="2863789"/>
              <a:ext cx="0" cy="342900"/>
            </a:xfrm>
            <a:custGeom>
              <a:avLst/>
              <a:gdLst/>
              <a:ahLst/>
              <a:cxnLst/>
              <a:rect l="l" t="t" r="r" b="b"/>
              <a:pathLst>
                <a:path h="342900">
                  <a:moveTo>
                    <a:pt x="0" y="0"/>
                  </a:moveTo>
                  <a:lnTo>
                    <a:pt x="0" y="342900"/>
                  </a:lnTo>
                </a:path>
              </a:pathLst>
            </a:custGeom>
            <a:ln w="80429">
              <a:solidFill>
                <a:srgbClr val="6D6E71"/>
              </a:solidFill>
            </a:ln>
          </p:spPr>
          <p:txBody>
            <a:bodyPr wrap="square" lIns="0" tIns="0" rIns="0" bIns="0" rtlCol="0"/>
            <a:lstStyle/>
            <a:p>
              <a:endParaRPr sz="1539" b="1">
                <a:latin typeface="Meiryo UI" panose="020B0604030504040204" pitchFamily="50" charset="-128"/>
                <a:ea typeface="Meiryo UI" panose="020B0604030504040204" pitchFamily="50" charset="-128"/>
              </a:endParaRPr>
            </a:p>
          </p:txBody>
        </p:sp>
      </p:grpSp>
      <p:sp>
        <p:nvSpPr>
          <p:cNvPr id="16" name="テキスト ボックス 15">
            <a:extLst>
              <a:ext uri="{FF2B5EF4-FFF2-40B4-BE49-F238E27FC236}">
                <a16:creationId xmlns:a16="http://schemas.microsoft.com/office/drawing/2014/main" id="{AA4E73F5-D692-4CCE-9F5A-99BA46490ED6}"/>
              </a:ext>
            </a:extLst>
          </p:cNvPr>
          <p:cNvSpPr txBox="1"/>
          <p:nvPr/>
        </p:nvSpPr>
        <p:spPr>
          <a:xfrm>
            <a:off x="7470633" y="1377452"/>
            <a:ext cx="4203395" cy="829201"/>
          </a:xfrm>
          <a:prstGeom prst="rect">
            <a:avLst/>
          </a:prstGeom>
          <a:noFill/>
        </p:spPr>
        <p:txBody>
          <a:bodyPr wrap="none" rtlCol="0">
            <a:spAutoFit/>
          </a:bodyPr>
          <a:lstStyle/>
          <a:p>
            <a:r>
              <a:rPr lang="ja-JP" altLang="en-US" sz="2394" b="1">
                <a:solidFill>
                  <a:schemeClr val="bg1"/>
                </a:solidFill>
                <a:latin typeface="Meiryo UI" panose="020B0604030504040204" pitchFamily="50" charset="-128"/>
                <a:ea typeface="Meiryo UI" panose="020B0604030504040204" pitchFamily="50" charset="-128"/>
              </a:rPr>
              <a:t>安全で、生産性が高い</a:t>
            </a:r>
            <a:endParaRPr lang="en-US" altLang="ja-JP" sz="2394" b="1">
              <a:solidFill>
                <a:schemeClr val="bg1"/>
              </a:solidFill>
              <a:latin typeface="Meiryo UI" panose="020B0604030504040204" pitchFamily="50" charset="-128"/>
              <a:ea typeface="Meiryo UI" panose="020B0604030504040204" pitchFamily="50" charset="-128"/>
            </a:endParaRPr>
          </a:p>
          <a:p>
            <a:r>
              <a:rPr lang="ja-JP" altLang="en-US" sz="2394" b="1">
                <a:solidFill>
                  <a:schemeClr val="bg1"/>
                </a:solidFill>
                <a:latin typeface="Meiryo UI" panose="020B0604030504040204" pitchFamily="50" charset="-128"/>
                <a:ea typeface="Meiryo UI" panose="020B0604030504040204" pitchFamily="50" charset="-128"/>
              </a:rPr>
              <a:t>スマートでクリーンな未来の現場</a:t>
            </a:r>
          </a:p>
        </p:txBody>
      </p:sp>
      <p:grpSp>
        <p:nvGrpSpPr>
          <p:cNvPr id="17" name="グループ化 16">
            <a:extLst>
              <a:ext uri="{FF2B5EF4-FFF2-40B4-BE49-F238E27FC236}">
                <a16:creationId xmlns:a16="http://schemas.microsoft.com/office/drawing/2014/main" id="{7CB24D58-3C3B-41B2-8708-923315536CD0}"/>
              </a:ext>
            </a:extLst>
          </p:cNvPr>
          <p:cNvGrpSpPr/>
          <p:nvPr/>
        </p:nvGrpSpPr>
        <p:grpSpPr>
          <a:xfrm>
            <a:off x="591952" y="1321427"/>
            <a:ext cx="4125094" cy="912228"/>
            <a:chOff x="585467" y="927679"/>
            <a:chExt cx="4125094" cy="912228"/>
          </a:xfrm>
        </p:grpSpPr>
        <p:sp>
          <p:nvSpPr>
            <p:cNvPr id="18" name="四角形: 角を丸くする 17">
              <a:extLst>
                <a:ext uri="{FF2B5EF4-FFF2-40B4-BE49-F238E27FC236}">
                  <a16:creationId xmlns:a16="http://schemas.microsoft.com/office/drawing/2014/main" id="{A549DE2E-CE86-4BBA-8D72-C15AA36642BF}"/>
                </a:ext>
              </a:extLst>
            </p:cNvPr>
            <p:cNvSpPr/>
            <p:nvPr/>
          </p:nvSpPr>
          <p:spPr>
            <a:xfrm>
              <a:off x="585467" y="927679"/>
              <a:ext cx="4125094" cy="91222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19" name="テキスト ボックス 18">
              <a:extLst>
                <a:ext uri="{FF2B5EF4-FFF2-40B4-BE49-F238E27FC236}">
                  <a16:creationId xmlns:a16="http://schemas.microsoft.com/office/drawing/2014/main" id="{61CE5655-0CBD-4199-BCBB-FB02224338AD}"/>
                </a:ext>
              </a:extLst>
            </p:cNvPr>
            <p:cNvSpPr txBox="1"/>
            <p:nvPr/>
          </p:nvSpPr>
          <p:spPr>
            <a:xfrm>
              <a:off x="607230" y="969192"/>
              <a:ext cx="4081567" cy="829201"/>
            </a:xfrm>
            <a:prstGeom prst="rect">
              <a:avLst/>
            </a:prstGeom>
            <a:noFill/>
          </p:spPr>
          <p:txBody>
            <a:bodyPr wrap="none" rtlCol="0">
              <a:spAutoFit/>
            </a:bodyPr>
            <a:lstStyle/>
            <a:p>
              <a:pPr algn="ctr"/>
              <a:r>
                <a:rPr lang="ja-JP" altLang="en-US" sz="2394" b="1" dirty="0">
                  <a:solidFill>
                    <a:schemeClr val="bg1"/>
                  </a:solidFill>
                  <a:latin typeface="Meiryo UI" panose="020B0604030504040204" pitchFamily="50" charset="-128"/>
                  <a:ea typeface="Meiryo UI" panose="020B0604030504040204" pitchFamily="50" charset="-128"/>
                </a:rPr>
                <a:t>危険が高い、厳しい労働環境</a:t>
              </a:r>
              <a:endParaRPr lang="en-US" altLang="ja-JP" sz="2394" b="1" dirty="0">
                <a:solidFill>
                  <a:schemeClr val="bg1"/>
                </a:solidFill>
                <a:latin typeface="Meiryo UI" panose="020B0604030504040204" pitchFamily="50" charset="-128"/>
                <a:ea typeface="Meiryo UI" panose="020B0604030504040204" pitchFamily="50" charset="-128"/>
              </a:endParaRPr>
            </a:p>
            <a:p>
              <a:pPr algn="ctr"/>
              <a:r>
                <a:rPr lang="ja-JP" altLang="en-US" sz="2394" b="1" dirty="0">
                  <a:solidFill>
                    <a:schemeClr val="bg1"/>
                  </a:solidFill>
                  <a:latin typeface="Meiryo UI" panose="020B0604030504040204" pitchFamily="50" charset="-128"/>
                  <a:ea typeface="Meiryo UI" panose="020B0604030504040204" pitchFamily="50" charset="-128"/>
                </a:rPr>
                <a:t>人員不足、技能労働者高齢化</a:t>
              </a:r>
            </a:p>
          </p:txBody>
        </p:sp>
      </p:grpSp>
      <p:sp>
        <p:nvSpPr>
          <p:cNvPr id="20" name="四角形: 角を丸くする 19">
            <a:extLst>
              <a:ext uri="{FF2B5EF4-FFF2-40B4-BE49-F238E27FC236}">
                <a16:creationId xmlns:a16="http://schemas.microsoft.com/office/drawing/2014/main" id="{5191537B-DB4E-4CA6-A023-2D3958ADC58D}"/>
              </a:ext>
            </a:extLst>
          </p:cNvPr>
          <p:cNvSpPr/>
          <p:nvPr/>
        </p:nvSpPr>
        <p:spPr>
          <a:xfrm>
            <a:off x="2525949" y="5577454"/>
            <a:ext cx="7140101" cy="100600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39"/>
          </a:p>
        </p:txBody>
      </p:sp>
      <p:sp>
        <p:nvSpPr>
          <p:cNvPr id="21" name="テキスト ボックス 20">
            <a:extLst>
              <a:ext uri="{FF2B5EF4-FFF2-40B4-BE49-F238E27FC236}">
                <a16:creationId xmlns:a16="http://schemas.microsoft.com/office/drawing/2014/main" id="{E6E9ECB1-71FE-462B-A849-20FCB379AE60}"/>
              </a:ext>
            </a:extLst>
          </p:cNvPr>
          <p:cNvSpPr txBox="1"/>
          <p:nvPr/>
        </p:nvSpPr>
        <p:spPr>
          <a:xfrm>
            <a:off x="2755653" y="5614329"/>
            <a:ext cx="6745757" cy="954107"/>
          </a:xfrm>
          <a:prstGeom prst="rect">
            <a:avLst/>
          </a:prstGeom>
          <a:noFill/>
        </p:spPr>
        <p:txBody>
          <a:bodyPr wrap="none" rtlCol="0">
            <a:spAutoFit/>
          </a:bodyPr>
          <a:lstStyle/>
          <a:p>
            <a:r>
              <a:rPr lang="ja-JP" altLang="en-US" sz="2800" b="1" dirty="0">
                <a:solidFill>
                  <a:srgbClr val="0000CA"/>
                </a:solidFill>
                <a:latin typeface="Meiryo UI" panose="020B0604030504040204" pitchFamily="50" charset="-128"/>
                <a:ea typeface="Meiryo UI" panose="020B0604030504040204" pitchFamily="50" charset="-128"/>
              </a:rPr>
              <a:t>高齢化、若年層からの入職者不足</a:t>
            </a:r>
            <a:endParaRPr lang="en-US" altLang="ja-JP" sz="2800" b="1" dirty="0">
              <a:solidFill>
                <a:srgbClr val="0000CA"/>
              </a:solidFill>
              <a:latin typeface="Meiryo UI" panose="020B0604030504040204" pitchFamily="50" charset="-128"/>
              <a:ea typeface="Meiryo UI" panose="020B0604030504040204" pitchFamily="50" charset="-128"/>
            </a:endParaRPr>
          </a:p>
          <a:p>
            <a:r>
              <a:rPr lang="ja-JP" altLang="en-US" sz="2800" b="1" dirty="0">
                <a:solidFill>
                  <a:srgbClr val="0000CA"/>
                </a:solidFill>
                <a:latin typeface="Meiryo UI" panose="020B0604030504040204" pitchFamily="50" charset="-128"/>
                <a:ea typeface="Meiryo UI" panose="020B0604030504040204" pitchFamily="50" charset="-128"/>
              </a:rPr>
              <a:t>技能伝承が困難、生産性向上、安全性向上</a:t>
            </a:r>
          </a:p>
        </p:txBody>
      </p:sp>
      <p:sp>
        <p:nvSpPr>
          <p:cNvPr id="22" name="object 211">
            <a:extLst>
              <a:ext uri="{FF2B5EF4-FFF2-40B4-BE49-F238E27FC236}">
                <a16:creationId xmlns:a16="http://schemas.microsoft.com/office/drawing/2014/main" id="{C08C38ED-FC20-45C6-A67B-19A45EB8DA9C}"/>
              </a:ext>
            </a:extLst>
          </p:cNvPr>
          <p:cNvSpPr/>
          <p:nvPr/>
        </p:nvSpPr>
        <p:spPr>
          <a:xfrm>
            <a:off x="6809463" y="2519668"/>
            <a:ext cx="1830893" cy="1830893"/>
          </a:xfrm>
          <a:custGeom>
            <a:avLst/>
            <a:gdLst/>
            <a:ahLst/>
            <a:cxnLst/>
            <a:rect l="l" t="t" r="r" b="b"/>
            <a:pathLst>
              <a:path w="1638300" h="1638300">
                <a:moveTo>
                  <a:pt x="819150" y="0"/>
                </a:moveTo>
                <a:lnTo>
                  <a:pt x="771019" y="1390"/>
                </a:lnTo>
                <a:lnTo>
                  <a:pt x="723620" y="5510"/>
                </a:lnTo>
                <a:lnTo>
                  <a:pt x="677031" y="12284"/>
                </a:lnTo>
                <a:lnTo>
                  <a:pt x="631327" y="21633"/>
                </a:lnTo>
                <a:lnTo>
                  <a:pt x="586587" y="33482"/>
                </a:lnTo>
                <a:lnTo>
                  <a:pt x="542886" y="47754"/>
                </a:lnTo>
                <a:lnTo>
                  <a:pt x="500301" y="64371"/>
                </a:lnTo>
                <a:lnTo>
                  <a:pt x="458910" y="83257"/>
                </a:lnTo>
                <a:lnTo>
                  <a:pt x="418789" y="104336"/>
                </a:lnTo>
                <a:lnTo>
                  <a:pt x="380015" y="127529"/>
                </a:lnTo>
                <a:lnTo>
                  <a:pt x="342665" y="152761"/>
                </a:lnTo>
                <a:lnTo>
                  <a:pt x="306815" y="179955"/>
                </a:lnTo>
                <a:lnTo>
                  <a:pt x="272543" y="209033"/>
                </a:lnTo>
                <a:lnTo>
                  <a:pt x="239925" y="239920"/>
                </a:lnTo>
                <a:lnTo>
                  <a:pt x="209038" y="272538"/>
                </a:lnTo>
                <a:lnTo>
                  <a:pt x="179959" y="306810"/>
                </a:lnTo>
                <a:lnTo>
                  <a:pt x="152765" y="342659"/>
                </a:lnTo>
                <a:lnTo>
                  <a:pt x="127532" y="380009"/>
                </a:lnTo>
                <a:lnTo>
                  <a:pt x="104338" y="418783"/>
                </a:lnTo>
                <a:lnTo>
                  <a:pt x="83260" y="458905"/>
                </a:lnTo>
                <a:lnTo>
                  <a:pt x="64373" y="500296"/>
                </a:lnTo>
                <a:lnTo>
                  <a:pt x="47755" y="542881"/>
                </a:lnTo>
                <a:lnTo>
                  <a:pt x="33483" y="586582"/>
                </a:lnTo>
                <a:lnTo>
                  <a:pt x="21634" y="631323"/>
                </a:lnTo>
                <a:lnTo>
                  <a:pt x="12284" y="677028"/>
                </a:lnTo>
                <a:lnTo>
                  <a:pt x="5511" y="723618"/>
                </a:lnTo>
                <a:lnTo>
                  <a:pt x="1390" y="771017"/>
                </a:lnTo>
                <a:lnTo>
                  <a:pt x="0" y="819150"/>
                </a:lnTo>
                <a:lnTo>
                  <a:pt x="1390" y="867282"/>
                </a:lnTo>
                <a:lnTo>
                  <a:pt x="5511" y="914681"/>
                </a:lnTo>
                <a:lnTo>
                  <a:pt x="12284" y="961271"/>
                </a:lnTo>
                <a:lnTo>
                  <a:pt x="21634" y="1006976"/>
                </a:lnTo>
                <a:lnTo>
                  <a:pt x="33483" y="1051717"/>
                </a:lnTo>
                <a:lnTo>
                  <a:pt x="47755" y="1095418"/>
                </a:lnTo>
                <a:lnTo>
                  <a:pt x="64373" y="1138003"/>
                </a:lnTo>
                <a:lnTo>
                  <a:pt x="83260" y="1179394"/>
                </a:lnTo>
                <a:lnTo>
                  <a:pt x="104338" y="1219516"/>
                </a:lnTo>
                <a:lnTo>
                  <a:pt x="127532" y="1258290"/>
                </a:lnTo>
                <a:lnTo>
                  <a:pt x="152765" y="1295640"/>
                </a:lnTo>
                <a:lnTo>
                  <a:pt x="179959" y="1331489"/>
                </a:lnTo>
                <a:lnTo>
                  <a:pt x="209038" y="1365761"/>
                </a:lnTo>
                <a:lnTo>
                  <a:pt x="239925" y="1398379"/>
                </a:lnTo>
                <a:lnTo>
                  <a:pt x="272543" y="1429266"/>
                </a:lnTo>
                <a:lnTo>
                  <a:pt x="306815" y="1458344"/>
                </a:lnTo>
                <a:lnTo>
                  <a:pt x="342665" y="1485538"/>
                </a:lnTo>
                <a:lnTo>
                  <a:pt x="380015" y="1510770"/>
                </a:lnTo>
                <a:lnTo>
                  <a:pt x="418789" y="1533963"/>
                </a:lnTo>
                <a:lnTo>
                  <a:pt x="458910" y="1555042"/>
                </a:lnTo>
                <a:lnTo>
                  <a:pt x="500301" y="1573928"/>
                </a:lnTo>
                <a:lnTo>
                  <a:pt x="542886" y="1590545"/>
                </a:lnTo>
                <a:lnTo>
                  <a:pt x="586587" y="1604817"/>
                </a:lnTo>
                <a:lnTo>
                  <a:pt x="631327" y="1616666"/>
                </a:lnTo>
                <a:lnTo>
                  <a:pt x="677031" y="1626015"/>
                </a:lnTo>
                <a:lnTo>
                  <a:pt x="723620" y="1632789"/>
                </a:lnTo>
                <a:lnTo>
                  <a:pt x="771019" y="1636909"/>
                </a:lnTo>
                <a:lnTo>
                  <a:pt x="819150" y="1638300"/>
                </a:lnTo>
                <a:lnTo>
                  <a:pt x="867280" y="1636909"/>
                </a:lnTo>
                <a:lnTo>
                  <a:pt x="914679" y="1632789"/>
                </a:lnTo>
                <a:lnTo>
                  <a:pt x="961268" y="1626015"/>
                </a:lnTo>
                <a:lnTo>
                  <a:pt x="1006972" y="1616666"/>
                </a:lnTo>
                <a:lnTo>
                  <a:pt x="1051712" y="1604817"/>
                </a:lnTo>
                <a:lnTo>
                  <a:pt x="1095413" y="1590545"/>
                </a:lnTo>
                <a:lnTo>
                  <a:pt x="1137998" y="1573928"/>
                </a:lnTo>
                <a:lnTo>
                  <a:pt x="1179389" y="1555042"/>
                </a:lnTo>
                <a:lnTo>
                  <a:pt x="1219510" y="1533963"/>
                </a:lnTo>
                <a:lnTo>
                  <a:pt x="1258284" y="1510770"/>
                </a:lnTo>
                <a:lnTo>
                  <a:pt x="1295634" y="1485538"/>
                </a:lnTo>
                <a:lnTo>
                  <a:pt x="1331484" y="1458344"/>
                </a:lnTo>
                <a:lnTo>
                  <a:pt x="1365756" y="1429266"/>
                </a:lnTo>
                <a:lnTo>
                  <a:pt x="1398374" y="1398379"/>
                </a:lnTo>
                <a:lnTo>
                  <a:pt x="1429261" y="1365761"/>
                </a:lnTo>
                <a:lnTo>
                  <a:pt x="1458340" y="1331489"/>
                </a:lnTo>
                <a:lnTo>
                  <a:pt x="1485534" y="1295640"/>
                </a:lnTo>
                <a:lnTo>
                  <a:pt x="1510767" y="1258290"/>
                </a:lnTo>
                <a:lnTo>
                  <a:pt x="1533961" y="1219516"/>
                </a:lnTo>
                <a:lnTo>
                  <a:pt x="1555039" y="1179394"/>
                </a:lnTo>
                <a:lnTo>
                  <a:pt x="1573926" y="1138003"/>
                </a:lnTo>
                <a:lnTo>
                  <a:pt x="1590544" y="1095418"/>
                </a:lnTo>
                <a:lnTo>
                  <a:pt x="1604816" y="1051717"/>
                </a:lnTo>
                <a:lnTo>
                  <a:pt x="1616665" y="1006976"/>
                </a:lnTo>
                <a:lnTo>
                  <a:pt x="1626015" y="961271"/>
                </a:lnTo>
                <a:lnTo>
                  <a:pt x="1632788" y="914681"/>
                </a:lnTo>
                <a:lnTo>
                  <a:pt x="1636909" y="867282"/>
                </a:lnTo>
                <a:lnTo>
                  <a:pt x="1638300" y="819150"/>
                </a:lnTo>
                <a:lnTo>
                  <a:pt x="1636909" y="771017"/>
                </a:lnTo>
                <a:lnTo>
                  <a:pt x="1632788" y="723618"/>
                </a:lnTo>
                <a:lnTo>
                  <a:pt x="1626015" y="677028"/>
                </a:lnTo>
                <a:lnTo>
                  <a:pt x="1616665" y="631323"/>
                </a:lnTo>
                <a:lnTo>
                  <a:pt x="1604816" y="586582"/>
                </a:lnTo>
                <a:lnTo>
                  <a:pt x="1590544" y="542881"/>
                </a:lnTo>
                <a:lnTo>
                  <a:pt x="1573926" y="500296"/>
                </a:lnTo>
                <a:lnTo>
                  <a:pt x="1555039" y="458905"/>
                </a:lnTo>
                <a:lnTo>
                  <a:pt x="1533961" y="418783"/>
                </a:lnTo>
                <a:lnTo>
                  <a:pt x="1510767" y="380009"/>
                </a:lnTo>
                <a:lnTo>
                  <a:pt x="1485534" y="342659"/>
                </a:lnTo>
                <a:lnTo>
                  <a:pt x="1458340" y="306810"/>
                </a:lnTo>
                <a:lnTo>
                  <a:pt x="1429261" y="272538"/>
                </a:lnTo>
                <a:lnTo>
                  <a:pt x="1398374" y="239920"/>
                </a:lnTo>
                <a:lnTo>
                  <a:pt x="1365756" y="209033"/>
                </a:lnTo>
                <a:lnTo>
                  <a:pt x="1331484" y="179955"/>
                </a:lnTo>
                <a:lnTo>
                  <a:pt x="1295634" y="152761"/>
                </a:lnTo>
                <a:lnTo>
                  <a:pt x="1258284" y="127529"/>
                </a:lnTo>
                <a:lnTo>
                  <a:pt x="1219510" y="104336"/>
                </a:lnTo>
                <a:lnTo>
                  <a:pt x="1179389" y="83257"/>
                </a:lnTo>
                <a:lnTo>
                  <a:pt x="1137998" y="64371"/>
                </a:lnTo>
                <a:lnTo>
                  <a:pt x="1095413" y="47754"/>
                </a:lnTo>
                <a:lnTo>
                  <a:pt x="1051712" y="33482"/>
                </a:lnTo>
                <a:lnTo>
                  <a:pt x="1006972" y="21633"/>
                </a:lnTo>
                <a:lnTo>
                  <a:pt x="961268" y="12284"/>
                </a:lnTo>
                <a:lnTo>
                  <a:pt x="914679" y="5510"/>
                </a:lnTo>
                <a:lnTo>
                  <a:pt x="867280" y="1390"/>
                </a:lnTo>
                <a:lnTo>
                  <a:pt x="819150" y="0"/>
                </a:lnTo>
                <a:close/>
              </a:path>
            </a:pathLst>
          </a:custGeom>
          <a:solidFill>
            <a:srgbClr val="140A9A">
              <a:alpha val="11000"/>
            </a:srgbClr>
          </a:solidFill>
          <a:ln w="28575">
            <a:solidFill>
              <a:srgbClr val="0000CA"/>
            </a:solidFill>
          </a:ln>
        </p:spPr>
        <p:txBody>
          <a:bodyPr wrap="square" lIns="0" tIns="0" rIns="0" bIns="0" rtlCol="0"/>
          <a:lstStyle/>
          <a:p>
            <a:endParaRPr sz="1539" b="1">
              <a:latin typeface="Meiryo UI" panose="020B0604030504040204" pitchFamily="50" charset="-128"/>
              <a:ea typeface="Meiryo UI" panose="020B0604030504040204" pitchFamily="50" charset="-128"/>
            </a:endParaRPr>
          </a:p>
        </p:txBody>
      </p:sp>
      <p:sp>
        <p:nvSpPr>
          <p:cNvPr id="23" name="object 213">
            <a:extLst>
              <a:ext uri="{FF2B5EF4-FFF2-40B4-BE49-F238E27FC236}">
                <a16:creationId xmlns:a16="http://schemas.microsoft.com/office/drawing/2014/main" id="{4EF01716-7C84-4BA2-9CCF-136977F6690D}"/>
              </a:ext>
            </a:extLst>
          </p:cNvPr>
          <p:cNvSpPr txBox="1"/>
          <p:nvPr/>
        </p:nvSpPr>
        <p:spPr>
          <a:xfrm>
            <a:off x="7039687" y="2956359"/>
            <a:ext cx="1979027" cy="1008675"/>
          </a:xfrm>
          <a:prstGeom prst="rect">
            <a:avLst/>
          </a:prstGeom>
        </p:spPr>
        <p:txBody>
          <a:bodyPr vert="horz" wrap="square" lIns="0" tIns="10860" rIns="0" bIns="0" rtlCol="0">
            <a:spAutoFit/>
          </a:bodyPr>
          <a:lstStyle/>
          <a:p>
            <a:pPr marL="10860">
              <a:spcBef>
                <a:spcPts val="86"/>
              </a:spcBef>
            </a:pPr>
            <a:r>
              <a:rPr lang="ja-JP" altLang="en-US" sz="3200" b="1" dirty="0">
                <a:solidFill>
                  <a:srgbClr val="0000CA"/>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a:rPr>
              <a:t>お客さま</a:t>
            </a:r>
            <a:endParaRPr lang="en-US" altLang="ja-JP" sz="3200" b="1" dirty="0">
              <a:solidFill>
                <a:srgbClr val="0000CA"/>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a:endParaRPr>
          </a:p>
          <a:p>
            <a:pPr marL="10860">
              <a:spcBef>
                <a:spcPts val="86"/>
              </a:spcBef>
            </a:pPr>
            <a:r>
              <a:rPr lang="ja-JP" altLang="en-US" sz="3200" b="1" dirty="0">
                <a:solidFill>
                  <a:srgbClr val="0000CA"/>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a:rPr>
              <a:t>の目標</a:t>
            </a:r>
          </a:p>
        </p:txBody>
      </p:sp>
      <p:sp>
        <p:nvSpPr>
          <p:cNvPr id="26" name="Text Placeholder 6">
            <a:extLst>
              <a:ext uri="{FF2B5EF4-FFF2-40B4-BE49-F238E27FC236}">
                <a16:creationId xmlns:a16="http://schemas.microsoft.com/office/drawing/2014/main" id="{40FF13BD-8038-4E12-80FB-4AA1B0C6B7EF}"/>
              </a:ext>
            </a:extLst>
          </p:cNvPr>
          <p:cNvSpPr txBox="1">
            <a:spLocks/>
          </p:cNvSpPr>
          <p:nvPr/>
        </p:nvSpPr>
        <p:spPr bwMode="gray">
          <a:xfrm>
            <a:off x="443606" y="763781"/>
            <a:ext cx="11156442" cy="608264"/>
          </a:xfrm>
          <a:prstGeom prst="rect">
            <a:avLst/>
          </a:prstGeom>
          <a:noFill/>
        </p:spPr>
        <p:txBody>
          <a:bodyPr vert="horz" lIns="0" tIns="0" rIns="0" bIns="0" rtlCol="0" anchor="ctr">
            <a:noAutofit/>
          </a:bodyPr>
          <a:lstStyle>
            <a:lvl1pPr marR="0" indent="0" fontAlgn="auto">
              <a:lnSpc>
                <a:spcPct val="90000"/>
              </a:lnSpc>
              <a:spcBef>
                <a:spcPts val="900"/>
              </a:spcBef>
              <a:spcAft>
                <a:spcPts val="0"/>
              </a:spcAft>
              <a:buClrTx/>
              <a:buSzTx/>
              <a:buFont typeface="+mj-lt"/>
              <a:buNone/>
              <a:tabLst/>
              <a:defRPr lang="en-US" sz="3200" b="1" noProof="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defRPr>
            </a:lvl1pPr>
            <a:lvl2pPr marL="955675" indent="-954088">
              <a:lnSpc>
                <a:spcPct val="90000"/>
              </a:lnSpc>
              <a:spcBef>
                <a:spcPts val="0"/>
              </a:spcBef>
              <a:spcAft>
                <a:spcPts val="0"/>
              </a:spcAft>
              <a:buClr>
                <a:srgbClr val="000000"/>
              </a:buClr>
              <a:buSzPct val="100000"/>
              <a:buFont typeface="+mj-lt"/>
              <a:buAutoNum type="arabicPeriod"/>
              <a:tabLst/>
              <a:defRPr sz="6000" b="1">
                <a:solidFill>
                  <a:schemeClr val="tx2"/>
                </a:solidFill>
              </a:defRPr>
            </a:lvl2pPr>
            <a:lvl3pPr marL="955675" indent="-954088">
              <a:lnSpc>
                <a:spcPct val="90000"/>
              </a:lnSpc>
              <a:spcBef>
                <a:spcPts val="0"/>
              </a:spcBef>
              <a:spcAft>
                <a:spcPts val="0"/>
              </a:spcAft>
              <a:buClr>
                <a:srgbClr val="000000"/>
              </a:buClr>
              <a:buSzPct val="100000"/>
              <a:buFont typeface="+mj-lt"/>
              <a:buAutoNum type="arabicPeriod"/>
              <a:tabLst/>
              <a:defRPr sz="6000" b="1">
                <a:solidFill>
                  <a:schemeClr val="tx2"/>
                </a:solidFill>
              </a:defRPr>
            </a:lvl3pPr>
            <a:lvl4pPr marL="955675" indent="-954088">
              <a:lnSpc>
                <a:spcPct val="90000"/>
              </a:lnSpc>
              <a:spcBef>
                <a:spcPts val="0"/>
              </a:spcBef>
              <a:spcAft>
                <a:spcPts val="0"/>
              </a:spcAft>
              <a:buClr>
                <a:srgbClr val="000000"/>
              </a:buClr>
              <a:buSzPct val="100000"/>
              <a:buFont typeface="+mj-lt"/>
              <a:buAutoNum type="arabicPeriod"/>
              <a:tabLst/>
              <a:defRPr sz="6000" b="1">
                <a:solidFill>
                  <a:schemeClr val="tx2"/>
                </a:solidFill>
              </a:defRPr>
            </a:lvl4pPr>
            <a:lvl5pPr marL="955675" indent="-954088">
              <a:lnSpc>
                <a:spcPct val="90000"/>
              </a:lnSpc>
              <a:spcBef>
                <a:spcPts val="0"/>
              </a:spcBef>
              <a:spcAft>
                <a:spcPts val="0"/>
              </a:spcAft>
              <a:buFont typeface="+mj-lt"/>
              <a:buAutoNum type="arabicPeriod"/>
              <a:tabLst/>
              <a:defRPr sz="6000" b="1">
                <a:solidFill>
                  <a:schemeClr val="tx2"/>
                </a:solidFill>
              </a:defRPr>
            </a:lvl5pPr>
            <a:lvl6pPr marL="0" indent="0">
              <a:lnSpc>
                <a:spcPct val="90000"/>
              </a:lnSpc>
              <a:spcBef>
                <a:spcPts val="600"/>
              </a:spcBef>
              <a:spcAft>
                <a:spcPts val="600"/>
              </a:spcAft>
              <a:buFont typeface="Arial" panose="020B0604020202020204" pitchFamily="34" charset="0"/>
              <a:buNone/>
              <a:tabLst/>
              <a:defRPr sz="1100"/>
            </a:lvl6pPr>
            <a:lvl7pPr marL="0" indent="0">
              <a:lnSpc>
                <a:spcPct val="90000"/>
              </a:lnSpc>
              <a:spcBef>
                <a:spcPts val="600"/>
              </a:spcBef>
              <a:spcAft>
                <a:spcPts val="600"/>
              </a:spcAft>
              <a:buFont typeface="Arial" panose="020B0604020202020204" pitchFamily="34" charset="0"/>
              <a:buNone/>
              <a:tabLst/>
              <a:defRPr sz="1100"/>
            </a:lvl7pPr>
            <a:lvl8pPr marL="0" indent="0">
              <a:lnSpc>
                <a:spcPct val="90000"/>
              </a:lnSpc>
              <a:spcBef>
                <a:spcPts val="600"/>
              </a:spcBef>
              <a:spcAft>
                <a:spcPts val="600"/>
              </a:spcAft>
              <a:buFont typeface="Arial" panose="020B0604020202020204" pitchFamily="34" charset="0"/>
              <a:buNone/>
              <a:tabLst/>
              <a:defRPr sz="1100"/>
            </a:lvl8pPr>
            <a:lvl9pPr marL="0" indent="0">
              <a:lnSpc>
                <a:spcPct val="90000"/>
              </a:lnSpc>
              <a:spcBef>
                <a:spcPts val="600"/>
              </a:spcBef>
              <a:spcAft>
                <a:spcPts val="600"/>
              </a:spcAft>
              <a:buFont typeface="Arial" panose="020B0604020202020204" pitchFamily="34" charset="0"/>
              <a:buNone/>
              <a:tabLst/>
              <a:defRPr sz="1100"/>
            </a:lvl9pPr>
          </a:lstStyle>
          <a:p>
            <a:pPr marL="0" marR="0" lvl="0" indent="0" algn="ctr" defTabSz="457200" rtl="0" eaLnBrk="1" fontAlgn="auto" latinLnBrk="0" hangingPunct="1">
              <a:lnSpc>
                <a:spcPct val="90000"/>
              </a:lnSpc>
              <a:spcBef>
                <a:spcPts val="900"/>
              </a:spcBef>
              <a:spcAft>
                <a:spcPts val="0"/>
              </a:spcAft>
              <a:buClrTx/>
              <a:buSzTx/>
              <a:buFont typeface="+mj-lt"/>
              <a:buNone/>
              <a:tabLst/>
              <a:defRPr/>
            </a:pPr>
            <a:r>
              <a:rPr kumimoji="0" lang="ja-JP" altLang="en-US" sz="2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お客様が直面する課題</a:t>
            </a:r>
            <a:endParaRPr kumimoji="0" lang="en-US" altLang="ja-JP" sz="2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D75E8B6C-274E-D013-7130-E4B1F86F003C}"/>
              </a:ext>
            </a:extLst>
          </p:cNvPr>
          <p:cNvSpPr txBox="1"/>
          <p:nvPr/>
        </p:nvSpPr>
        <p:spPr>
          <a:xfrm>
            <a:off x="2359430" y="57556"/>
            <a:ext cx="6096000" cy="523220"/>
          </a:xfrm>
          <a:prstGeom prst="rect">
            <a:avLst/>
          </a:prstGeom>
          <a:noFill/>
        </p:spPr>
        <p:txBody>
          <a:bodyPr wrap="square">
            <a:spAutoFit/>
          </a:bodyPr>
          <a:lstStyle/>
          <a:p>
            <a:r>
              <a:rPr kumimoji="1" lang="ja-JP" altLang="en-US" sz="2800" b="1" dirty="0">
                <a:solidFill>
                  <a:srgbClr val="0000CA"/>
                </a:solidFill>
                <a:latin typeface="Meiryo UI"/>
                <a:ea typeface="Meiryo UI"/>
              </a:rPr>
              <a:t>全てはお客様への価値創造から </a:t>
            </a:r>
            <a:endParaRPr lang="ja-JP" altLang="en-US" sz="2800" dirty="0">
              <a:solidFill>
                <a:srgbClr val="0000CA"/>
              </a:solidFill>
            </a:endParaRPr>
          </a:p>
        </p:txBody>
      </p:sp>
    </p:spTree>
    <p:extLst>
      <p:ext uri="{BB962C8B-B14F-4D97-AF65-F5344CB8AC3E}">
        <p14:creationId xmlns:p14="http://schemas.microsoft.com/office/powerpoint/2010/main" val="68440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F48693B-D472-467C-84A4-415FC316AFED}"/>
              </a:ext>
            </a:extLst>
          </p:cNvPr>
          <p:cNvPicPr>
            <a:picLocks noChangeAspect="1"/>
          </p:cNvPicPr>
          <p:nvPr/>
        </p:nvPicPr>
        <p:blipFill>
          <a:blip r:embed="rId2"/>
          <a:stretch>
            <a:fillRect/>
          </a:stretch>
        </p:blipFill>
        <p:spPr>
          <a:xfrm>
            <a:off x="1636390" y="1855832"/>
            <a:ext cx="8919221" cy="4621169"/>
          </a:xfrm>
          <a:prstGeom prst="rect">
            <a:avLst/>
          </a:prstGeom>
        </p:spPr>
      </p:pic>
      <p:sp>
        <p:nvSpPr>
          <p:cNvPr id="7" name="スライド番号プレースホルダー 6">
            <a:extLst>
              <a:ext uri="{FF2B5EF4-FFF2-40B4-BE49-F238E27FC236}">
                <a16:creationId xmlns:a16="http://schemas.microsoft.com/office/drawing/2014/main" id="{185D0DF3-06D6-42E7-A1A9-558C01E3B239}"/>
              </a:ext>
            </a:extLst>
          </p:cNvPr>
          <p:cNvSpPr>
            <a:spLocks noGrp="1"/>
          </p:cNvSpPr>
          <p:nvPr>
            <p:ph type="sldNum" sz="quarter" idx="7"/>
          </p:nvPr>
        </p:nvSpPr>
        <p:spPr>
          <a:xfrm>
            <a:off x="8431739" y="6493154"/>
            <a:ext cx="2103120" cy="276999"/>
          </a:xfrm>
        </p:spPr>
        <p:txBody>
          <a:bodyPr/>
          <a:lstStyle/>
          <a:p>
            <a:pPr defTabSz="913602">
              <a:defRPr/>
            </a:pPr>
            <a:fld id="{B6F15528-21DE-4FAA-801E-634DDDAF4B2B}" type="slidenum">
              <a:rPr kumimoji="1" lang="en-US" altLang="ja-JP">
                <a:solidFill>
                  <a:prstClr val="black">
                    <a:tint val="75000"/>
                  </a:prstClr>
                </a:solidFill>
                <a:latin typeface="+mj-lt"/>
                <a:ea typeface="ＭＳ Ｐゴシック" panose="020B0600070205080204" pitchFamily="50" charset="-128"/>
              </a:rPr>
              <a:pPr defTabSz="913602">
                <a:defRPr/>
              </a:pPr>
              <a:t>6</a:t>
            </a:fld>
            <a:endParaRPr kumimoji="1" lang="ja-JP" altLang="en-US" dirty="0">
              <a:solidFill>
                <a:prstClr val="black">
                  <a:tint val="75000"/>
                </a:prstClr>
              </a:solidFill>
              <a:latin typeface="+mj-lt"/>
              <a:ea typeface="ＭＳ Ｐゴシック" panose="020B0600070205080204" pitchFamily="50" charset="-128"/>
            </a:endParaRPr>
          </a:p>
        </p:txBody>
      </p:sp>
      <p:sp>
        <p:nvSpPr>
          <p:cNvPr id="63" name="object 45"/>
          <p:cNvSpPr txBox="1"/>
          <p:nvPr/>
        </p:nvSpPr>
        <p:spPr>
          <a:xfrm>
            <a:off x="3115059" y="3007513"/>
            <a:ext cx="6096821" cy="569057"/>
          </a:xfrm>
          <a:prstGeom prst="rect">
            <a:avLst/>
          </a:prstGeom>
        </p:spPr>
        <p:txBody>
          <a:bodyPr vert="horz" wrap="square" lIns="0" tIns="10860" rIns="0" bIns="0" rtlCol="0">
            <a:spAutoFit/>
          </a:bodyPr>
          <a:lstStyle/>
          <a:p>
            <a:pPr marL="1387047" marR="4344" indent="-1376737" defTabSz="781435">
              <a:spcBef>
                <a:spcPts val="86"/>
              </a:spcBef>
              <a:defRPr/>
            </a:pPr>
            <a:r>
              <a:rPr kumimoji="1" b="1" dirty="0" err="1">
                <a:solidFill>
                  <a:srgbClr val="224292"/>
                </a:solidFill>
                <a:latin typeface="+mj-lt"/>
                <a:ea typeface="ＭＳ Ｐゴシック" charset="-128"/>
                <a:cs typeface="メイリオ"/>
              </a:rPr>
              <a:t>建設生産プロセスのデジ</a:t>
            </a:r>
            <a:r>
              <a:rPr kumimoji="1" b="1" spc="-90" dirty="0" err="1">
                <a:solidFill>
                  <a:srgbClr val="224292"/>
                </a:solidFill>
                <a:latin typeface="+mj-lt"/>
                <a:ea typeface="ＭＳ Ｐゴシック" charset="-128"/>
                <a:cs typeface="メイリオ"/>
              </a:rPr>
              <a:t>タ</a:t>
            </a:r>
            <a:r>
              <a:rPr kumimoji="1" b="1" dirty="0" err="1">
                <a:solidFill>
                  <a:srgbClr val="224292"/>
                </a:solidFill>
                <a:latin typeface="+mj-lt"/>
                <a:ea typeface="ＭＳ Ｐゴシック" charset="-128"/>
                <a:cs typeface="メイリオ"/>
              </a:rPr>
              <a:t>ルトラ</a:t>
            </a:r>
            <a:r>
              <a:rPr kumimoji="1" b="1" spc="-56" dirty="0" err="1">
                <a:solidFill>
                  <a:srgbClr val="224292"/>
                </a:solidFill>
                <a:latin typeface="+mj-lt"/>
                <a:ea typeface="ＭＳ Ｐゴシック" charset="-128"/>
                <a:cs typeface="メイリオ"/>
              </a:rPr>
              <a:t>ン</a:t>
            </a:r>
            <a:r>
              <a:rPr kumimoji="1" b="1" dirty="0" err="1">
                <a:solidFill>
                  <a:srgbClr val="224292"/>
                </a:solidFill>
                <a:latin typeface="+mj-lt"/>
                <a:ea typeface="ＭＳ Ｐゴシック" charset="-128"/>
                <a:cs typeface="メイリオ"/>
              </a:rPr>
              <a:t>スフ</a:t>
            </a:r>
            <a:r>
              <a:rPr kumimoji="1" b="1" spc="-73" dirty="0" err="1">
                <a:solidFill>
                  <a:srgbClr val="224292"/>
                </a:solidFill>
                <a:latin typeface="+mj-lt"/>
                <a:ea typeface="ＭＳ Ｐゴシック" charset="-128"/>
                <a:cs typeface="メイリオ"/>
              </a:rPr>
              <a:t>ォ</a:t>
            </a:r>
            <a:r>
              <a:rPr kumimoji="1" b="1" dirty="0" err="1">
                <a:solidFill>
                  <a:srgbClr val="224292"/>
                </a:solidFill>
                <a:latin typeface="+mj-lt"/>
                <a:ea typeface="ＭＳ Ｐゴシック" charset="-128"/>
                <a:cs typeface="メイリオ"/>
              </a:rPr>
              <a:t>メーショ</a:t>
            </a:r>
            <a:r>
              <a:rPr kumimoji="1" lang="ja-JP" altLang="en-US" b="1" dirty="0">
                <a:solidFill>
                  <a:srgbClr val="224292"/>
                </a:solidFill>
                <a:latin typeface="+mj-lt"/>
                <a:ea typeface="ＭＳ Ｐゴシック" panose="020B0600070205080204" pitchFamily="50" charset="-128"/>
                <a:cs typeface="メイリオ"/>
              </a:rPr>
              <a:t>ン</a:t>
            </a:r>
            <a:r>
              <a:rPr kumimoji="1" b="1" dirty="0" err="1">
                <a:solidFill>
                  <a:srgbClr val="224292"/>
                </a:solidFill>
                <a:latin typeface="+mj-lt"/>
                <a:ea typeface="ＭＳ Ｐゴシック" charset="-128"/>
                <a:cs typeface="メイリオ"/>
              </a:rPr>
              <a:t>基盤</a:t>
            </a:r>
            <a:r>
              <a:rPr kumimoji="1" lang="ja-JP" altLang="en-US" b="1" dirty="0">
                <a:solidFill>
                  <a:srgbClr val="224292"/>
                </a:solidFill>
                <a:latin typeface="+mj-lt"/>
                <a:ea typeface="ＭＳ Ｐゴシック" panose="020B0600070205080204" pitchFamily="50" charset="-128"/>
                <a:cs typeface="メイリオ"/>
              </a:rPr>
              <a:t>となる</a:t>
            </a:r>
            <a:r>
              <a:rPr kumimoji="1" b="1" dirty="0">
                <a:solidFill>
                  <a:srgbClr val="224292"/>
                </a:solidFill>
                <a:latin typeface="+mj-lt"/>
                <a:ea typeface="ＭＳ Ｐゴシック" charset="-128"/>
                <a:cs typeface="メイリオ"/>
              </a:rPr>
              <a:t> </a:t>
            </a:r>
            <a:r>
              <a:rPr kumimoji="1" b="1" dirty="0">
                <a:solidFill>
                  <a:srgbClr val="B3292E"/>
                </a:solidFill>
                <a:latin typeface="+mj-lt"/>
                <a:ea typeface="ＭＳ Ｐゴシック" charset="-128"/>
                <a:cs typeface="メイリオ"/>
              </a:rPr>
              <a:t>プラッ</a:t>
            </a:r>
            <a:r>
              <a:rPr kumimoji="1" b="1" spc="-128" dirty="0">
                <a:solidFill>
                  <a:srgbClr val="B3292E"/>
                </a:solidFill>
                <a:latin typeface="+mj-lt"/>
                <a:ea typeface="ＭＳ Ｐゴシック" charset="-128"/>
                <a:cs typeface="メイリオ"/>
              </a:rPr>
              <a:t>ト</a:t>
            </a:r>
            <a:r>
              <a:rPr kumimoji="1" b="1" dirty="0">
                <a:solidFill>
                  <a:srgbClr val="B3292E"/>
                </a:solidFill>
                <a:latin typeface="+mj-lt"/>
                <a:ea typeface="ＭＳ Ｐゴシック" charset="-128"/>
                <a:cs typeface="メイリオ"/>
              </a:rPr>
              <a:t>フォ</a:t>
            </a:r>
            <a:r>
              <a:rPr kumimoji="1" b="1" spc="-73" dirty="0">
                <a:solidFill>
                  <a:srgbClr val="B3292E"/>
                </a:solidFill>
                <a:latin typeface="+mj-lt"/>
                <a:ea typeface="ＭＳ Ｐゴシック" charset="-128"/>
                <a:cs typeface="メイリオ"/>
              </a:rPr>
              <a:t>ー</a:t>
            </a:r>
            <a:r>
              <a:rPr kumimoji="1" b="1" dirty="0">
                <a:solidFill>
                  <a:srgbClr val="B3292E"/>
                </a:solidFill>
                <a:latin typeface="+mj-lt"/>
                <a:ea typeface="ＭＳ Ｐゴシック" charset="-128"/>
                <a:cs typeface="メイリオ"/>
              </a:rPr>
              <a:t>ムをオ</a:t>
            </a:r>
            <a:r>
              <a:rPr kumimoji="1" b="1" spc="-162" dirty="0">
                <a:solidFill>
                  <a:srgbClr val="B3292E"/>
                </a:solidFill>
                <a:latin typeface="+mj-lt"/>
                <a:ea typeface="ＭＳ Ｐゴシック" charset="-128"/>
                <a:cs typeface="メイリオ"/>
              </a:rPr>
              <a:t>ー</a:t>
            </a:r>
            <a:r>
              <a:rPr kumimoji="1" b="1" dirty="0">
                <a:solidFill>
                  <a:srgbClr val="B3292E"/>
                </a:solidFill>
                <a:latin typeface="+mj-lt"/>
                <a:ea typeface="ＭＳ Ｐゴシック" charset="-128"/>
                <a:cs typeface="メイリオ"/>
              </a:rPr>
              <a:t>プン化</a:t>
            </a:r>
            <a:endParaRPr kumimoji="1" b="1" dirty="0">
              <a:solidFill>
                <a:prstClr val="black"/>
              </a:solidFill>
              <a:latin typeface="+mj-lt"/>
              <a:ea typeface="ＭＳ Ｐゴシック" charset="-128"/>
              <a:cs typeface="メイリオ"/>
            </a:endParaRPr>
          </a:p>
        </p:txBody>
      </p:sp>
      <p:pic>
        <p:nvPicPr>
          <p:cNvPr id="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05904" y="113621"/>
            <a:ext cx="4980191" cy="381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テキスト ボックス 65">
            <a:extLst>
              <a:ext uri="{FF2B5EF4-FFF2-40B4-BE49-F238E27FC236}">
                <a16:creationId xmlns:a16="http://schemas.microsoft.com/office/drawing/2014/main" id="{67857F25-5E37-4CDC-82A1-1CAE7F05B1F3}"/>
              </a:ext>
            </a:extLst>
          </p:cNvPr>
          <p:cNvSpPr txBox="1"/>
          <p:nvPr/>
        </p:nvSpPr>
        <p:spPr bwMode="auto">
          <a:xfrm>
            <a:off x="1544991" y="816365"/>
            <a:ext cx="9102016" cy="83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3" tIns="45682" rIns="91363" bIns="45682" rtlCol="0" anchor="ctr">
            <a:spAutoFit/>
          </a:bodyPr>
          <a:lstStyle/>
          <a:p>
            <a:pPr algn="ctr" defTabSz="913602">
              <a:defRPr/>
            </a:pPr>
            <a:r>
              <a:rPr kumimoji="1" lang="ja-JP" altLang="en-US" sz="2400" b="1" dirty="0">
                <a:solidFill>
                  <a:srgbClr val="0000CA"/>
                </a:solidFill>
                <a:latin typeface="+mj-lt"/>
                <a:ea typeface="ＭＳ Ｐゴシック" panose="020B0600070205080204" pitchFamily="50" charset="-128"/>
              </a:rPr>
              <a:t>建設生産プロセスの全工程をデジタルでつなぎ、工事前の地形から</a:t>
            </a:r>
            <a:endParaRPr kumimoji="1" lang="en-US" altLang="ja-JP" sz="2400" b="1" dirty="0">
              <a:solidFill>
                <a:srgbClr val="0000CA"/>
              </a:solidFill>
              <a:latin typeface="+mj-lt"/>
              <a:ea typeface="ＭＳ Ｐゴシック" panose="020B0600070205080204" pitchFamily="50" charset="-128"/>
            </a:endParaRPr>
          </a:p>
          <a:p>
            <a:pPr algn="ctr" defTabSz="913602">
              <a:defRPr/>
            </a:pPr>
            <a:r>
              <a:rPr kumimoji="1" lang="ja-JP" altLang="en-US" sz="2400" b="1" dirty="0">
                <a:solidFill>
                  <a:srgbClr val="0000CA"/>
                </a:solidFill>
                <a:latin typeface="+mj-lt"/>
                <a:ea typeface="ＭＳ Ｐゴシック" panose="020B0600070205080204" pitchFamily="50" charset="-128"/>
              </a:rPr>
              <a:t>完成地形までを、</a:t>
            </a:r>
            <a:r>
              <a:rPr kumimoji="1" lang="ja-JP" altLang="en-US" sz="2400" b="1" u="sng" dirty="0">
                <a:solidFill>
                  <a:srgbClr val="0000CA"/>
                </a:solidFill>
                <a:latin typeface="+mj-lt"/>
                <a:ea typeface="ＭＳ Ｐゴシック" panose="020B0600070205080204" pitchFamily="50" charset="-128"/>
              </a:rPr>
              <a:t>最短で</a:t>
            </a:r>
            <a:r>
              <a:rPr kumimoji="1" lang="ja-JP" altLang="en-US" sz="2400" b="1" dirty="0">
                <a:solidFill>
                  <a:srgbClr val="0000CA"/>
                </a:solidFill>
                <a:latin typeface="+mj-lt"/>
                <a:ea typeface="ＭＳ Ｐゴシック" panose="020B0600070205080204" pitchFamily="50" charset="-128"/>
              </a:rPr>
              <a:t>、</a:t>
            </a:r>
            <a:r>
              <a:rPr kumimoji="1" lang="ja-JP" altLang="en-US" sz="2400" b="1" u="sng" dirty="0">
                <a:solidFill>
                  <a:srgbClr val="0000CA"/>
                </a:solidFill>
                <a:latin typeface="+mj-lt"/>
                <a:ea typeface="ＭＳ Ｐゴシック" panose="020B0600070205080204" pitchFamily="50" charset="-128"/>
              </a:rPr>
              <a:t>最小人員で</a:t>
            </a:r>
            <a:r>
              <a:rPr kumimoji="1" lang="ja-JP" altLang="en-US" sz="2400" b="1" dirty="0">
                <a:solidFill>
                  <a:srgbClr val="0000CA"/>
                </a:solidFill>
                <a:latin typeface="+mj-lt"/>
                <a:ea typeface="ＭＳ Ｐゴシック" panose="020B0600070205080204" pitchFamily="50" charset="-128"/>
              </a:rPr>
              <a:t>、</a:t>
            </a:r>
            <a:r>
              <a:rPr kumimoji="1" lang="ja-JP" altLang="en-US" sz="2400" b="1" u="sng" dirty="0">
                <a:solidFill>
                  <a:srgbClr val="0000CA"/>
                </a:solidFill>
                <a:latin typeface="+mj-lt"/>
                <a:ea typeface="ＭＳ Ｐゴシック" panose="020B0600070205080204" pitchFamily="50" charset="-128"/>
              </a:rPr>
              <a:t>安全に</a:t>
            </a:r>
            <a:r>
              <a:rPr kumimoji="1" lang="ja-JP" altLang="en-US" sz="2400" b="1" dirty="0">
                <a:solidFill>
                  <a:srgbClr val="0000CA"/>
                </a:solidFill>
                <a:latin typeface="+mj-lt"/>
                <a:ea typeface="ＭＳ Ｐゴシック" panose="020B0600070205080204" pitchFamily="50" charset="-128"/>
              </a:rPr>
              <a:t>、</a:t>
            </a:r>
            <a:r>
              <a:rPr kumimoji="1" lang="ja-JP" altLang="en-US" sz="2400" b="1" u="sng" dirty="0">
                <a:solidFill>
                  <a:srgbClr val="0000CA"/>
                </a:solidFill>
                <a:latin typeface="+mj-lt"/>
                <a:ea typeface="ＭＳ Ｐゴシック" panose="020B0600070205080204" pitchFamily="50" charset="-128"/>
              </a:rPr>
              <a:t>クリーン</a:t>
            </a:r>
            <a:r>
              <a:rPr kumimoji="1" lang="ja-JP" altLang="en-US" sz="2400" b="1" dirty="0">
                <a:solidFill>
                  <a:srgbClr val="0000CA"/>
                </a:solidFill>
                <a:latin typeface="+mj-lt"/>
                <a:ea typeface="ＭＳ Ｐゴシック" panose="020B0600070205080204" pitchFamily="50" charset="-128"/>
              </a:rPr>
              <a:t>に変化させる</a:t>
            </a:r>
          </a:p>
        </p:txBody>
      </p:sp>
    </p:spTree>
    <p:extLst>
      <p:ext uri="{BB962C8B-B14F-4D97-AF65-F5344CB8AC3E}">
        <p14:creationId xmlns:p14="http://schemas.microsoft.com/office/powerpoint/2010/main" val="218200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オブジェクト 155" hidden="1">
            <a:extLst>
              <a:ext uri="{FF2B5EF4-FFF2-40B4-BE49-F238E27FC236}">
                <a16:creationId xmlns:a16="http://schemas.microsoft.com/office/drawing/2014/main" id="{093A6047-5ABD-4A82-9E0E-3A26A15635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73" imgH="476" progId="TCLayout.ActiveDocument.1">
                  <p:embed/>
                </p:oleObj>
              </mc:Choice>
              <mc:Fallback>
                <p:oleObj name="think-cell スライド" r:id="rId3" imgW="473" imgH="476" progId="TCLayout.ActiveDocument.1">
                  <p:embed/>
                  <p:pic>
                    <p:nvPicPr>
                      <p:cNvPr id="156" name="オブジェクト 155" hidden="1">
                        <a:extLst>
                          <a:ext uri="{FF2B5EF4-FFF2-40B4-BE49-F238E27FC236}">
                            <a16:creationId xmlns:a16="http://schemas.microsoft.com/office/drawing/2014/main" id="{093A6047-5ABD-4A82-9E0E-3A26A15635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9" name="グループ化 8">
            <a:extLst>
              <a:ext uri="{FF2B5EF4-FFF2-40B4-BE49-F238E27FC236}">
                <a16:creationId xmlns:a16="http://schemas.microsoft.com/office/drawing/2014/main" id="{355B1E5F-5A04-4119-A836-A19C51B4147E}"/>
              </a:ext>
            </a:extLst>
          </p:cNvPr>
          <p:cNvGrpSpPr/>
          <p:nvPr/>
        </p:nvGrpSpPr>
        <p:grpSpPr>
          <a:xfrm>
            <a:off x="0" y="1877919"/>
            <a:ext cx="12192000" cy="900820"/>
            <a:chOff x="0" y="738909"/>
            <a:chExt cx="12192000" cy="1116000"/>
          </a:xfrm>
          <a:solidFill>
            <a:schemeClr val="bg1"/>
          </a:solidFill>
        </p:grpSpPr>
        <p:sp>
          <p:nvSpPr>
            <p:cNvPr id="2" name="正方形/長方形 1">
              <a:extLst>
                <a:ext uri="{FF2B5EF4-FFF2-40B4-BE49-F238E27FC236}">
                  <a16:creationId xmlns:a16="http://schemas.microsoft.com/office/drawing/2014/main" id="{245B933D-3320-422D-8AFD-7520720327FE}"/>
                </a:ext>
              </a:extLst>
            </p:cNvPr>
            <p:cNvSpPr/>
            <p:nvPr/>
          </p:nvSpPr>
          <p:spPr>
            <a:xfrm>
              <a:off x="0" y="7389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1FD50DF9-7541-4401-B5CE-445C97C88429}"/>
                </a:ext>
              </a:extLst>
            </p:cNvPr>
            <p:cNvSpPr/>
            <p:nvPr/>
          </p:nvSpPr>
          <p:spPr>
            <a:xfrm>
              <a:off x="6096000" y="7389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8" name="グループ化 7">
            <a:extLst>
              <a:ext uri="{FF2B5EF4-FFF2-40B4-BE49-F238E27FC236}">
                <a16:creationId xmlns:a16="http://schemas.microsoft.com/office/drawing/2014/main" id="{B6979899-BF6E-4D2E-A6E1-1567050E66D8}"/>
              </a:ext>
            </a:extLst>
          </p:cNvPr>
          <p:cNvGrpSpPr/>
          <p:nvPr/>
        </p:nvGrpSpPr>
        <p:grpSpPr>
          <a:xfrm>
            <a:off x="0" y="2902753"/>
            <a:ext cx="12192000" cy="900820"/>
            <a:chOff x="0" y="1932709"/>
            <a:chExt cx="12192000" cy="1116000"/>
          </a:xfrm>
          <a:solidFill>
            <a:schemeClr val="bg1"/>
          </a:solidFill>
        </p:grpSpPr>
        <p:sp>
          <p:nvSpPr>
            <p:cNvPr id="15" name="正方形/長方形 14">
              <a:extLst>
                <a:ext uri="{FF2B5EF4-FFF2-40B4-BE49-F238E27FC236}">
                  <a16:creationId xmlns:a16="http://schemas.microsoft.com/office/drawing/2014/main" id="{8B510651-3A1A-451E-93CC-DE3AEE311312}"/>
                </a:ext>
              </a:extLst>
            </p:cNvPr>
            <p:cNvSpPr/>
            <p:nvPr/>
          </p:nvSpPr>
          <p:spPr>
            <a:xfrm>
              <a:off x="0" y="19327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a:extLst>
                <a:ext uri="{FF2B5EF4-FFF2-40B4-BE49-F238E27FC236}">
                  <a16:creationId xmlns:a16="http://schemas.microsoft.com/office/drawing/2014/main" id="{A892032A-18D6-4B72-B2C5-E911339C7184}"/>
                </a:ext>
              </a:extLst>
            </p:cNvPr>
            <p:cNvSpPr/>
            <p:nvPr/>
          </p:nvSpPr>
          <p:spPr>
            <a:xfrm>
              <a:off x="6096000" y="19327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7" name="グループ化 6">
            <a:extLst>
              <a:ext uri="{FF2B5EF4-FFF2-40B4-BE49-F238E27FC236}">
                <a16:creationId xmlns:a16="http://schemas.microsoft.com/office/drawing/2014/main" id="{F58F67C5-48A8-49BB-A495-791CE8207732}"/>
              </a:ext>
            </a:extLst>
          </p:cNvPr>
          <p:cNvGrpSpPr/>
          <p:nvPr/>
        </p:nvGrpSpPr>
        <p:grpSpPr>
          <a:xfrm>
            <a:off x="0" y="3838456"/>
            <a:ext cx="12192000" cy="900820"/>
            <a:chOff x="0" y="3126509"/>
            <a:chExt cx="12192000" cy="1116000"/>
          </a:xfrm>
          <a:solidFill>
            <a:schemeClr val="bg1"/>
          </a:solidFill>
        </p:grpSpPr>
        <p:sp>
          <p:nvSpPr>
            <p:cNvPr id="16" name="正方形/長方形 15">
              <a:extLst>
                <a:ext uri="{FF2B5EF4-FFF2-40B4-BE49-F238E27FC236}">
                  <a16:creationId xmlns:a16="http://schemas.microsoft.com/office/drawing/2014/main" id="{4D624CE3-E155-49D2-800A-884518F28FDF}"/>
                </a:ext>
              </a:extLst>
            </p:cNvPr>
            <p:cNvSpPr/>
            <p:nvPr/>
          </p:nvSpPr>
          <p:spPr>
            <a:xfrm>
              <a:off x="0" y="31265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a:extLst>
                <a:ext uri="{FF2B5EF4-FFF2-40B4-BE49-F238E27FC236}">
                  <a16:creationId xmlns:a16="http://schemas.microsoft.com/office/drawing/2014/main" id="{56896194-6A23-46D1-A039-4CC6173666AE}"/>
                </a:ext>
              </a:extLst>
            </p:cNvPr>
            <p:cNvSpPr/>
            <p:nvPr/>
          </p:nvSpPr>
          <p:spPr>
            <a:xfrm>
              <a:off x="6096000" y="31265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6" name="グループ化 5">
            <a:extLst>
              <a:ext uri="{FF2B5EF4-FFF2-40B4-BE49-F238E27FC236}">
                <a16:creationId xmlns:a16="http://schemas.microsoft.com/office/drawing/2014/main" id="{551DCDF0-2D88-49A5-B5BD-3273779E248F}"/>
              </a:ext>
            </a:extLst>
          </p:cNvPr>
          <p:cNvGrpSpPr/>
          <p:nvPr/>
        </p:nvGrpSpPr>
        <p:grpSpPr>
          <a:xfrm>
            <a:off x="0" y="4722379"/>
            <a:ext cx="12192000" cy="900820"/>
            <a:chOff x="0" y="4320309"/>
            <a:chExt cx="12192000" cy="1116000"/>
          </a:xfrm>
          <a:solidFill>
            <a:schemeClr val="bg1"/>
          </a:solidFill>
        </p:grpSpPr>
        <p:sp>
          <p:nvSpPr>
            <p:cNvPr id="17" name="正方形/長方形 16">
              <a:extLst>
                <a:ext uri="{FF2B5EF4-FFF2-40B4-BE49-F238E27FC236}">
                  <a16:creationId xmlns:a16="http://schemas.microsoft.com/office/drawing/2014/main" id="{843EEF38-3EE9-4E2B-B970-3C4D4DF88DC0}"/>
                </a:ext>
              </a:extLst>
            </p:cNvPr>
            <p:cNvSpPr/>
            <p:nvPr/>
          </p:nvSpPr>
          <p:spPr>
            <a:xfrm>
              <a:off x="0" y="43203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DAD273CA-1AA4-4FF1-B33A-8869A8B5F289}"/>
                </a:ext>
              </a:extLst>
            </p:cNvPr>
            <p:cNvSpPr/>
            <p:nvPr/>
          </p:nvSpPr>
          <p:spPr>
            <a:xfrm>
              <a:off x="6096000" y="43203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5" name="グループ化 4">
            <a:extLst>
              <a:ext uri="{FF2B5EF4-FFF2-40B4-BE49-F238E27FC236}">
                <a16:creationId xmlns:a16="http://schemas.microsoft.com/office/drawing/2014/main" id="{025C4497-10F7-4029-AC73-F6581B21187E}"/>
              </a:ext>
            </a:extLst>
          </p:cNvPr>
          <p:cNvGrpSpPr/>
          <p:nvPr/>
        </p:nvGrpSpPr>
        <p:grpSpPr>
          <a:xfrm>
            <a:off x="0" y="5712704"/>
            <a:ext cx="12192000" cy="900820"/>
            <a:chOff x="0" y="5514108"/>
            <a:chExt cx="12192000" cy="1116000"/>
          </a:xfrm>
          <a:solidFill>
            <a:schemeClr val="bg1"/>
          </a:solidFill>
        </p:grpSpPr>
        <p:sp>
          <p:nvSpPr>
            <p:cNvPr id="18" name="正方形/長方形 17">
              <a:extLst>
                <a:ext uri="{FF2B5EF4-FFF2-40B4-BE49-F238E27FC236}">
                  <a16:creationId xmlns:a16="http://schemas.microsoft.com/office/drawing/2014/main" id="{90F8C468-73EC-4A7A-A675-25CB74AC858C}"/>
                </a:ext>
              </a:extLst>
            </p:cNvPr>
            <p:cNvSpPr/>
            <p:nvPr/>
          </p:nvSpPr>
          <p:spPr>
            <a:xfrm>
              <a:off x="0" y="5514108"/>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CBD276A4-AD70-41FD-A4AA-1498449F92E1}"/>
                </a:ext>
              </a:extLst>
            </p:cNvPr>
            <p:cNvSpPr/>
            <p:nvPr/>
          </p:nvSpPr>
          <p:spPr>
            <a:xfrm>
              <a:off x="6096000" y="5514108"/>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cxnSp>
        <p:nvCxnSpPr>
          <p:cNvPr id="11" name="直線コネクタ 10">
            <a:extLst>
              <a:ext uri="{FF2B5EF4-FFF2-40B4-BE49-F238E27FC236}">
                <a16:creationId xmlns:a16="http://schemas.microsoft.com/office/drawing/2014/main" id="{63434831-605E-4896-A3B6-9906E20B0EC6}"/>
              </a:ext>
            </a:extLst>
          </p:cNvPr>
          <p:cNvCxnSpPr/>
          <p:nvPr/>
        </p:nvCxnSpPr>
        <p:spPr>
          <a:xfrm>
            <a:off x="0" y="2826591"/>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DE2DA46E-1BDB-46B4-B5B3-22D78088242B}"/>
              </a:ext>
            </a:extLst>
          </p:cNvPr>
          <p:cNvCxnSpPr/>
          <p:nvPr/>
        </p:nvCxnSpPr>
        <p:spPr>
          <a:xfrm>
            <a:off x="0" y="3786895"/>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63E6308-BD4B-4F1C-9D6D-B95BAB25EC4C}"/>
              </a:ext>
            </a:extLst>
          </p:cNvPr>
          <p:cNvCxnSpPr/>
          <p:nvPr/>
        </p:nvCxnSpPr>
        <p:spPr>
          <a:xfrm>
            <a:off x="0" y="4738239"/>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4690F03-5D5B-4CEF-884D-609DB9DBA9B3}"/>
              </a:ext>
            </a:extLst>
          </p:cNvPr>
          <p:cNvCxnSpPr/>
          <p:nvPr/>
        </p:nvCxnSpPr>
        <p:spPr>
          <a:xfrm>
            <a:off x="0" y="5689593"/>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C1BD5417-0070-47FF-988D-10CF22450CFE}"/>
              </a:ext>
            </a:extLst>
          </p:cNvPr>
          <p:cNvCxnSpPr/>
          <p:nvPr/>
        </p:nvCxnSpPr>
        <p:spPr>
          <a:xfrm>
            <a:off x="0" y="1801349"/>
            <a:ext cx="2340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C365C46-6FB1-407A-A695-796BE28F4D8D}"/>
              </a:ext>
            </a:extLst>
          </p:cNvPr>
          <p:cNvSpPr txBox="1"/>
          <p:nvPr/>
        </p:nvSpPr>
        <p:spPr>
          <a:xfrm>
            <a:off x="454185" y="1403926"/>
            <a:ext cx="143163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ソリューション名</a:t>
            </a:r>
          </a:p>
        </p:txBody>
      </p:sp>
      <p:sp>
        <p:nvSpPr>
          <p:cNvPr id="38" name="テキスト ボックス 37">
            <a:extLst>
              <a:ext uri="{FF2B5EF4-FFF2-40B4-BE49-F238E27FC236}">
                <a16:creationId xmlns:a16="http://schemas.microsoft.com/office/drawing/2014/main" id="{69A6D044-5D5F-4FCB-9DAE-A3DC3C050381}"/>
              </a:ext>
            </a:extLst>
          </p:cNvPr>
          <p:cNvSpPr txBox="1"/>
          <p:nvPr/>
        </p:nvSpPr>
        <p:spPr>
          <a:xfrm>
            <a:off x="4904830" y="1403926"/>
            <a:ext cx="9778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イメージ</a:t>
            </a:r>
          </a:p>
        </p:txBody>
      </p:sp>
      <p:sp>
        <p:nvSpPr>
          <p:cNvPr id="39" name="テキスト ボックス 38">
            <a:extLst>
              <a:ext uri="{FF2B5EF4-FFF2-40B4-BE49-F238E27FC236}">
                <a16:creationId xmlns:a16="http://schemas.microsoft.com/office/drawing/2014/main" id="{15D793D7-35CE-450B-8285-253354E3EA92}"/>
              </a:ext>
            </a:extLst>
          </p:cNvPr>
          <p:cNvSpPr txBox="1"/>
          <p:nvPr/>
        </p:nvSpPr>
        <p:spPr>
          <a:xfrm>
            <a:off x="2831251" y="1403926"/>
            <a:ext cx="143163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機能概要</a:t>
            </a:r>
          </a:p>
        </p:txBody>
      </p:sp>
      <p:sp>
        <p:nvSpPr>
          <p:cNvPr id="41" name="テキスト ボックス 40">
            <a:extLst>
              <a:ext uri="{FF2B5EF4-FFF2-40B4-BE49-F238E27FC236}">
                <a16:creationId xmlns:a16="http://schemas.microsoft.com/office/drawing/2014/main" id="{99531CFF-5170-4E10-B846-62030630B923}"/>
              </a:ext>
            </a:extLst>
          </p:cNvPr>
          <p:cNvSpPr txBox="1"/>
          <p:nvPr/>
        </p:nvSpPr>
        <p:spPr>
          <a:xfrm>
            <a:off x="6655443" y="1403926"/>
            <a:ext cx="143163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ソリューション名</a:t>
            </a:r>
          </a:p>
        </p:txBody>
      </p:sp>
      <p:sp>
        <p:nvSpPr>
          <p:cNvPr id="42" name="テキスト ボックス 41">
            <a:extLst>
              <a:ext uri="{FF2B5EF4-FFF2-40B4-BE49-F238E27FC236}">
                <a16:creationId xmlns:a16="http://schemas.microsoft.com/office/drawing/2014/main" id="{0EE96F74-3657-4A2F-B9F0-7A6B88CC43DF}"/>
              </a:ext>
            </a:extLst>
          </p:cNvPr>
          <p:cNvSpPr txBox="1"/>
          <p:nvPr/>
        </p:nvSpPr>
        <p:spPr>
          <a:xfrm>
            <a:off x="11091329" y="1403926"/>
            <a:ext cx="107560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イメージ</a:t>
            </a:r>
          </a:p>
        </p:txBody>
      </p:sp>
      <p:sp>
        <p:nvSpPr>
          <p:cNvPr id="43" name="テキスト ボックス 42">
            <a:extLst>
              <a:ext uri="{FF2B5EF4-FFF2-40B4-BE49-F238E27FC236}">
                <a16:creationId xmlns:a16="http://schemas.microsoft.com/office/drawing/2014/main" id="{1864761B-9E51-4BBF-A463-187EE8105937}"/>
              </a:ext>
            </a:extLst>
          </p:cNvPr>
          <p:cNvSpPr txBox="1"/>
          <p:nvPr/>
        </p:nvSpPr>
        <p:spPr>
          <a:xfrm>
            <a:off x="9082436" y="1403926"/>
            <a:ext cx="143163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機能概要</a:t>
            </a:r>
          </a:p>
        </p:txBody>
      </p:sp>
      <p:sp>
        <p:nvSpPr>
          <p:cNvPr id="55" name="タイトル 1">
            <a:extLst>
              <a:ext uri="{FF2B5EF4-FFF2-40B4-BE49-F238E27FC236}">
                <a16:creationId xmlns:a16="http://schemas.microsoft.com/office/drawing/2014/main" id="{C16B53C0-6EE1-4B9B-9C5C-F4F5A107E53F}"/>
              </a:ext>
            </a:extLst>
          </p:cNvPr>
          <p:cNvSpPr txBox="1">
            <a:spLocks/>
          </p:cNvSpPr>
          <p:nvPr/>
        </p:nvSpPr>
        <p:spPr>
          <a:xfrm>
            <a:off x="335280" y="150361"/>
            <a:ext cx="11521440" cy="430887"/>
          </a:xfrm>
          <a:prstGeom prst="rect">
            <a:avLst/>
          </a:prstGeom>
          <a:noFill/>
          <a:ln>
            <a:noFill/>
          </a:ln>
        </p:spPr>
        <p:txBody>
          <a:bodyPr wrap="square" lIns="0" tIns="0" rIns="0" bIns="0" rtlCol="0" anchorCtr="0">
            <a:spAutoFit/>
          </a:bodyPr>
          <a:lstStyle>
            <a:lvl1pPr algn="l" rtl="0" fontAlgn="base">
              <a:spcBef>
                <a:spcPct val="0"/>
              </a:spcBef>
              <a:spcAft>
                <a:spcPct val="0"/>
              </a:spcAft>
              <a:defRPr sz="2200" b="1">
                <a:solidFill>
                  <a:schemeClr val="accent2"/>
                </a:solidFill>
                <a:latin typeface="Arial" panose="020B0604020202020204" pitchFamily="34" charset="0"/>
                <a:ea typeface="Meiryo UI" panose="020B0604030504040204" pitchFamily="50" charset="-128"/>
                <a:cs typeface="Arial" panose="020B0604020202020204" pitchFamily="34" charset="0"/>
                <a:sym typeface="Arial" panose="020B0604020202020204" pitchFamily="34" charset="0"/>
              </a:defRPr>
            </a:lvl1pPr>
            <a:lvl2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2pPr>
            <a:lvl3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3pPr>
            <a:lvl4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4pPr>
            <a:lvl5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5pPr>
            <a:lvl6pPr marL="4572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6pPr>
            <a:lvl7pPr marL="9144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7pPr>
            <a:lvl8pPr marL="13716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8pPr>
            <a:lvl9pPr marL="18288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開発しているソリューション（１</a:t>
            </a:r>
            <a:r>
              <a:rPr kumimoji="1" lang="en-US" altLang="ja-JP"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/2</a:t>
            </a:r>
            <a:r>
              <a:rPr kumimoji="1" lang="ja-JP" altLang="en-US"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t>
            </a:r>
            <a:endParaRPr kumimoji="1" lang="en-US" altLang="ja-JP"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56" name="図 55">
            <a:extLst>
              <a:ext uri="{FF2B5EF4-FFF2-40B4-BE49-F238E27FC236}">
                <a16:creationId xmlns:a16="http://schemas.microsoft.com/office/drawing/2014/main" id="{B6BB7C47-277B-457E-A11E-2A7BDD6347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13373" y="3803623"/>
            <a:ext cx="1159200" cy="934051"/>
          </a:xfrm>
          <a:prstGeom prst="rect">
            <a:avLst/>
          </a:prstGeom>
        </p:spPr>
      </p:pic>
      <p:pic>
        <p:nvPicPr>
          <p:cNvPr id="58" name="図 57" descr="屋内, モニター, テーブル, 座る が含まれている画像&#10;&#10;自動的に生成された説明">
            <a:extLst>
              <a:ext uri="{FF2B5EF4-FFF2-40B4-BE49-F238E27FC236}">
                <a16:creationId xmlns:a16="http://schemas.microsoft.com/office/drawing/2014/main" id="{9BDABCAB-DACB-4507-915A-C61F04D7AA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013373" y="4758989"/>
            <a:ext cx="1156516" cy="934051"/>
          </a:xfrm>
          <a:prstGeom prst="rect">
            <a:avLst/>
          </a:prstGeom>
        </p:spPr>
      </p:pic>
      <p:pic>
        <p:nvPicPr>
          <p:cNvPr id="60" name="図 59">
            <a:extLst>
              <a:ext uri="{FF2B5EF4-FFF2-40B4-BE49-F238E27FC236}">
                <a16:creationId xmlns:a16="http://schemas.microsoft.com/office/drawing/2014/main" id="{1B1868FC-A49C-423E-86F4-72A377037C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13373" y="5716150"/>
            <a:ext cx="1165950" cy="934051"/>
          </a:xfrm>
          <a:prstGeom prst="rect">
            <a:avLst/>
          </a:prstGeom>
        </p:spPr>
      </p:pic>
      <p:pic>
        <p:nvPicPr>
          <p:cNvPr id="68" name="図 67">
            <a:extLst>
              <a:ext uri="{FF2B5EF4-FFF2-40B4-BE49-F238E27FC236}">
                <a16:creationId xmlns:a16="http://schemas.microsoft.com/office/drawing/2014/main" id="{47FD220B-FDA5-4131-91C2-EAC37101D7A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013373" y="2835828"/>
            <a:ext cx="1156516" cy="972614"/>
          </a:xfrm>
          <a:prstGeom prst="rect">
            <a:avLst/>
          </a:prstGeom>
        </p:spPr>
      </p:pic>
      <p:sp>
        <p:nvSpPr>
          <p:cNvPr id="75" name="テキスト ボックス 74">
            <a:extLst>
              <a:ext uri="{FF2B5EF4-FFF2-40B4-BE49-F238E27FC236}">
                <a16:creationId xmlns:a16="http://schemas.microsoft.com/office/drawing/2014/main" id="{E0946159-B5A0-4836-8847-D8476BADB373}"/>
              </a:ext>
            </a:extLst>
          </p:cNvPr>
          <p:cNvSpPr txBox="1"/>
          <p:nvPr/>
        </p:nvSpPr>
        <p:spPr>
          <a:xfrm>
            <a:off x="8642648" y="3039121"/>
            <a:ext cx="2919486"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3D</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マシンガイダンス</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ペイロード</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テキスト ボックス 76">
            <a:extLst>
              <a:ext uri="{FF2B5EF4-FFF2-40B4-BE49-F238E27FC236}">
                <a16:creationId xmlns:a16="http://schemas.microsoft.com/office/drawing/2014/main" id="{816836CA-0F97-429E-A2F0-92756886BFFF}"/>
              </a:ext>
            </a:extLst>
          </p:cNvPr>
          <p:cNvSpPr txBox="1"/>
          <p:nvPr/>
        </p:nvSpPr>
        <p:spPr>
          <a:xfrm>
            <a:off x="8642648" y="3996479"/>
            <a:ext cx="3063383"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3D</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地形・計測ビュアー</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コスト分析</a:t>
            </a:r>
          </a:p>
        </p:txBody>
      </p:sp>
      <p:sp>
        <p:nvSpPr>
          <p:cNvPr id="78" name="テキスト ボックス 77">
            <a:extLst>
              <a:ext uri="{FF2B5EF4-FFF2-40B4-BE49-F238E27FC236}">
                <a16:creationId xmlns:a16="http://schemas.microsoft.com/office/drawing/2014/main" id="{746F88CA-6628-4B54-8663-70FA37E59B46}"/>
              </a:ext>
            </a:extLst>
          </p:cNvPr>
          <p:cNvSpPr txBox="1"/>
          <p:nvPr/>
        </p:nvSpPr>
        <p:spPr>
          <a:xfrm>
            <a:off x="8642648" y="4803946"/>
            <a:ext cx="3063383" cy="830997"/>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施工計画</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機械・労務・</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材料配置シミュレーション</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現場タスク生成</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9" name="テキスト ボックス 78">
            <a:extLst>
              <a:ext uri="{FF2B5EF4-FFF2-40B4-BE49-F238E27FC236}">
                <a16:creationId xmlns:a16="http://schemas.microsoft.com/office/drawing/2014/main" id="{571922D1-3B4C-4C59-8D09-C21E988C0C43}"/>
              </a:ext>
            </a:extLst>
          </p:cNvPr>
          <p:cNvSpPr txBox="1"/>
          <p:nvPr/>
        </p:nvSpPr>
        <p:spPr>
          <a:xfrm>
            <a:off x="8642648" y="5749425"/>
            <a:ext cx="3063383" cy="830997"/>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デザイナとの打ち合わせ</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円滑化</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3D</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簡易作図</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6" name="図 25" descr="アイコン&#10;&#10;自動的に生成された説明">
            <a:extLst>
              <a:ext uri="{FF2B5EF4-FFF2-40B4-BE49-F238E27FC236}">
                <a16:creationId xmlns:a16="http://schemas.microsoft.com/office/drawing/2014/main" id="{90C6DFE0-AC1B-4F3F-9791-4030CCA4D7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2491" y="2945503"/>
            <a:ext cx="756000" cy="756000"/>
          </a:xfrm>
          <a:prstGeom prst="rect">
            <a:avLst/>
          </a:prstGeom>
        </p:spPr>
      </p:pic>
      <p:grpSp>
        <p:nvGrpSpPr>
          <p:cNvPr id="4" name="グループ化 3">
            <a:extLst>
              <a:ext uri="{FF2B5EF4-FFF2-40B4-BE49-F238E27FC236}">
                <a16:creationId xmlns:a16="http://schemas.microsoft.com/office/drawing/2014/main" id="{6BC97386-2F5F-4677-8377-648658F8CFF0}"/>
              </a:ext>
            </a:extLst>
          </p:cNvPr>
          <p:cNvGrpSpPr/>
          <p:nvPr/>
        </p:nvGrpSpPr>
        <p:grpSpPr>
          <a:xfrm>
            <a:off x="-3799" y="5726581"/>
            <a:ext cx="5922470" cy="909952"/>
            <a:chOff x="1132" y="1894409"/>
            <a:chExt cx="5922470" cy="909952"/>
          </a:xfrm>
        </p:grpSpPr>
        <p:sp>
          <p:nvSpPr>
            <p:cNvPr id="45" name="テキスト ボックス 44">
              <a:extLst>
                <a:ext uri="{FF2B5EF4-FFF2-40B4-BE49-F238E27FC236}">
                  <a16:creationId xmlns:a16="http://schemas.microsoft.com/office/drawing/2014/main" id="{B9B02974-C650-45B6-9B37-990882C02C86}"/>
                </a:ext>
              </a:extLst>
            </p:cNvPr>
            <p:cNvSpPr txBox="1"/>
            <p:nvPr/>
          </p:nvSpPr>
          <p:spPr>
            <a:xfrm>
              <a:off x="751478" y="1996519"/>
              <a:ext cx="17319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Field</a:t>
              </a:r>
              <a:br>
                <a:rPr kumimoji="1" lang="en-US" altLang="ja-JP" sz="16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pic>
          <p:nvPicPr>
            <p:cNvPr id="64" name="図 63">
              <a:extLst>
                <a:ext uri="{FF2B5EF4-FFF2-40B4-BE49-F238E27FC236}">
                  <a16:creationId xmlns:a16="http://schemas.microsoft.com/office/drawing/2014/main" id="{147ABD58-67ED-47A7-966D-2A4BDA48DC5A}"/>
                </a:ext>
              </a:extLst>
            </p:cNvPr>
            <p:cNvPicPr>
              <a:picLocks noChangeAspect="1"/>
            </p:cNvPicPr>
            <p:nvPr/>
          </p:nvPicPr>
          <p:blipFill rotWithShape="1">
            <a:blip r:embed="rId10"/>
            <a:srcRect r="21208"/>
            <a:stretch/>
          </p:blipFill>
          <p:spPr>
            <a:xfrm>
              <a:off x="4764396" y="1894409"/>
              <a:ext cx="1159206" cy="909952"/>
            </a:xfrm>
            <a:prstGeom prst="rect">
              <a:avLst/>
            </a:prstGeom>
          </p:spPr>
        </p:pic>
        <p:sp>
          <p:nvSpPr>
            <p:cNvPr id="70" name="テキスト ボックス 69">
              <a:extLst>
                <a:ext uri="{FF2B5EF4-FFF2-40B4-BE49-F238E27FC236}">
                  <a16:creationId xmlns:a16="http://schemas.microsoft.com/office/drawing/2014/main" id="{DD1B2C8E-A916-4BD6-AB2B-CDFD27C1C78D}"/>
                </a:ext>
              </a:extLst>
            </p:cNvPr>
            <p:cNvSpPr txBox="1"/>
            <p:nvPr/>
          </p:nvSpPr>
          <p:spPr>
            <a:xfrm>
              <a:off x="2380012" y="2032900"/>
              <a:ext cx="2712811"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現場作業員の電子日報</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将来タスクの送信</a:t>
              </a:r>
            </a:p>
          </p:txBody>
        </p:sp>
        <p:pic>
          <p:nvPicPr>
            <p:cNvPr id="32" name="図 31" descr="アイコン&#10;&#10;自動的に生成された説明">
              <a:extLst>
                <a:ext uri="{FF2B5EF4-FFF2-40B4-BE49-F238E27FC236}">
                  <a16:creationId xmlns:a16="http://schemas.microsoft.com/office/drawing/2014/main" id="{79F64F79-7617-4FB3-B753-CC7A5CA87B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 y="1927734"/>
              <a:ext cx="756000" cy="756000"/>
            </a:xfrm>
            <a:prstGeom prst="rect">
              <a:avLst/>
            </a:prstGeom>
          </p:spPr>
        </p:pic>
      </p:grpSp>
      <p:pic>
        <p:nvPicPr>
          <p:cNvPr id="40" name="図 39" descr="アイコン&#10;&#10;自動的に生成された説明">
            <a:extLst>
              <a:ext uri="{FF2B5EF4-FFF2-40B4-BE49-F238E27FC236}">
                <a16:creationId xmlns:a16="http://schemas.microsoft.com/office/drawing/2014/main" id="{AC9ED9AD-4606-4828-941F-5161D3F923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2491" y="5773158"/>
            <a:ext cx="756000" cy="756000"/>
          </a:xfrm>
          <a:prstGeom prst="rect">
            <a:avLst/>
          </a:prstGeom>
        </p:spPr>
      </p:pic>
      <p:pic>
        <p:nvPicPr>
          <p:cNvPr id="80" name="図 79" descr="アイコン&#10;&#10;自動的に生成された説明">
            <a:extLst>
              <a:ext uri="{FF2B5EF4-FFF2-40B4-BE49-F238E27FC236}">
                <a16:creationId xmlns:a16="http://schemas.microsoft.com/office/drawing/2014/main" id="{AC86F17E-0B2D-486F-A00F-91F53BAEE1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52491" y="3883941"/>
            <a:ext cx="756000" cy="756000"/>
          </a:xfrm>
          <a:prstGeom prst="rect">
            <a:avLst/>
          </a:prstGeom>
        </p:spPr>
      </p:pic>
      <p:pic>
        <p:nvPicPr>
          <p:cNvPr id="84" name="図 83" descr="アイコン&#10;&#10;自動的に生成された説明">
            <a:extLst>
              <a:ext uri="{FF2B5EF4-FFF2-40B4-BE49-F238E27FC236}">
                <a16:creationId xmlns:a16="http://schemas.microsoft.com/office/drawing/2014/main" id="{3C5B8CAE-24FA-4202-9399-B76C680B9B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52491" y="4831495"/>
            <a:ext cx="756000" cy="756000"/>
          </a:xfrm>
          <a:prstGeom prst="rect">
            <a:avLst/>
          </a:prstGeom>
        </p:spPr>
      </p:pic>
      <p:grpSp>
        <p:nvGrpSpPr>
          <p:cNvPr id="3" name="グループ化 2">
            <a:extLst>
              <a:ext uri="{FF2B5EF4-FFF2-40B4-BE49-F238E27FC236}">
                <a16:creationId xmlns:a16="http://schemas.microsoft.com/office/drawing/2014/main" id="{F87B57A0-3F0F-4452-A9CB-AD3AC77C4BD6}"/>
              </a:ext>
            </a:extLst>
          </p:cNvPr>
          <p:cNvGrpSpPr/>
          <p:nvPr/>
        </p:nvGrpSpPr>
        <p:grpSpPr>
          <a:xfrm>
            <a:off x="1132" y="1897160"/>
            <a:ext cx="5784579" cy="830997"/>
            <a:chOff x="1132" y="2900341"/>
            <a:chExt cx="5784579" cy="830997"/>
          </a:xfrm>
        </p:grpSpPr>
        <p:grpSp>
          <p:nvGrpSpPr>
            <p:cNvPr id="13" name="グループ化 12">
              <a:extLst>
                <a:ext uri="{FF2B5EF4-FFF2-40B4-BE49-F238E27FC236}">
                  <a16:creationId xmlns:a16="http://schemas.microsoft.com/office/drawing/2014/main" id="{773F9DC1-EA2F-47EF-AE97-2BB50A90383D}"/>
                </a:ext>
              </a:extLst>
            </p:cNvPr>
            <p:cNvGrpSpPr/>
            <p:nvPr/>
          </p:nvGrpSpPr>
          <p:grpSpPr>
            <a:xfrm>
              <a:off x="4902295" y="2923835"/>
              <a:ext cx="883416" cy="779261"/>
              <a:chOff x="1776797" y="2923835"/>
              <a:chExt cx="883416" cy="779261"/>
            </a:xfrm>
          </p:grpSpPr>
          <p:pic>
            <p:nvPicPr>
              <p:cNvPr id="62" name="図 61">
                <a:extLst>
                  <a:ext uri="{FF2B5EF4-FFF2-40B4-BE49-F238E27FC236}">
                    <a16:creationId xmlns:a16="http://schemas.microsoft.com/office/drawing/2014/main" id="{E5CE464C-061F-428C-B5B2-4B73680A2F39}"/>
                  </a:ext>
                </a:extLst>
              </p:cNvPr>
              <p:cNvPicPr>
                <a:picLocks noChangeAspect="1"/>
              </p:cNvPicPr>
              <p:nvPr/>
            </p:nvPicPr>
            <p:blipFill>
              <a:blip r:embed="rId15"/>
              <a:stretch>
                <a:fillRect/>
              </a:stretch>
            </p:blipFill>
            <p:spPr>
              <a:xfrm>
                <a:off x="2307353" y="2923835"/>
                <a:ext cx="352860" cy="779261"/>
              </a:xfrm>
              <a:prstGeom prst="rect">
                <a:avLst/>
              </a:prstGeom>
            </p:spPr>
          </p:pic>
          <p:pic>
            <p:nvPicPr>
              <p:cNvPr id="63" name="図 62">
                <a:extLst>
                  <a:ext uri="{FF2B5EF4-FFF2-40B4-BE49-F238E27FC236}">
                    <a16:creationId xmlns:a16="http://schemas.microsoft.com/office/drawing/2014/main" id="{4E94DF1B-C47F-464D-9C22-DF543E411690}"/>
                  </a:ext>
                </a:extLst>
              </p:cNvPr>
              <p:cNvPicPr>
                <a:picLocks noChangeAspect="1"/>
              </p:cNvPicPr>
              <p:nvPr/>
            </p:nvPicPr>
            <p:blipFill>
              <a:blip r:embed="rId16"/>
              <a:stretch>
                <a:fillRect/>
              </a:stretch>
            </p:blipFill>
            <p:spPr>
              <a:xfrm>
                <a:off x="1776797" y="2923835"/>
                <a:ext cx="352860" cy="761492"/>
              </a:xfrm>
              <a:prstGeom prst="rect">
                <a:avLst/>
              </a:prstGeom>
            </p:spPr>
          </p:pic>
        </p:grpSp>
        <p:sp>
          <p:nvSpPr>
            <p:cNvPr id="71" name="テキスト ボックス 70">
              <a:extLst>
                <a:ext uri="{FF2B5EF4-FFF2-40B4-BE49-F238E27FC236}">
                  <a16:creationId xmlns:a16="http://schemas.microsoft.com/office/drawing/2014/main" id="{CD91888D-395E-43D3-9738-1C39454AC529}"/>
                </a:ext>
              </a:extLst>
            </p:cNvPr>
            <p:cNvSpPr txBox="1"/>
            <p:nvPr/>
          </p:nvSpPr>
          <p:spPr>
            <a:xfrm>
              <a:off x="2380012" y="2900341"/>
              <a:ext cx="2051733" cy="830997"/>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現場情報入力、</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指示確認用端末</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スマホ</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デバイス</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1" name="図 90" descr="アイコン&#10;&#10;自動的に生成された説明">
              <a:extLst>
                <a:ext uri="{FF2B5EF4-FFF2-40B4-BE49-F238E27FC236}">
                  <a16:creationId xmlns:a16="http://schemas.microsoft.com/office/drawing/2014/main" id="{B597D06A-5F96-402A-A300-2D124B1BF1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2" y="2935489"/>
              <a:ext cx="756000" cy="756000"/>
            </a:xfrm>
            <a:prstGeom prst="rect">
              <a:avLst/>
            </a:prstGeom>
          </p:spPr>
        </p:pic>
        <p:sp>
          <p:nvSpPr>
            <p:cNvPr id="92" name="テキスト ボックス 91">
              <a:extLst>
                <a:ext uri="{FF2B5EF4-FFF2-40B4-BE49-F238E27FC236}">
                  <a16:creationId xmlns:a16="http://schemas.microsoft.com/office/drawing/2014/main" id="{FA4253F5-1DEB-4444-825F-59EF698221A1}"/>
                </a:ext>
              </a:extLst>
            </p:cNvPr>
            <p:cNvSpPr txBox="1"/>
            <p:nvPr/>
          </p:nvSpPr>
          <p:spPr>
            <a:xfrm>
              <a:off x="751478" y="3041654"/>
              <a:ext cx="15514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a:t>
              </a:r>
              <a: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t>Field</a:t>
              </a:r>
              <a:br>
                <a:rPr kumimoji="1" lang="en-US" altLang="ja-JP" sz="16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①デバイス</a:t>
              </a: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endParaRPr>
            </a:p>
          </p:txBody>
        </p:sp>
      </p:grpSp>
      <p:grpSp>
        <p:nvGrpSpPr>
          <p:cNvPr id="10" name="グループ化 9">
            <a:extLst>
              <a:ext uri="{FF2B5EF4-FFF2-40B4-BE49-F238E27FC236}">
                <a16:creationId xmlns:a16="http://schemas.microsoft.com/office/drawing/2014/main" id="{7AC5331A-7374-4F47-9417-4093681F4815}"/>
              </a:ext>
            </a:extLst>
          </p:cNvPr>
          <p:cNvGrpSpPr/>
          <p:nvPr/>
        </p:nvGrpSpPr>
        <p:grpSpPr>
          <a:xfrm>
            <a:off x="6238832" y="1857275"/>
            <a:ext cx="5952381" cy="934051"/>
            <a:chOff x="-10110" y="3792872"/>
            <a:chExt cx="5952381" cy="934051"/>
          </a:xfrm>
        </p:grpSpPr>
        <p:pic>
          <p:nvPicPr>
            <p:cNvPr id="61" name="図 60">
              <a:extLst>
                <a:ext uri="{FF2B5EF4-FFF2-40B4-BE49-F238E27FC236}">
                  <a16:creationId xmlns:a16="http://schemas.microsoft.com/office/drawing/2014/main" id="{8DB25BD6-85CE-44F3-A00E-1ABF213F898D}"/>
                </a:ext>
              </a:extLst>
            </p:cNvPr>
            <p:cNvPicPr>
              <a:picLocks noChangeAspect="1"/>
            </p:cNvPicPr>
            <p:nvPr/>
          </p:nvPicPr>
          <p:blipFill>
            <a:blip r:embed="rId17"/>
            <a:stretch>
              <a:fillRect/>
            </a:stretch>
          </p:blipFill>
          <p:spPr>
            <a:xfrm>
              <a:off x="4783058" y="3792872"/>
              <a:ext cx="1159213" cy="934051"/>
            </a:xfrm>
            <a:prstGeom prst="rect">
              <a:avLst/>
            </a:prstGeom>
          </p:spPr>
        </p:pic>
        <p:sp>
          <p:nvSpPr>
            <p:cNvPr id="72" name="テキスト ボックス 71">
              <a:extLst>
                <a:ext uri="{FF2B5EF4-FFF2-40B4-BE49-F238E27FC236}">
                  <a16:creationId xmlns:a16="http://schemas.microsoft.com/office/drawing/2014/main" id="{623245B5-ED07-4B45-8A81-BFC8B7849A49}"/>
                </a:ext>
              </a:extLst>
            </p:cNvPr>
            <p:cNvSpPr txBox="1"/>
            <p:nvPr/>
          </p:nvSpPr>
          <p:spPr>
            <a:xfrm>
              <a:off x="2380012" y="3856518"/>
              <a:ext cx="3156154" cy="830997"/>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建機・ダンプの稼働</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ビュアー</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同稼働分析</a:t>
              </a:r>
            </a:p>
          </p:txBody>
        </p:sp>
        <p:pic>
          <p:nvPicPr>
            <p:cNvPr id="30" name="図 29" descr="アイコン&#10;&#10;自動的に生成された説明">
              <a:extLst>
                <a:ext uri="{FF2B5EF4-FFF2-40B4-BE49-F238E27FC236}">
                  <a16:creationId xmlns:a16="http://schemas.microsoft.com/office/drawing/2014/main" id="{98533541-B2D6-4B99-B82F-DFC5386184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10" y="3887204"/>
              <a:ext cx="756000" cy="756000"/>
            </a:xfrm>
            <a:prstGeom prst="rect">
              <a:avLst/>
            </a:prstGeom>
          </p:spPr>
        </p:pic>
        <p:sp>
          <p:nvSpPr>
            <p:cNvPr id="99" name="テキスト ボックス 98">
              <a:extLst>
                <a:ext uri="{FF2B5EF4-FFF2-40B4-BE49-F238E27FC236}">
                  <a16:creationId xmlns:a16="http://schemas.microsoft.com/office/drawing/2014/main" id="{887D72B5-E288-4E34-BE2F-77383480A50E}"/>
                </a:ext>
              </a:extLst>
            </p:cNvPr>
            <p:cNvSpPr txBox="1"/>
            <p:nvPr/>
          </p:nvSpPr>
          <p:spPr>
            <a:xfrm>
              <a:off x="751478" y="3991783"/>
              <a:ext cx="128913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Fleet</a:t>
              </a:r>
              <a:br>
                <a:rPr kumimoji="1" lang="en-US" altLang="ja-JP" sz="16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grpSp>
      <p:grpSp>
        <p:nvGrpSpPr>
          <p:cNvPr id="24" name="グループ化 23">
            <a:extLst>
              <a:ext uri="{FF2B5EF4-FFF2-40B4-BE49-F238E27FC236}">
                <a16:creationId xmlns:a16="http://schemas.microsoft.com/office/drawing/2014/main" id="{1E3027C2-6B81-4939-8ED6-2D2DFA2E63B5}"/>
              </a:ext>
            </a:extLst>
          </p:cNvPr>
          <p:cNvGrpSpPr/>
          <p:nvPr/>
        </p:nvGrpSpPr>
        <p:grpSpPr>
          <a:xfrm>
            <a:off x="-10110" y="2836965"/>
            <a:ext cx="5936802" cy="934051"/>
            <a:chOff x="-10110" y="4745672"/>
            <a:chExt cx="5936802" cy="934051"/>
          </a:xfrm>
        </p:grpSpPr>
        <p:pic>
          <p:nvPicPr>
            <p:cNvPr id="59" name="図 58">
              <a:extLst>
                <a:ext uri="{FF2B5EF4-FFF2-40B4-BE49-F238E27FC236}">
                  <a16:creationId xmlns:a16="http://schemas.microsoft.com/office/drawing/2014/main" id="{2C03E379-96D7-4661-AB30-8B1167A5AB14}"/>
                </a:ext>
              </a:extLst>
            </p:cNvPr>
            <p:cNvPicPr>
              <a:picLocks noChangeAspect="1"/>
            </p:cNvPicPr>
            <p:nvPr/>
          </p:nvPicPr>
          <p:blipFill>
            <a:blip r:embed="rId19"/>
            <a:stretch>
              <a:fillRect/>
            </a:stretch>
          </p:blipFill>
          <p:spPr>
            <a:xfrm>
              <a:off x="4767492" y="4745672"/>
              <a:ext cx="1159200" cy="934051"/>
            </a:xfrm>
            <a:prstGeom prst="roundRect">
              <a:avLst>
                <a:gd name="adj" fmla="val 2634"/>
              </a:avLst>
            </a:prstGeom>
          </p:spPr>
        </p:pic>
        <p:sp>
          <p:nvSpPr>
            <p:cNvPr id="73" name="テキスト ボックス 72">
              <a:extLst>
                <a:ext uri="{FF2B5EF4-FFF2-40B4-BE49-F238E27FC236}">
                  <a16:creationId xmlns:a16="http://schemas.microsoft.com/office/drawing/2014/main" id="{9E23DDFE-32AB-4BF4-B9AA-8449BA96DB37}"/>
                </a:ext>
              </a:extLst>
            </p:cNvPr>
            <p:cNvSpPr txBox="1"/>
            <p:nvPr/>
          </p:nvSpPr>
          <p:spPr>
            <a:xfrm>
              <a:off x="2380012" y="4794615"/>
              <a:ext cx="3156154" cy="830997"/>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建機・ダンプに設置する</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通信機</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スマホ</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専用デバイス</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93" name="図 92" descr="アイコン&#10;&#10;自動的に生成された説明">
              <a:extLst>
                <a:ext uri="{FF2B5EF4-FFF2-40B4-BE49-F238E27FC236}">
                  <a16:creationId xmlns:a16="http://schemas.microsoft.com/office/drawing/2014/main" id="{53C092C7-E01A-4A6A-8B2F-3A686930FF6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10" y="4838919"/>
              <a:ext cx="756000" cy="756000"/>
            </a:xfrm>
            <a:prstGeom prst="rect">
              <a:avLst/>
            </a:prstGeom>
          </p:spPr>
        </p:pic>
        <p:sp>
          <p:nvSpPr>
            <p:cNvPr id="100" name="テキスト ボックス 99">
              <a:extLst>
                <a:ext uri="{FF2B5EF4-FFF2-40B4-BE49-F238E27FC236}">
                  <a16:creationId xmlns:a16="http://schemas.microsoft.com/office/drawing/2014/main" id="{91D5A2DD-7926-4EB7-8AD8-8E56B94E8816}"/>
                </a:ext>
              </a:extLst>
            </p:cNvPr>
            <p:cNvSpPr txBox="1"/>
            <p:nvPr/>
          </p:nvSpPr>
          <p:spPr>
            <a:xfrm>
              <a:off x="751478" y="4962270"/>
              <a:ext cx="127902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a:t>
              </a:r>
              <a: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t>Fleet</a:t>
              </a:r>
              <a:b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①デバイス</a:t>
              </a: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endParaRPr>
            </a:p>
          </p:txBody>
        </p:sp>
      </p:grpSp>
      <p:grpSp>
        <p:nvGrpSpPr>
          <p:cNvPr id="25" name="グループ化 24">
            <a:extLst>
              <a:ext uri="{FF2B5EF4-FFF2-40B4-BE49-F238E27FC236}">
                <a16:creationId xmlns:a16="http://schemas.microsoft.com/office/drawing/2014/main" id="{5BA595BC-021D-4910-81AF-F8CFADD25D24}"/>
              </a:ext>
            </a:extLst>
          </p:cNvPr>
          <p:cNvGrpSpPr/>
          <p:nvPr/>
        </p:nvGrpSpPr>
        <p:grpSpPr>
          <a:xfrm>
            <a:off x="2171" y="3809334"/>
            <a:ext cx="5904517" cy="897396"/>
            <a:chOff x="2171" y="5735792"/>
            <a:chExt cx="5904517" cy="897396"/>
          </a:xfrm>
        </p:grpSpPr>
        <p:pic>
          <p:nvPicPr>
            <p:cNvPr id="66" name="図 65">
              <a:extLst>
                <a:ext uri="{FF2B5EF4-FFF2-40B4-BE49-F238E27FC236}">
                  <a16:creationId xmlns:a16="http://schemas.microsoft.com/office/drawing/2014/main" id="{8CE9F88E-21A6-4EC5-B5A8-CEB7B61C83BB}"/>
                </a:ext>
              </a:extLst>
            </p:cNvPr>
            <p:cNvPicPr>
              <a:picLocks noChangeAspect="1"/>
            </p:cNvPicPr>
            <p:nvPr/>
          </p:nvPicPr>
          <p:blipFill rotWithShape="1">
            <a:blip r:embed="rId20"/>
            <a:srcRect b="6868"/>
            <a:stretch/>
          </p:blipFill>
          <p:spPr>
            <a:xfrm>
              <a:off x="4773937" y="5735792"/>
              <a:ext cx="654698" cy="897396"/>
            </a:xfrm>
            <a:prstGeom prst="rect">
              <a:avLst/>
            </a:prstGeom>
          </p:spPr>
        </p:pic>
        <p:pic>
          <p:nvPicPr>
            <p:cNvPr id="67" name="図 66">
              <a:extLst>
                <a:ext uri="{FF2B5EF4-FFF2-40B4-BE49-F238E27FC236}">
                  <a16:creationId xmlns:a16="http://schemas.microsoft.com/office/drawing/2014/main" id="{470ECA5F-C0AA-4E13-AD40-0F154167A0B8}"/>
                </a:ext>
              </a:extLst>
            </p:cNvPr>
            <p:cNvPicPr>
              <a:picLocks noChangeAspect="1"/>
            </p:cNvPicPr>
            <p:nvPr/>
          </p:nvPicPr>
          <p:blipFill>
            <a:blip r:embed="rId21">
              <a:clrChange>
                <a:clrFrom>
                  <a:srgbClr val="D7CDC4"/>
                </a:clrFrom>
                <a:clrTo>
                  <a:srgbClr val="D7CDC4">
                    <a:alpha val="0"/>
                  </a:srgbClr>
                </a:clrTo>
              </a:clrChange>
            </a:blip>
            <a:stretch>
              <a:fillRect/>
            </a:stretch>
          </p:blipFill>
          <p:spPr>
            <a:xfrm>
              <a:off x="5166373" y="5754186"/>
              <a:ext cx="740315" cy="508962"/>
            </a:xfrm>
            <a:prstGeom prst="rect">
              <a:avLst/>
            </a:prstGeom>
          </p:spPr>
        </p:pic>
        <p:sp>
          <p:nvSpPr>
            <p:cNvPr id="74" name="テキスト ボックス 73">
              <a:extLst>
                <a:ext uri="{FF2B5EF4-FFF2-40B4-BE49-F238E27FC236}">
                  <a16:creationId xmlns:a16="http://schemas.microsoft.com/office/drawing/2014/main" id="{081AFFBA-65C0-4BEA-8B41-3BE49B18F20E}"/>
                </a:ext>
              </a:extLst>
            </p:cNvPr>
            <p:cNvSpPr txBox="1"/>
            <p:nvPr/>
          </p:nvSpPr>
          <p:spPr>
            <a:xfrm>
              <a:off x="2380012" y="5870727"/>
              <a:ext cx="1919051"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写真・点群生成</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固定局</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7" name="図 56" descr="アイコン&#10;&#10;自動的に生成された説明">
              <a:extLst>
                <a:ext uri="{FF2B5EF4-FFF2-40B4-BE49-F238E27FC236}">
                  <a16:creationId xmlns:a16="http://schemas.microsoft.com/office/drawing/2014/main" id="{769D2D88-C869-4BDA-AC04-5031DBA8149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71" y="5780236"/>
              <a:ext cx="756000" cy="756000"/>
            </a:xfrm>
            <a:prstGeom prst="rect">
              <a:avLst/>
            </a:prstGeom>
          </p:spPr>
        </p:pic>
        <p:sp>
          <p:nvSpPr>
            <p:cNvPr id="101" name="テキスト ボックス 100">
              <a:extLst>
                <a:ext uri="{FF2B5EF4-FFF2-40B4-BE49-F238E27FC236}">
                  <a16:creationId xmlns:a16="http://schemas.microsoft.com/office/drawing/2014/main" id="{2CF1602A-1CC4-40ED-A410-B22BB494779B}"/>
                </a:ext>
              </a:extLst>
            </p:cNvPr>
            <p:cNvSpPr txBox="1"/>
            <p:nvPr/>
          </p:nvSpPr>
          <p:spPr>
            <a:xfrm>
              <a:off x="751478" y="5887002"/>
              <a:ext cx="11302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a:t>
              </a:r>
              <a: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t>Edge</a:t>
              </a:r>
              <a:b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①デバイス</a:t>
              </a: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endParaRPr>
            </a:p>
          </p:txBody>
        </p:sp>
      </p:grpSp>
      <p:sp>
        <p:nvSpPr>
          <p:cNvPr id="102" name="テキスト ボックス 101">
            <a:extLst>
              <a:ext uri="{FF2B5EF4-FFF2-40B4-BE49-F238E27FC236}">
                <a16:creationId xmlns:a16="http://schemas.microsoft.com/office/drawing/2014/main" id="{B35616D8-6897-4CBC-8B44-9EA87A9E1F28}"/>
              </a:ext>
            </a:extLst>
          </p:cNvPr>
          <p:cNvSpPr txBox="1"/>
          <p:nvPr/>
        </p:nvSpPr>
        <p:spPr>
          <a:xfrm>
            <a:off x="6994552" y="2999698"/>
            <a:ext cx="11565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dirty="0">
                <a:ln>
                  <a:noFill/>
                </a:ln>
                <a:solidFill>
                  <a:srgbClr val="0000D5"/>
                </a:solidFill>
                <a:effectLst/>
                <a:uLnTx/>
                <a:uFillTx/>
                <a:latin typeface="Noto Sans CJK JP"/>
                <a:ea typeface="Meiryo UI" panose="020B0604030504040204" pitchFamily="50" charset="-128"/>
                <a:cs typeface="+mn-cs"/>
              </a:rPr>
              <a:t> Pilot</a:t>
            </a:r>
            <a:br>
              <a:rPr kumimoji="1" lang="en-US" altLang="ja-JP" sz="2000" b="1" i="0" u="none" strike="noStrike" kern="1200" cap="none" spc="0" normalizeH="0" baseline="0" noProof="0" dirty="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grpSp>
        <p:nvGrpSpPr>
          <p:cNvPr id="27" name="グループ化 26">
            <a:extLst>
              <a:ext uri="{FF2B5EF4-FFF2-40B4-BE49-F238E27FC236}">
                <a16:creationId xmlns:a16="http://schemas.microsoft.com/office/drawing/2014/main" id="{71EC5286-50FC-40D5-B297-E194E4092007}"/>
              </a:ext>
            </a:extLst>
          </p:cNvPr>
          <p:cNvGrpSpPr/>
          <p:nvPr/>
        </p:nvGrpSpPr>
        <p:grpSpPr>
          <a:xfrm>
            <a:off x="3393" y="4807234"/>
            <a:ext cx="5924090" cy="778929"/>
            <a:chOff x="6252491" y="2905846"/>
            <a:chExt cx="5924090" cy="778929"/>
          </a:xfrm>
        </p:grpSpPr>
        <p:pic>
          <p:nvPicPr>
            <p:cNvPr id="14" name="図 13">
              <a:extLst>
                <a:ext uri="{FF2B5EF4-FFF2-40B4-BE49-F238E27FC236}">
                  <a16:creationId xmlns:a16="http://schemas.microsoft.com/office/drawing/2014/main" id="{FE42A2DC-E36F-4D7D-81F2-BBEE2B385D6C}"/>
                </a:ext>
              </a:extLst>
            </p:cNvPr>
            <p:cNvPicPr>
              <a:picLocks noChangeAspect="1"/>
            </p:cNvPicPr>
            <p:nvPr/>
          </p:nvPicPr>
          <p:blipFill>
            <a:blip r:embed="rId23"/>
            <a:stretch>
              <a:fillRect/>
            </a:stretch>
          </p:blipFill>
          <p:spPr>
            <a:xfrm>
              <a:off x="11029955" y="2905846"/>
              <a:ext cx="1146626" cy="764417"/>
            </a:xfrm>
            <a:prstGeom prst="rect">
              <a:avLst/>
            </a:prstGeom>
          </p:spPr>
        </p:pic>
        <p:sp>
          <p:nvSpPr>
            <p:cNvPr id="76" name="テキスト ボックス 75">
              <a:extLst>
                <a:ext uri="{FF2B5EF4-FFF2-40B4-BE49-F238E27FC236}">
                  <a16:creationId xmlns:a16="http://schemas.microsoft.com/office/drawing/2014/main" id="{B0E72EC4-466D-41D1-8982-A0FEEEA7D327}"/>
                </a:ext>
              </a:extLst>
            </p:cNvPr>
            <p:cNvSpPr txBox="1"/>
            <p:nvPr/>
          </p:nvSpPr>
          <p:spPr>
            <a:xfrm>
              <a:off x="8642648" y="3060776"/>
              <a:ext cx="3063383"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SC Pilot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に使用する</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後付けキット</a:t>
              </a:r>
            </a:p>
          </p:txBody>
        </p:sp>
        <p:pic>
          <p:nvPicPr>
            <p:cNvPr id="28" name="図 27" descr="アイコン&#10;&#10;自動的に生成された説明">
              <a:extLst>
                <a:ext uri="{FF2B5EF4-FFF2-40B4-BE49-F238E27FC236}">
                  <a16:creationId xmlns:a16="http://schemas.microsoft.com/office/drawing/2014/main" id="{3F4EBF0D-C344-49F0-BEC9-03B8EAC911F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52491" y="2928775"/>
              <a:ext cx="756000" cy="756000"/>
            </a:xfrm>
            <a:prstGeom prst="rect">
              <a:avLst/>
            </a:prstGeom>
          </p:spPr>
        </p:pic>
        <p:sp>
          <p:nvSpPr>
            <p:cNvPr id="103" name="テキスト ボックス 102">
              <a:extLst>
                <a:ext uri="{FF2B5EF4-FFF2-40B4-BE49-F238E27FC236}">
                  <a16:creationId xmlns:a16="http://schemas.microsoft.com/office/drawing/2014/main" id="{2FC3E2B6-F7FD-4619-B3AD-1D56CB0C17D6}"/>
                </a:ext>
              </a:extLst>
            </p:cNvPr>
            <p:cNvSpPr txBox="1"/>
            <p:nvPr/>
          </p:nvSpPr>
          <p:spPr>
            <a:xfrm>
              <a:off x="6994552" y="3041654"/>
              <a:ext cx="14789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a:t>
              </a:r>
              <a: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t>Retrofit</a:t>
              </a:r>
              <a:br>
                <a:rPr kumimoji="1" lang="en-US" altLang="ja-JP" sz="2000" b="1" i="0" u="none" strike="noStrike" kern="1200" cap="none" spc="0" normalizeH="0" baseline="0" noProof="0">
                  <a:ln>
                    <a:noFill/>
                  </a:ln>
                  <a:solidFill>
                    <a:srgbClr val="7171FF"/>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①デバイス</a:t>
              </a:r>
              <a:r>
                <a:rPr kumimoji="1" lang="en-US" altLang="ja-JP"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7171FF"/>
                </a:solidFill>
                <a:effectLst/>
                <a:uLnTx/>
                <a:uFillTx/>
                <a:latin typeface="Meiryo UI" panose="020B0604030504040204" pitchFamily="50" charset="-128"/>
                <a:ea typeface="Meiryo UI" panose="020B0604030504040204" pitchFamily="50" charset="-128"/>
                <a:cs typeface="+mn-cs"/>
              </a:endParaRPr>
            </a:p>
          </p:txBody>
        </p:sp>
      </p:grpSp>
      <p:sp>
        <p:nvSpPr>
          <p:cNvPr id="104" name="テキスト ボックス 103">
            <a:extLst>
              <a:ext uri="{FF2B5EF4-FFF2-40B4-BE49-F238E27FC236}">
                <a16:creationId xmlns:a16="http://schemas.microsoft.com/office/drawing/2014/main" id="{26A6D9A7-CD21-4563-94AD-CAF578FD5C51}"/>
              </a:ext>
            </a:extLst>
          </p:cNvPr>
          <p:cNvSpPr txBox="1"/>
          <p:nvPr/>
        </p:nvSpPr>
        <p:spPr>
          <a:xfrm>
            <a:off x="6994551" y="4029022"/>
            <a:ext cx="166635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Dashboard</a:t>
            </a:r>
            <a:b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sp>
        <p:nvSpPr>
          <p:cNvPr id="105" name="テキスト ボックス 104">
            <a:extLst>
              <a:ext uri="{FF2B5EF4-FFF2-40B4-BE49-F238E27FC236}">
                <a16:creationId xmlns:a16="http://schemas.microsoft.com/office/drawing/2014/main" id="{F72F2351-F1D5-4BBE-8250-DCE831CBD4B5}"/>
              </a:ext>
            </a:extLst>
          </p:cNvPr>
          <p:cNvSpPr txBox="1"/>
          <p:nvPr/>
        </p:nvSpPr>
        <p:spPr>
          <a:xfrm>
            <a:off x="6994551" y="4955309"/>
            <a:ext cx="174024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Simulation</a:t>
            </a:r>
            <a:b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sp>
        <p:nvSpPr>
          <p:cNvPr id="106" name="テキスト ボックス 105">
            <a:extLst>
              <a:ext uri="{FF2B5EF4-FFF2-40B4-BE49-F238E27FC236}">
                <a16:creationId xmlns:a16="http://schemas.microsoft.com/office/drawing/2014/main" id="{B253587B-9382-4348-86FF-D67BC243E78D}"/>
              </a:ext>
            </a:extLst>
          </p:cNvPr>
          <p:cNvSpPr txBox="1"/>
          <p:nvPr/>
        </p:nvSpPr>
        <p:spPr>
          <a:xfrm>
            <a:off x="6994551" y="5896626"/>
            <a:ext cx="144032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Design</a:t>
            </a:r>
            <a:b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cxnSp>
        <p:nvCxnSpPr>
          <p:cNvPr id="107" name="直線コネクタ 106">
            <a:extLst>
              <a:ext uri="{FF2B5EF4-FFF2-40B4-BE49-F238E27FC236}">
                <a16:creationId xmlns:a16="http://schemas.microsoft.com/office/drawing/2014/main" id="{B1A1157B-029D-4433-80F9-1F85E839228D}"/>
              </a:ext>
            </a:extLst>
          </p:cNvPr>
          <p:cNvCxnSpPr/>
          <p:nvPr/>
        </p:nvCxnSpPr>
        <p:spPr>
          <a:xfrm>
            <a:off x="2413066" y="2826591"/>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3509F70D-2AE3-4534-8618-8E1B38E448A4}"/>
              </a:ext>
            </a:extLst>
          </p:cNvPr>
          <p:cNvCxnSpPr/>
          <p:nvPr/>
        </p:nvCxnSpPr>
        <p:spPr>
          <a:xfrm>
            <a:off x="2413066" y="3786895"/>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45E9ECE0-C435-4268-836A-573571A7DA05}"/>
              </a:ext>
            </a:extLst>
          </p:cNvPr>
          <p:cNvCxnSpPr/>
          <p:nvPr/>
        </p:nvCxnSpPr>
        <p:spPr>
          <a:xfrm>
            <a:off x="2413066" y="4738239"/>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5B841597-4AF5-4A5C-97F1-3A7063543FC8}"/>
              </a:ext>
            </a:extLst>
          </p:cNvPr>
          <p:cNvCxnSpPr/>
          <p:nvPr/>
        </p:nvCxnSpPr>
        <p:spPr>
          <a:xfrm>
            <a:off x="2413066" y="5689593"/>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5B533090-F77D-4FEE-AAF1-74ABC05DEAD1}"/>
              </a:ext>
            </a:extLst>
          </p:cNvPr>
          <p:cNvCxnSpPr/>
          <p:nvPr/>
        </p:nvCxnSpPr>
        <p:spPr>
          <a:xfrm>
            <a:off x="2413066" y="1801349"/>
            <a:ext cx="226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1A4493D7-6CE7-472A-805F-D2D857EE6B44}"/>
              </a:ext>
            </a:extLst>
          </p:cNvPr>
          <p:cNvCxnSpPr/>
          <p:nvPr/>
        </p:nvCxnSpPr>
        <p:spPr>
          <a:xfrm>
            <a:off x="4773937" y="2826591"/>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A88A7CBF-E5CF-4FF1-A061-B31E572E7645}"/>
              </a:ext>
            </a:extLst>
          </p:cNvPr>
          <p:cNvCxnSpPr/>
          <p:nvPr/>
        </p:nvCxnSpPr>
        <p:spPr>
          <a:xfrm>
            <a:off x="4773937" y="3786895"/>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31FC3E93-24C8-4370-9FEC-AC63EA0FE842}"/>
              </a:ext>
            </a:extLst>
          </p:cNvPr>
          <p:cNvCxnSpPr/>
          <p:nvPr/>
        </p:nvCxnSpPr>
        <p:spPr>
          <a:xfrm>
            <a:off x="4773937" y="4738239"/>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8562AE3A-4615-47A6-AB73-97961410CC6C}"/>
              </a:ext>
            </a:extLst>
          </p:cNvPr>
          <p:cNvCxnSpPr/>
          <p:nvPr/>
        </p:nvCxnSpPr>
        <p:spPr>
          <a:xfrm>
            <a:off x="4773937" y="5689593"/>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01EC732B-ADB5-4D49-912A-09B0CD8BE39E}"/>
              </a:ext>
            </a:extLst>
          </p:cNvPr>
          <p:cNvCxnSpPr/>
          <p:nvPr/>
        </p:nvCxnSpPr>
        <p:spPr>
          <a:xfrm>
            <a:off x="4773937" y="1801349"/>
            <a:ext cx="118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84A1B952-A7A3-4D8B-A0E0-C88BA434F7DB}"/>
              </a:ext>
            </a:extLst>
          </p:cNvPr>
          <p:cNvCxnSpPr/>
          <p:nvPr/>
        </p:nvCxnSpPr>
        <p:spPr>
          <a:xfrm>
            <a:off x="6241865" y="2826591"/>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B1FA9958-A2EE-4516-A270-45A9061C2C9A}"/>
              </a:ext>
            </a:extLst>
          </p:cNvPr>
          <p:cNvCxnSpPr/>
          <p:nvPr/>
        </p:nvCxnSpPr>
        <p:spPr>
          <a:xfrm>
            <a:off x="6241865" y="3786895"/>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815EDD75-20D7-46CE-824D-2B34A47A5186}"/>
              </a:ext>
            </a:extLst>
          </p:cNvPr>
          <p:cNvCxnSpPr/>
          <p:nvPr/>
        </p:nvCxnSpPr>
        <p:spPr>
          <a:xfrm>
            <a:off x="6241865" y="4738239"/>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0F3EFDFB-0111-4D5B-96BD-B8C96E72A408}"/>
              </a:ext>
            </a:extLst>
          </p:cNvPr>
          <p:cNvCxnSpPr/>
          <p:nvPr/>
        </p:nvCxnSpPr>
        <p:spPr>
          <a:xfrm>
            <a:off x="6241865" y="5689593"/>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152BAEBE-60AD-40B5-9B1F-1EF09C436299}"/>
              </a:ext>
            </a:extLst>
          </p:cNvPr>
          <p:cNvCxnSpPr/>
          <p:nvPr/>
        </p:nvCxnSpPr>
        <p:spPr>
          <a:xfrm>
            <a:off x="6238582" y="1801349"/>
            <a:ext cx="2340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85C73138-16C6-402D-8097-CD449AC54EC6}"/>
              </a:ext>
            </a:extLst>
          </p:cNvPr>
          <p:cNvCxnSpPr/>
          <p:nvPr/>
        </p:nvCxnSpPr>
        <p:spPr>
          <a:xfrm>
            <a:off x="8664251" y="2826591"/>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CCCC2E75-75A0-431A-9ACE-8BB72F99EFC1}"/>
              </a:ext>
            </a:extLst>
          </p:cNvPr>
          <p:cNvCxnSpPr/>
          <p:nvPr/>
        </p:nvCxnSpPr>
        <p:spPr>
          <a:xfrm>
            <a:off x="8664251" y="3786895"/>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87E63F43-2CB2-41E6-914A-1C7F05F88609}"/>
              </a:ext>
            </a:extLst>
          </p:cNvPr>
          <p:cNvCxnSpPr/>
          <p:nvPr/>
        </p:nvCxnSpPr>
        <p:spPr>
          <a:xfrm>
            <a:off x="8664251" y="4738239"/>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7ABA9D92-16B1-4462-9B81-7EE6F889855F}"/>
              </a:ext>
            </a:extLst>
          </p:cNvPr>
          <p:cNvCxnSpPr/>
          <p:nvPr/>
        </p:nvCxnSpPr>
        <p:spPr>
          <a:xfrm>
            <a:off x="8664251" y="5689593"/>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238D4A69-2B18-47C9-9500-0B71341EE853}"/>
              </a:ext>
            </a:extLst>
          </p:cNvPr>
          <p:cNvCxnSpPr/>
          <p:nvPr/>
        </p:nvCxnSpPr>
        <p:spPr>
          <a:xfrm>
            <a:off x="8664251" y="1801349"/>
            <a:ext cx="226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015A570A-47C5-4506-AA13-2DB49B759554}"/>
              </a:ext>
            </a:extLst>
          </p:cNvPr>
          <p:cNvCxnSpPr/>
          <p:nvPr/>
        </p:nvCxnSpPr>
        <p:spPr>
          <a:xfrm>
            <a:off x="11015802" y="2826591"/>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C546BBFF-47AB-4776-8BEC-FBB0F391DC41}"/>
              </a:ext>
            </a:extLst>
          </p:cNvPr>
          <p:cNvCxnSpPr/>
          <p:nvPr/>
        </p:nvCxnSpPr>
        <p:spPr>
          <a:xfrm>
            <a:off x="11015802" y="3786895"/>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AF682CDB-64ED-45E5-8D14-8464F243C3B7}"/>
              </a:ext>
            </a:extLst>
          </p:cNvPr>
          <p:cNvCxnSpPr/>
          <p:nvPr/>
        </p:nvCxnSpPr>
        <p:spPr>
          <a:xfrm>
            <a:off x="11015802" y="4738239"/>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A7A4654E-22F9-4079-A974-E81DD277DD63}"/>
              </a:ext>
            </a:extLst>
          </p:cNvPr>
          <p:cNvCxnSpPr/>
          <p:nvPr/>
        </p:nvCxnSpPr>
        <p:spPr>
          <a:xfrm>
            <a:off x="11015802" y="5689593"/>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18AE5A24-5CE8-4872-8785-86B301D75A4A}"/>
              </a:ext>
            </a:extLst>
          </p:cNvPr>
          <p:cNvCxnSpPr/>
          <p:nvPr/>
        </p:nvCxnSpPr>
        <p:spPr>
          <a:xfrm>
            <a:off x="11015802" y="1801349"/>
            <a:ext cx="118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588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オブジェクト 155" hidden="1">
            <a:extLst>
              <a:ext uri="{FF2B5EF4-FFF2-40B4-BE49-F238E27FC236}">
                <a16:creationId xmlns:a16="http://schemas.microsoft.com/office/drawing/2014/main" id="{093A6047-5ABD-4A82-9E0E-3A26A15635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3" imgW="473" imgH="476" progId="TCLayout.ActiveDocument.1">
                  <p:embed/>
                </p:oleObj>
              </mc:Choice>
              <mc:Fallback>
                <p:oleObj name="think-cell スライド" r:id="rId3" imgW="473" imgH="476" progId="TCLayout.ActiveDocument.1">
                  <p:embed/>
                  <p:pic>
                    <p:nvPicPr>
                      <p:cNvPr id="156" name="オブジェクト 155" hidden="1">
                        <a:extLst>
                          <a:ext uri="{FF2B5EF4-FFF2-40B4-BE49-F238E27FC236}">
                            <a16:creationId xmlns:a16="http://schemas.microsoft.com/office/drawing/2014/main" id="{093A6047-5ABD-4A82-9E0E-3A26A15635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9" name="グループ化 8">
            <a:extLst>
              <a:ext uri="{FF2B5EF4-FFF2-40B4-BE49-F238E27FC236}">
                <a16:creationId xmlns:a16="http://schemas.microsoft.com/office/drawing/2014/main" id="{355B1E5F-5A04-4119-A836-A19C51B4147E}"/>
              </a:ext>
            </a:extLst>
          </p:cNvPr>
          <p:cNvGrpSpPr/>
          <p:nvPr/>
        </p:nvGrpSpPr>
        <p:grpSpPr>
          <a:xfrm>
            <a:off x="0" y="1898063"/>
            <a:ext cx="12192000" cy="900820"/>
            <a:chOff x="0" y="738909"/>
            <a:chExt cx="12192000" cy="1116000"/>
          </a:xfrm>
          <a:solidFill>
            <a:schemeClr val="bg1"/>
          </a:solidFill>
        </p:grpSpPr>
        <p:sp>
          <p:nvSpPr>
            <p:cNvPr id="2" name="正方形/長方形 1">
              <a:extLst>
                <a:ext uri="{FF2B5EF4-FFF2-40B4-BE49-F238E27FC236}">
                  <a16:creationId xmlns:a16="http://schemas.microsoft.com/office/drawing/2014/main" id="{245B933D-3320-422D-8AFD-7520720327FE}"/>
                </a:ext>
              </a:extLst>
            </p:cNvPr>
            <p:cNvSpPr/>
            <p:nvPr/>
          </p:nvSpPr>
          <p:spPr>
            <a:xfrm>
              <a:off x="0" y="7389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a:extLst>
                <a:ext uri="{FF2B5EF4-FFF2-40B4-BE49-F238E27FC236}">
                  <a16:creationId xmlns:a16="http://schemas.microsoft.com/office/drawing/2014/main" id="{1FD50DF9-7541-4401-B5CE-445C97C88429}"/>
                </a:ext>
              </a:extLst>
            </p:cNvPr>
            <p:cNvSpPr/>
            <p:nvPr/>
          </p:nvSpPr>
          <p:spPr>
            <a:xfrm>
              <a:off x="6096000" y="7389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8" name="グループ化 7">
            <a:extLst>
              <a:ext uri="{FF2B5EF4-FFF2-40B4-BE49-F238E27FC236}">
                <a16:creationId xmlns:a16="http://schemas.microsoft.com/office/drawing/2014/main" id="{B6979899-BF6E-4D2E-A6E1-1567050E66D8}"/>
              </a:ext>
            </a:extLst>
          </p:cNvPr>
          <p:cNvGrpSpPr/>
          <p:nvPr/>
        </p:nvGrpSpPr>
        <p:grpSpPr>
          <a:xfrm>
            <a:off x="0" y="2858653"/>
            <a:ext cx="6125860" cy="900820"/>
            <a:chOff x="0" y="1932709"/>
            <a:chExt cx="12192000" cy="1116000"/>
          </a:xfrm>
          <a:solidFill>
            <a:schemeClr val="bg1"/>
          </a:solidFill>
        </p:grpSpPr>
        <p:sp>
          <p:nvSpPr>
            <p:cNvPr id="15" name="正方形/長方形 14">
              <a:extLst>
                <a:ext uri="{FF2B5EF4-FFF2-40B4-BE49-F238E27FC236}">
                  <a16:creationId xmlns:a16="http://schemas.microsoft.com/office/drawing/2014/main" id="{8B510651-3A1A-451E-93CC-DE3AEE311312}"/>
                </a:ext>
              </a:extLst>
            </p:cNvPr>
            <p:cNvSpPr/>
            <p:nvPr/>
          </p:nvSpPr>
          <p:spPr>
            <a:xfrm>
              <a:off x="0" y="19327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a:extLst>
                <a:ext uri="{FF2B5EF4-FFF2-40B4-BE49-F238E27FC236}">
                  <a16:creationId xmlns:a16="http://schemas.microsoft.com/office/drawing/2014/main" id="{A892032A-18D6-4B72-B2C5-E911339C7184}"/>
                </a:ext>
              </a:extLst>
            </p:cNvPr>
            <p:cNvSpPr/>
            <p:nvPr/>
          </p:nvSpPr>
          <p:spPr>
            <a:xfrm>
              <a:off x="6096000" y="19327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7" name="グループ化 6">
            <a:extLst>
              <a:ext uri="{FF2B5EF4-FFF2-40B4-BE49-F238E27FC236}">
                <a16:creationId xmlns:a16="http://schemas.microsoft.com/office/drawing/2014/main" id="{F58F67C5-48A8-49BB-A495-791CE8207732}"/>
              </a:ext>
            </a:extLst>
          </p:cNvPr>
          <p:cNvGrpSpPr/>
          <p:nvPr/>
        </p:nvGrpSpPr>
        <p:grpSpPr>
          <a:xfrm>
            <a:off x="6205749" y="3810004"/>
            <a:ext cx="6241865" cy="900820"/>
            <a:chOff x="0" y="3126509"/>
            <a:chExt cx="12192000" cy="1116000"/>
          </a:xfrm>
          <a:solidFill>
            <a:schemeClr val="bg1"/>
          </a:solidFill>
        </p:grpSpPr>
        <p:sp>
          <p:nvSpPr>
            <p:cNvPr id="16" name="正方形/長方形 15">
              <a:extLst>
                <a:ext uri="{FF2B5EF4-FFF2-40B4-BE49-F238E27FC236}">
                  <a16:creationId xmlns:a16="http://schemas.microsoft.com/office/drawing/2014/main" id="{4D624CE3-E155-49D2-800A-884518F28FDF}"/>
                </a:ext>
              </a:extLst>
            </p:cNvPr>
            <p:cNvSpPr/>
            <p:nvPr/>
          </p:nvSpPr>
          <p:spPr>
            <a:xfrm>
              <a:off x="0" y="31265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a:extLst>
                <a:ext uri="{FF2B5EF4-FFF2-40B4-BE49-F238E27FC236}">
                  <a16:creationId xmlns:a16="http://schemas.microsoft.com/office/drawing/2014/main" id="{56896194-6A23-46D1-A039-4CC6173666AE}"/>
                </a:ext>
              </a:extLst>
            </p:cNvPr>
            <p:cNvSpPr/>
            <p:nvPr/>
          </p:nvSpPr>
          <p:spPr>
            <a:xfrm>
              <a:off x="6096000" y="31265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6" name="グループ化 5">
            <a:extLst>
              <a:ext uri="{FF2B5EF4-FFF2-40B4-BE49-F238E27FC236}">
                <a16:creationId xmlns:a16="http://schemas.microsoft.com/office/drawing/2014/main" id="{551DCDF0-2D88-49A5-B5BD-3273779E248F}"/>
              </a:ext>
            </a:extLst>
          </p:cNvPr>
          <p:cNvGrpSpPr/>
          <p:nvPr/>
        </p:nvGrpSpPr>
        <p:grpSpPr>
          <a:xfrm>
            <a:off x="0" y="4761354"/>
            <a:ext cx="6220687" cy="900820"/>
            <a:chOff x="0" y="4320309"/>
            <a:chExt cx="12192000" cy="1116000"/>
          </a:xfrm>
          <a:solidFill>
            <a:schemeClr val="bg1"/>
          </a:solidFill>
        </p:grpSpPr>
        <p:sp>
          <p:nvSpPr>
            <p:cNvPr id="17" name="正方形/長方形 16">
              <a:extLst>
                <a:ext uri="{FF2B5EF4-FFF2-40B4-BE49-F238E27FC236}">
                  <a16:creationId xmlns:a16="http://schemas.microsoft.com/office/drawing/2014/main" id="{843EEF38-3EE9-4E2B-B970-3C4D4DF88DC0}"/>
                </a:ext>
              </a:extLst>
            </p:cNvPr>
            <p:cNvSpPr/>
            <p:nvPr/>
          </p:nvSpPr>
          <p:spPr>
            <a:xfrm>
              <a:off x="0" y="43203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DAD273CA-1AA4-4FF1-B33A-8869A8B5F289}"/>
                </a:ext>
              </a:extLst>
            </p:cNvPr>
            <p:cNvSpPr/>
            <p:nvPr/>
          </p:nvSpPr>
          <p:spPr>
            <a:xfrm>
              <a:off x="6096000" y="4320309"/>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grpSp>
        <p:nvGrpSpPr>
          <p:cNvPr id="5" name="グループ化 4">
            <a:extLst>
              <a:ext uri="{FF2B5EF4-FFF2-40B4-BE49-F238E27FC236}">
                <a16:creationId xmlns:a16="http://schemas.microsoft.com/office/drawing/2014/main" id="{025C4497-10F7-4029-AC73-F6581B21187E}"/>
              </a:ext>
            </a:extLst>
          </p:cNvPr>
          <p:cNvGrpSpPr/>
          <p:nvPr/>
        </p:nvGrpSpPr>
        <p:grpSpPr>
          <a:xfrm>
            <a:off x="6379269" y="11356380"/>
            <a:ext cx="11567720" cy="1202571"/>
            <a:chOff x="0" y="5514108"/>
            <a:chExt cx="12192000" cy="1116000"/>
          </a:xfrm>
          <a:solidFill>
            <a:schemeClr val="bg1"/>
          </a:solidFill>
        </p:grpSpPr>
        <p:sp>
          <p:nvSpPr>
            <p:cNvPr id="18" name="正方形/長方形 17">
              <a:extLst>
                <a:ext uri="{FF2B5EF4-FFF2-40B4-BE49-F238E27FC236}">
                  <a16:creationId xmlns:a16="http://schemas.microsoft.com/office/drawing/2014/main" id="{90F8C468-73EC-4A7A-A675-25CB74AC858C}"/>
                </a:ext>
              </a:extLst>
            </p:cNvPr>
            <p:cNvSpPr/>
            <p:nvPr/>
          </p:nvSpPr>
          <p:spPr>
            <a:xfrm>
              <a:off x="0" y="5514108"/>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a:extLst>
                <a:ext uri="{FF2B5EF4-FFF2-40B4-BE49-F238E27FC236}">
                  <a16:creationId xmlns:a16="http://schemas.microsoft.com/office/drawing/2014/main" id="{CBD276A4-AD70-41FD-A4AA-1498449F92E1}"/>
                </a:ext>
              </a:extLst>
            </p:cNvPr>
            <p:cNvSpPr/>
            <p:nvPr/>
          </p:nvSpPr>
          <p:spPr>
            <a:xfrm>
              <a:off x="6096000" y="5514108"/>
              <a:ext cx="6096000" cy="11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47" name="テキスト ボックス 46">
            <a:extLst>
              <a:ext uri="{FF2B5EF4-FFF2-40B4-BE49-F238E27FC236}">
                <a16:creationId xmlns:a16="http://schemas.microsoft.com/office/drawing/2014/main" id="{9C54AE9A-7BF6-4130-B94D-29BDAE37354B}"/>
              </a:ext>
            </a:extLst>
          </p:cNvPr>
          <p:cNvSpPr txBox="1"/>
          <p:nvPr/>
        </p:nvSpPr>
        <p:spPr>
          <a:xfrm>
            <a:off x="6659934" y="3975959"/>
            <a:ext cx="14316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ドローン測量</a:t>
            </a:r>
            <a:br>
              <a:rPr kumimoji="1" lang="en-US" altLang="ja-JP"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br>
            <a:r>
              <a:rPr kumimoji="1" lang="en-US" altLang="ja-JP"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③サービス</a:t>
            </a:r>
            <a:r>
              <a:rPr kumimoji="1" lang="en-US" altLang="ja-JP"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endParaRPr kumimoji="1" lang="ja-JP" altLang="en-US"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a:extLst>
              <a:ext uri="{FF2B5EF4-FFF2-40B4-BE49-F238E27FC236}">
                <a16:creationId xmlns:a16="http://schemas.microsoft.com/office/drawing/2014/main" id="{6EA5342B-0E7A-4782-AB75-9CD6B5DEA764}"/>
              </a:ext>
            </a:extLst>
          </p:cNvPr>
          <p:cNvSpPr txBox="1"/>
          <p:nvPr/>
        </p:nvSpPr>
        <p:spPr>
          <a:xfrm>
            <a:off x="454185" y="4936548"/>
            <a:ext cx="14316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3D</a:t>
            </a:r>
            <a:r>
              <a:rPr kumimoji="1" lang="ja-JP" altLang="en-US"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図面作成</a:t>
            </a:r>
            <a:br>
              <a:rPr kumimoji="1" lang="en-US" altLang="ja-JP"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br>
            <a:r>
              <a:rPr kumimoji="1" lang="en-US" altLang="ja-JP"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③サービス</a:t>
            </a:r>
            <a:r>
              <a:rPr kumimoji="1" lang="en-US" altLang="ja-JP"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48">
            <a:extLst>
              <a:ext uri="{FF2B5EF4-FFF2-40B4-BE49-F238E27FC236}">
                <a16:creationId xmlns:a16="http://schemas.microsoft.com/office/drawing/2014/main" id="{4756D651-EFD2-4F4D-ADE0-A05B023D30AC}"/>
              </a:ext>
            </a:extLst>
          </p:cNvPr>
          <p:cNvSpPr txBox="1"/>
          <p:nvPr/>
        </p:nvSpPr>
        <p:spPr>
          <a:xfrm>
            <a:off x="454185" y="5870727"/>
            <a:ext cx="14316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Retrofit</a:t>
            </a:r>
            <a:r>
              <a:rPr kumimoji="1" lang="ja-JP" altLang="en-US"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取付</a:t>
            </a:r>
            <a:br>
              <a:rPr kumimoji="1" lang="en-US" altLang="ja-JP"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br>
            <a:r>
              <a:rPr kumimoji="1" lang="en-US" altLang="ja-JP"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③サービス</a:t>
            </a:r>
            <a:r>
              <a:rPr kumimoji="1" lang="en-US" altLang="ja-JP"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a:extLst>
              <a:ext uri="{FF2B5EF4-FFF2-40B4-BE49-F238E27FC236}">
                <a16:creationId xmlns:a16="http://schemas.microsoft.com/office/drawing/2014/main" id="{978E99CB-E96C-4CF9-B628-A4BDC2A0EEFE}"/>
              </a:ext>
            </a:extLst>
          </p:cNvPr>
          <p:cNvSpPr txBox="1"/>
          <p:nvPr/>
        </p:nvSpPr>
        <p:spPr>
          <a:xfrm>
            <a:off x="6618515" y="2056086"/>
            <a:ext cx="1532792"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現場セッティング</a:t>
            </a:r>
            <a:br>
              <a:rPr kumimoji="1" lang="en-US" altLang="ja-JP" sz="1600" b="1"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br>
            <a:r>
              <a:rPr kumimoji="1" lang="en-US" altLang="ja-JP"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③サービス</a:t>
            </a:r>
            <a:r>
              <a:rPr kumimoji="1" lang="en-US" altLang="ja-JP"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a:extLst>
              <a:ext uri="{FF2B5EF4-FFF2-40B4-BE49-F238E27FC236}">
                <a16:creationId xmlns:a16="http://schemas.microsoft.com/office/drawing/2014/main" id="{4CCCFE92-0E29-45A1-9D84-FB58E9489F9B}"/>
              </a:ext>
            </a:extLst>
          </p:cNvPr>
          <p:cNvSpPr txBox="1"/>
          <p:nvPr/>
        </p:nvSpPr>
        <p:spPr>
          <a:xfrm>
            <a:off x="6669096" y="3016675"/>
            <a:ext cx="143163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現場訪問指導</a:t>
            </a:r>
            <a:br>
              <a:rPr kumimoji="1" lang="en-US" altLang="ja-JP" sz="1600" b="1"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br>
            <a:r>
              <a:rPr kumimoji="1" lang="en-US" altLang="ja-JP"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③サービス</a:t>
            </a:r>
            <a:r>
              <a:rPr kumimoji="1" lang="en-US" altLang="ja-JP"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pic>
        <p:nvPicPr>
          <p:cNvPr id="55" name="図 54">
            <a:extLst>
              <a:ext uri="{FF2B5EF4-FFF2-40B4-BE49-F238E27FC236}">
                <a16:creationId xmlns:a16="http://schemas.microsoft.com/office/drawing/2014/main" id="{6C9A892A-EB60-40D4-90A8-A125684CE5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3079" y="1937936"/>
            <a:ext cx="384558" cy="773386"/>
          </a:xfrm>
          <a:prstGeom prst="rect">
            <a:avLst/>
          </a:prstGeom>
        </p:spPr>
      </p:pic>
      <p:pic>
        <p:nvPicPr>
          <p:cNvPr id="56" name="図 55">
            <a:extLst>
              <a:ext uri="{FF2B5EF4-FFF2-40B4-BE49-F238E27FC236}">
                <a16:creationId xmlns:a16="http://schemas.microsoft.com/office/drawing/2014/main" id="{A02A3EEB-C7F7-49FA-902D-8E138CF77F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1073" y="1937936"/>
            <a:ext cx="401938" cy="773386"/>
          </a:xfrm>
          <a:prstGeom prst="rect">
            <a:avLst/>
          </a:prstGeom>
        </p:spPr>
      </p:pic>
      <p:pic>
        <p:nvPicPr>
          <p:cNvPr id="57" name="図 56" descr="光, ストリート, コンピュータ, グリーン が含まれている画像&#10;&#10;自動的に生成された説明">
            <a:extLst>
              <a:ext uri="{FF2B5EF4-FFF2-40B4-BE49-F238E27FC236}">
                <a16:creationId xmlns:a16="http://schemas.microsoft.com/office/drawing/2014/main" id="{A78D8618-92DA-454C-9DFD-BF216066E7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7896" y="2840429"/>
            <a:ext cx="1164689" cy="934051"/>
          </a:xfrm>
          <a:prstGeom prst="rect">
            <a:avLst/>
          </a:prstGeom>
        </p:spPr>
      </p:pic>
      <p:sp>
        <p:nvSpPr>
          <p:cNvPr id="58" name="タイトル 1">
            <a:extLst>
              <a:ext uri="{FF2B5EF4-FFF2-40B4-BE49-F238E27FC236}">
                <a16:creationId xmlns:a16="http://schemas.microsoft.com/office/drawing/2014/main" id="{BA6B34F1-DBB0-48BE-B91B-DFE5697363C5}"/>
              </a:ext>
            </a:extLst>
          </p:cNvPr>
          <p:cNvSpPr txBox="1">
            <a:spLocks/>
          </p:cNvSpPr>
          <p:nvPr/>
        </p:nvSpPr>
        <p:spPr>
          <a:xfrm>
            <a:off x="335280" y="154116"/>
            <a:ext cx="11521440" cy="430887"/>
          </a:xfrm>
          <a:prstGeom prst="rect">
            <a:avLst/>
          </a:prstGeom>
          <a:noFill/>
          <a:ln>
            <a:noFill/>
          </a:ln>
        </p:spPr>
        <p:txBody>
          <a:bodyPr wrap="square" lIns="0" tIns="0" rIns="0" bIns="0" rtlCol="0" anchorCtr="0">
            <a:spAutoFit/>
          </a:bodyPr>
          <a:lstStyle>
            <a:lvl1pPr algn="l" rtl="0" fontAlgn="base">
              <a:spcBef>
                <a:spcPct val="0"/>
              </a:spcBef>
              <a:spcAft>
                <a:spcPct val="0"/>
              </a:spcAft>
              <a:defRPr sz="2200" b="1">
                <a:solidFill>
                  <a:schemeClr val="accent2"/>
                </a:solidFill>
                <a:latin typeface="Arial" panose="020B0604020202020204" pitchFamily="34" charset="0"/>
                <a:ea typeface="Meiryo UI" panose="020B0604030504040204" pitchFamily="50" charset="-128"/>
                <a:cs typeface="Arial" panose="020B0604020202020204" pitchFamily="34" charset="0"/>
                <a:sym typeface="Arial" panose="020B0604020202020204" pitchFamily="34" charset="0"/>
              </a:defRPr>
            </a:lvl1pPr>
            <a:lvl2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2pPr>
            <a:lvl3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3pPr>
            <a:lvl4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4pPr>
            <a:lvl5pPr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5pPr>
            <a:lvl6pPr marL="4572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6pPr>
            <a:lvl7pPr marL="9144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7pPr>
            <a:lvl8pPr marL="13716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8pPr>
            <a:lvl9pPr marL="1828800" algn="ctr" rtl="0" fontAlgn="base">
              <a:spcBef>
                <a:spcPct val="0"/>
              </a:spcBef>
              <a:spcAft>
                <a:spcPct val="0"/>
              </a:spcAft>
              <a:defRPr sz="2000">
                <a:solidFill>
                  <a:schemeClr val="accent2"/>
                </a:solidFill>
                <a:latin typeface="HGP創英角ｺﾞｼｯｸUB" pitchFamily="50" charset="-128"/>
                <a:ea typeface="HGP創英角ｺﾞｼｯｸUB"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開発しているソリューション（</a:t>
            </a:r>
            <a:r>
              <a:rPr kumimoji="1" lang="en-US" altLang="ja-JP"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2/2</a:t>
            </a:r>
            <a:r>
              <a:rPr kumimoji="1" lang="ja-JP" altLang="en-US" sz="2800" b="1" i="0" u="none" strike="noStrike" kern="0" cap="none" spc="0" normalizeH="0" baseline="0" noProof="0" dirty="0">
                <a:ln>
                  <a:noFill/>
                </a:ln>
                <a:solidFill>
                  <a:srgbClr val="0000D5"/>
                </a:solidFill>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t>
            </a:r>
          </a:p>
        </p:txBody>
      </p:sp>
      <p:pic>
        <p:nvPicPr>
          <p:cNvPr id="29" name="図 28">
            <a:extLst>
              <a:ext uri="{FF2B5EF4-FFF2-40B4-BE49-F238E27FC236}">
                <a16:creationId xmlns:a16="http://schemas.microsoft.com/office/drawing/2014/main" id="{33EF522A-0519-4DBC-9E08-077F8047E2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999986" y="1833429"/>
            <a:ext cx="1167330" cy="970065"/>
          </a:xfrm>
          <a:prstGeom prst="rect">
            <a:avLst/>
          </a:prstGeom>
        </p:spPr>
      </p:pic>
      <p:sp>
        <p:nvSpPr>
          <p:cNvPr id="59" name="テキスト ボックス 58">
            <a:extLst>
              <a:ext uri="{FF2B5EF4-FFF2-40B4-BE49-F238E27FC236}">
                <a16:creationId xmlns:a16="http://schemas.microsoft.com/office/drawing/2014/main" id="{5813FF13-90B0-4BB6-8F3B-7B098B2DAFA4}"/>
              </a:ext>
            </a:extLst>
          </p:cNvPr>
          <p:cNvSpPr txBox="1"/>
          <p:nvPr/>
        </p:nvSpPr>
        <p:spPr>
          <a:xfrm>
            <a:off x="2426655" y="2056086"/>
            <a:ext cx="3021904"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現況地形と</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3D</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モデルの</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重ね合わせ、進捗確認</a:t>
            </a:r>
          </a:p>
        </p:txBody>
      </p:sp>
      <p:sp>
        <p:nvSpPr>
          <p:cNvPr id="60" name="テキスト ボックス 59">
            <a:extLst>
              <a:ext uri="{FF2B5EF4-FFF2-40B4-BE49-F238E27FC236}">
                <a16:creationId xmlns:a16="http://schemas.microsoft.com/office/drawing/2014/main" id="{3AA08ACB-CBC7-4AFF-8E2A-6D18B874187F}"/>
              </a:ext>
            </a:extLst>
          </p:cNvPr>
          <p:cNvSpPr txBox="1"/>
          <p:nvPr/>
        </p:nvSpPr>
        <p:spPr>
          <a:xfrm>
            <a:off x="2426655" y="3016676"/>
            <a:ext cx="3170849"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経営者用の複数現場</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進捗確認ダッシュボード</a:t>
            </a:r>
          </a:p>
        </p:txBody>
      </p:sp>
      <p:sp>
        <p:nvSpPr>
          <p:cNvPr id="61" name="テキスト ボックス 60">
            <a:extLst>
              <a:ext uri="{FF2B5EF4-FFF2-40B4-BE49-F238E27FC236}">
                <a16:creationId xmlns:a16="http://schemas.microsoft.com/office/drawing/2014/main" id="{CBA3558A-90BD-4E12-8CF0-DDAD65D41582}"/>
              </a:ext>
            </a:extLst>
          </p:cNvPr>
          <p:cNvSpPr txBox="1"/>
          <p:nvPr/>
        </p:nvSpPr>
        <p:spPr>
          <a:xfrm>
            <a:off x="8632404" y="3968027"/>
            <a:ext cx="3170849"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SC</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Edge</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を使った</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測量代行</a:t>
            </a:r>
          </a:p>
        </p:txBody>
      </p:sp>
      <p:sp>
        <p:nvSpPr>
          <p:cNvPr id="62" name="テキスト ボックス 61">
            <a:extLst>
              <a:ext uri="{FF2B5EF4-FFF2-40B4-BE49-F238E27FC236}">
                <a16:creationId xmlns:a16="http://schemas.microsoft.com/office/drawing/2014/main" id="{9329F323-A929-4F65-B935-9A3E26854BFE}"/>
              </a:ext>
            </a:extLst>
          </p:cNvPr>
          <p:cNvSpPr txBox="1"/>
          <p:nvPr/>
        </p:nvSpPr>
        <p:spPr>
          <a:xfrm>
            <a:off x="2426655" y="4949181"/>
            <a:ext cx="3170849"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起工時などの</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3D</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図面作成</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a:extLst>
              <a:ext uri="{FF2B5EF4-FFF2-40B4-BE49-F238E27FC236}">
                <a16:creationId xmlns:a16="http://schemas.microsoft.com/office/drawing/2014/main" id="{7BFB1AE2-324F-4304-B561-7E6DA2307AD8}"/>
              </a:ext>
            </a:extLst>
          </p:cNvPr>
          <p:cNvSpPr txBox="1"/>
          <p:nvPr/>
        </p:nvSpPr>
        <p:spPr>
          <a:xfrm>
            <a:off x="2426655" y="5870727"/>
            <a:ext cx="3170849"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Retrofit</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キットの建機</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への取り付け</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a:extLst>
              <a:ext uri="{FF2B5EF4-FFF2-40B4-BE49-F238E27FC236}">
                <a16:creationId xmlns:a16="http://schemas.microsoft.com/office/drawing/2014/main" id="{35A1D456-14DA-4573-9377-131F19BF5685}"/>
              </a:ext>
            </a:extLst>
          </p:cNvPr>
          <p:cNvSpPr txBox="1"/>
          <p:nvPr/>
        </p:nvSpPr>
        <p:spPr>
          <a:xfrm>
            <a:off x="8643962" y="2056086"/>
            <a:ext cx="2832976"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現場でのソリューション</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のセットアップ・導入</a:t>
            </a:r>
          </a:p>
        </p:txBody>
      </p:sp>
      <p:sp>
        <p:nvSpPr>
          <p:cNvPr id="70" name="テキスト ボックス 69">
            <a:extLst>
              <a:ext uri="{FF2B5EF4-FFF2-40B4-BE49-F238E27FC236}">
                <a16:creationId xmlns:a16="http://schemas.microsoft.com/office/drawing/2014/main" id="{E5F05545-2626-457D-B902-BBA1CDED4E7A}"/>
              </a:ext>
            </a:extLst>
          </p:cNvPr>
          <p:cNvSpPr txBox="1"/>
          <p:nvPr/>
        </p:nvSpPr>
        <p:spPr>
          <a:xfrm>
            <a:off x="8643962" y="3016676"/>
            <a:ext cx="3018770" cy="584775"/>
          </a:xfrm>
          <a:prstGeom prst="rect">
            <a:avLst/>
          </a:prstGeom>
          <a:noFill/>
        </p:spPr>
        <p:txBody>
          <a:bodyPr wrap="square" rtlCol="0">
            <a:spAutoFit/>
          </a:bodyPr>
          <a:lstStyle/>
          <a:p>
            <a:pPr marL="203200" marR="0" lvl="0" indent="-203200" algn="l" defTabSz="457200" rtl="0" eaLnBrk="1" fontAlgn="auto" latinLnBrk="0" hangingPunct="1">
              <a:lnSpc>
                <a:spcPct val="100000"/>
              </a:lnSpc>
              <a:spcBef>
                <a:spcPts val="0"/>
              </a:spcBef>
              <a:spcAft>
                <a:spcPts val="0"/>
              </a:spcAft>
              <a:buClr>
                <a:prstClr val="black"/>
              </a:buClr>
              <a:buSzPct val="100000"/>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ソリューションの使い方</a:t>
            </a:r>
            <a:b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の現場訪問指導</a:t>
            </a:r>
          </a:p>
        </p:txBody>
      </p:sp>
      <p:pic>
        <p:nvPicPr>
          <p:cNvPr id="64" name="図 63" descr="アイコン&#10;&#10;自動的に生成された説明">
            <a:extLst>
              <a:ext uri="{FF2B5EF4-FFF2-40B4-BE49-F238E27FC236}">
                <a16:creationId xmlns:a16="http://schemas.microsoft.com/office/drawing/2014/main" id="{224B1053-F7B9-4296-B256-91770D265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931044"/>
            <a:ext cx="756000" cy="756000"/>
          </a:xfrm>
          <a:prstGeom prst="rect">
            <a:avLst/>
          </a:prstGeom>
        </p:spPr>
      </p:pic>
      <p:pic>
        <p:nvPicPr>
          <p:cNvPr id="4" name="図 3" descr="アイコン&#10;&#10;自動的に生成された説明">
            <a:extLst>
              <a:ext uri="{FF2B5EF4-FFF2-40B4-BE49-F238E27FC236}">
                <a16:creationId xmlns:a16="http://schemas.microsoft.com/office/drawing/2014/main" id="{5D57E495-33CD-484A-9AE1-A99D446321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 y="2918037"/>
            <a:ext cx="756000" cy="756000"/>
          </a:xfrm>
          <a:prstGeom prst="rect">
            <a:avLst/>
          </a:prstGeom>
        </p:spPr>
      </p:pic>
      <p:sp>
        <p:nvSpPr>
          <p:cNvPr id="73" name="テキスト ボックス 72">
            <a:extLst>
              <a:ext uri="{FF2B5EF4-FFF2-40B4-BE49-F238E27FC236}">
                <a16:creationId xmlns:a16="http://schemas.microsoft.com/office/drawing/2014/main" id="{37FE1080-858B-4E90-9849-E4097541118F}"/>
              </a:ext>
            </a:extLst>
          </p:cNvPr>
          <p:cNvSpPr txBox="1"/>
          <p:nvPr/>
        </p:nvSpPr>
        <p:spPr>
          <a:xfrm>
            <a:off x="751478" y="1996519"/>
            <a:ext cx="17319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AR</a:t>
            </a:r>
            <a:br>
              <a:rPr kumimoji="1" lang="en-US" altLang="ja-JP" sz="16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sp>
        <p:nvSpPr>
          <p:cNvPr id="87" name="テキスト ボックス 86">
            <a:extLst>
              <a:ext uri="{FF2B5EF4-FFF2-40B4-BE49-F238E27FC236}">
                <a16:creationId xmlns:a16="http://schemas.microsoft.com/office/drawing/2014/main" id="{21C9FF41-9775-40EE-A668-932BCD91FACE}"/>
              </a:ext>
            </a:extLst>
          </p:cNvPr>
          <p:cNvSpPr txBox="1"/>
          <p:nvPr/>
        </p:nvSpPr>
        <p:spPr>
          <a:xfrm>
            <a:off x="751478" y="3041654"/>
            <a:ext cx="15514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Noto Sans CJK JP"/>
                <a:ea typeface="Meiryo UI" panose="020B0604030504040204" pitchFamily="50" charset="-128"/>
                <a:cs typeface="+mn-cs"/>
              </a:rPr>
              <a:t>SC</a:t>
            </a:r>
            <a:r>
              <a:rPr kumimoji="1" lang="en-US" altLang="ja-JP" sz="20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t> Insight</a:t>
            </a:r>
            <a:br>
              <a:rPr kumimoji="1" lang="en-US" altLang="ja-JP" sz="1600" b="1" i="0" u="none" strike="noStrike" kern="1200" cap="none" spc="0" normalizeH="0" baseline="0" noProof="0">
                <a:ln>
                  <a:noFill/>
                </a:ln>
                <a:solidFill>
                  <a:srgbClr val="0000D5"/>
                </a:solidFill>
                <a:effectLst/>
                <a:uLnTx/>
                <a:uFillTx/>
                <a:latin typeface="Noto Sans CJK JP"/>
                <a:ea typeface="Meiryo UI" panose="020B0604030504040204" pitchFamily="50" charset="-128"/>
                <a:cs typeface="+mn-cs"/>
              </a:rPr>
            </a:b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②アプリ</a:t>
            </a:r>
            <a:r>
              <a:rPr kumimoji="1" lang="en-US" altLang="ja-JP"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D5"/>
              </a:solidFill>
              <a:effectLst/>
              <a:uLnTx/>
              <a:uFillTx/>
              <a:latin typeface="Meiryo UI" panose="020B0604030504040204" pitchFamily="50" charset="-128"/>
              <a:ea typeface="Meiryo UI" panose="020B0604030504040204" pitchFamily="50" charset="-128"/>
              <a:cs typeface="+mn-cs"/>
            </a:endParaRPr>
          </a:p>
        </p:txBody>
      </p:sp>
      <p:cxnSp>
        <p:nvCxnSpPr>
          <p:cNvPr id="88" name="直線コネクタ 87">
            <a:extLst>
              <a:ext uri="{FF2B5EF4-FFF2-40B4-BE49-F238E27FC236}">
                <a16:creationId xmlns:a16="http://schemas.microsoft.com/office/drawing/2014/main" id="{73952740-C42F-496E-B0FD-8A673A9C7405}"/>
              </a:ext>
            </a:extLst>
          </p:cNvPr>
          <p:cNvCxnSpPr/>
          <p:nvPr/>
        </p:nvCxnSpPr>
        <p:spPr>
          <a:xfrm>
            <a:off x="0" y="2826591"/>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1456A9AE-9B14-4139-B43E-20661BC9AAC5}"/>
              </a:ext>
            </a:extLst>
          </p:cNvPr>
          <p:cNvCxnSpPr/>
          <p:nvPr/>
        </p:nvCxnSpPr>
        <p:spPr>
          <a:xfrm>
            <a:off x="6205749" y="3786895"/>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80243852-E4CF-4F33-97EC-B4D514111122}"/>
              </a:ext>
            </a:extLst>
          </p:cNvPr>
          <p:cNvCxnSpPr/>
          <p:nvPr/>
        </p:nvCxnSpPr>
        <p:spPr>
          <a:xfrm>
            <a:off x="6205749" y="4738239"/>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B5BEA6A0-ABF1-4CB0-8F97-54CB97BA4813}"/>
              </a:ext>
            </a:extLst>
          </p:cNvPr>
          <p:cNvCxnSpPr/>
          <p:nvPr/>
        </p:nvCxnSpPr>
        <p:spPr>
          <a:xfrm>
            <a:off x="0" y="5689593"/>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83459747-0913-4675-A741-AEA1ABF6000F}"/>
              </a:ext>
            </a:extLst>
          </p:cNvPr>
          <p:cNvCxnSpPr/>
          <p:nvPr/>
        </p:nvCxnSpPr>
        <p:spPr>
          <a:xfrm>
            <a:off x="0" y="1801349"/>
            <a:ext cx="2340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ADE7424B-C966-48E3-A702-E2D7315D9013}"/>
              </a:ext>
            </a:extLst>
          </p:cNvPr>
          <p:cNvSpPr txBox="1"/>
          <p:nvPr/>
        </p:nvSpPr>
        <p:spPr>
          <a:xfrm>
            <a:off x="454185" y="1403926"/>
            <a:ext cx="143163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ソリューション名</a:t>
            </a:r>
          </a:p>
        </p:txBody>
      </p:sp>
      <p:sp>
        <p:nvSpPr>
          <p:cNvPr id="98" name="テキスト ボックス 97">
            <a:extLst>
              <a:ext uri="{FF2B5EF4-FFF2-40B4-BE49-F238E27FC236}">
                <a16:creationId xmlns:a16="http://schemas.microsoft.com/office/drawing/2014/main" id="{F7697035-443A-419D-BDB9-6CE4C741E8BE}"/>
              </a:ext>
            </a:extLst>
          </p:cNvPr>
          <p:cNvSpPr txBox="1"/>
          <p:nvPr/>
        </p:nvSpPr>
        <p:spPr>
          <a:xfrm>
            <a:off x="4904830" y="1403926"/>
            <a:ext cx="9778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イメージ</a:t>
            </a:r>
          </a:p>
        </p:txBody>
      </p:sp>
      <p:sp>
        <p:nvSpPr>
          <p:cNvPr id="99" name="テキスト ボックス 98">
            <a:extLst>
              <a:ext uri="{FF2B5EF4-FFF2-40B4-BE49-F238E27FC236}">
                <a16:creationId xmlns:a16="http://schemas.microsoft.com/office/drawing/2014/main" id="{1B1056D9-CA7E-4EC1-9D65-8EDE4605C8CC}"/>
              </a:ext>
            </a:extLst>
          </p:cNvPr>
          <p:cNvSpPr txBox="1"/>
          <p:nvPr/>
        </p:nvSpPr>
        <p:spPr>
          <a:xfrm>
            <a:off x="2831251" y="1403926"/>
            <a:ext cx="143163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機能概要</a:t>
            </a:r>
          </a:p>
        </p:txBody>
      </p:sp>
      <p:sp>
        <p:nvSpPr>
          <p:cNvPr id="100" name="テキスト ボックス 99">
            <a:extLst>
              <a:ext uri="{FF2B5EF4-FFF2-40B4-BE49-F238E27FC236}">
                <a16:creationId xmlns:a16="http://schemas.microsoft.com/office/drawing/2014/main" id="{C8244B0C-4B20-435A-A13A-88B314ADA86B}"/>
              </a:ext>
            </a:extLst>
          </p:cNvPr>
          <p:cNvSpPr txBox="1"/>
          <p:nvPr/>
        </p:nvSpPr>
        <p:spPr>
          <a:xfrm>
            <a:off x="6669096" y="1403926"/>
            <a:ext cx="143163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ソリューション名</a:t>
            </a:r>
          </a:p>
        </p:txBody>
      </p:sp>
      <p:sp>
        <p:nvSpPr>
          <p:cNvPr id="101" name="テキスト ボックス 100">
            <a:extLst>
              <a:ext uri="{FF2B5EF4-FFF2-40B4-BE49-F238E27FC236}">
                <a16:creationId xmlns:a16="http://schemas.microsoft.com/office/drawing/2014/main" id="{B8B8DDCC-49F1-4A50-BD94-038A4C6AC69B}"/>
              </a:ext>
            </a:extLst>
          </p:cNvPr>
          <p:cNvSpPr txBox="1"/>
          <p:nvPr/>
        </p:nvSpPr>
        <p:spPr>
          <a:xfrm>
            <a:off x="11091329" y="1403926"/>
            <a:ext cx="107560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イメージ</a:t>
            </a:r>
          </a:p>
        </p:txBody>
      </p:sp>
      <p:sp>
        <p:nvSpPr>
          <p:cNvPr id="102" name="テキスト ボックス 101">
            <a:extLst>
              <a:ext uri="{FF2B5EF4-FFF2-40B4-BE49-F238E27FC236}">
                <a16:creationId xmlns:a16="http://schemas.microsoft.com/office/drawing/2014/main" id="{2A52C9C9-C468-4344-87E4-9A8A089BC456}"/>
              </a:ext>
            </a:extLst>
          </p:cNvPr>
          <p:cNvSpPr txBox="1"/>
          <p:nvPr/>
        </p:nvSpPr>
        <p:spPr>
          <a:xfrm>
            <a:off x="9082436" y="1403926"/>
            <a:ext cx="143163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機能概要</a:t>
            </a:r>
          </a:p>
        </p:txBody>
      </p:sp>
      <p:cxnSp>
        <p:nvCxnSpPr>
          <p:cNvPr id="103" name="直線コネクタ 102">
            <a:extLst>
              <a:ext uri="{FF2B5EF4-FFF2-40B4-BE49-F238E27FC236}">
                <a16:creationId xmlns:a16="http://schemas.microsoft.com/office/drawing/2014/main" id="{1A5DBE5E-CCD3-4F57-9BD9-EBDB81C85D98}"/>
              </a:ext>
            </a:extLst>
          </p:cNvPr>
          <p:cNvCxnSpPr/>
          <p:nvPr/>
        </p:nvCxnSpPr>
        <p:spPr>
          <a:xfrm>
            <a:off x="2413066" y="2826591"/>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132A80DB-49B0-469E-86CC-E82529DE2778}"/>
              </a:ext>
            </a:extLst>
          </p:cNvPr>
          <p:cNvCxnSpPr/>
          <p:nvPr/>
        </p:nvCxnSpPr>
        <p:spPr>
          <a:xfrm>
            <a:off x="8618815" y="3786895"/>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1111F105-E2D7-429B-AF39-B9DF8A181AB5}"/>
              </a:ext>
            </a:extLst>
          </p:cNvPr>
          <p:cNvCxnSpPr/>
          <p:nvPr/>
        </p:nvCxnSpPr>
        <p:spPr>
          <a:xfrm>
            <a:off x="8618815" y="4738239"/>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9DC2C3DB-9CD5-4256-BAE1-ED3D582D835C}"/>
              </a:ext>
            </a:extLst>
          </p:cNvPr>
          <p:cNvCxnSpPr/>
          <p:nvPr/>
        </p:nvCxnSpPr>
        <p:spPr>
          <a:xfrm>
            <a:off x="2413066" y="5689593"/>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1D314190-7E01-4838-A075-084E5400ABA7}"/>
              </a:ext>
            </a:extLst>
          </p:cNvPr>
          <p:cNvCxnSpPr/>
          <p:nvPr/>
        </p:nvCxnSpPr>
        <p:spPr>
          <a:xfrm>
            <a:off x="2413066" y="1801349"/>
            <a:ext cx="226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72172FDD-3479-435A-B92A-E8058C748D95}"/>
              </a:ext>
            </a:extLst>
          </p:cNvPr>
          <p:cNvCxnSpPr/>
          <p:nvPr/>
        </p:nvCxnSpPr>
        <p:spPr>
          <a:xfrm>
            <a:off x="4260748" y="2826591"/>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3772B6D1-1B6A-4EE5-A351-9B4686A88565}"/>
              </a:ext>
            </a:extLst>
          </p:cNvPr>
          <p:cNvCxnSpPr/>
          <p:nvPr/>
        </p:nvCxnSpPr>
        <p:spPr>
          <a:xfrm>
            <a:off x="10466497" y="3786895"/>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B611F35D-B944-4257-9178-B5567D5427F2}"/>
              </a:ext>
            </a:extLst>
          </p:cNvPr>
          <p:cNvCxnSpPr/>
          <p:nvPr/>
        </p:nvCxnSpPr>
        <p:spPr>
          <a:xfrm>
            <a:off x="10466497" y="4738239"/>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4D3F0804-FCCD-42B3-9F61-8F9592349E50}"/>
              </a:ext>
            </a:extLst>
          </p:cNvPr>
          <p:cNvCxnSpPr/>
          <p:nvPr/>
        </p:nvCxnSpPr>
        <p:spPr>
          <a:xfrm>
            <a:off x="4773937" y="5689593"/>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F6502DEF-1E68-4829-85EA-163A0C783774}"/>
              </a:ext>
            </a:extLst>
          </p:cNvPr>
          <p:cNvCxnSpPr/>
          <p:nvPr/>
        </p:nvCxnSpPr>
        <p:spPr>
          <a:xfrm>
            <a:off x="4773937" y="1801349"/>
            <a:ext cx="118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4229AB6-3BED-4C7E-9A07-B1124B95DCC1}"/>
              </a:ext>
            </a:extLst>
          </p:cNvPr>
          <p:cNvCxnSpPr/>
          <p:nvPr/>
        </p:nvCxnSpPr>
        <p:spPr>
          <a:xfrm>
            <a:off x="6241865" y="2826591"/>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15265FD-F8C1-4727-AA31-F8FDC76684C1}"/>
              </a:ext>
            </a:extLst>
          </p:cNvPr>
          <p:cNvCxnSpPr/>
          <p:nvPr/>
        </p:nvCxnSpPr>
        <p:spPr>
          <a:xfrm>
            <a:off x="6205749" y="3786895"/>
            <a:ext cx="2340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ACAABA86-93FC-4803-B1CD-0D18AA9E2018}"/>
              </a:ext>
            </a:extLst>
          </p:cNvPr>
          <p:cNvCxnSpPr/>
          <p:nvPr/>
        </p:nvCxnSpPr>
        <p:spPr>
          <a:xfrm>
            <a:off x="6241865" y="1801349"/>
            <a:ext cx="2340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06A3A443-20E6-4572-A77A-7927B376CFE5}"/>
              </a:ext>
            </a:extLst>
          </p:cNvPr>
          <p:cNvCxnSpPr/>
          <p:nvPr/>
        </p:nvCxnSpPr>
        <p:spPr>
          <a:xfrm>
            <a:off x="8664251" y="2826591"/>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5478CCF5-B122-4F7B-B4F8-A5057990E795}"/>
              </a:ext>
            </a:extLst>
          </p:cNvPr>
          <p:cNvCxnSpPr/>
          <p:nvPr/>
        </p:nvCxnSpPr>
        <p:spPr>
          <a:xfrm>
            <a:off x="8628135" y="3786895"/>
            <a:ext cx="226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65C00291-8814-4B6A-B717-98E5C28D568B}"/>
              </a:ext>
            </a:extLst>
          </p:cNvPr>
          <p:cNvCxnSpPr/>
          <p:nvPr/>
        </p:nvCxnSpPr>
        <p:spPr>
          <a:xfrm>
            <a:off x="8664251" y="1801349"/>
            <a:ext cx="226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8E52339D-4231-4C44-A70E-55D50DCEA2D8}"/>
              </a:ext>
            </a:extLst>
          </p:cNvPr>
          <p:cNvCxnSpPr/>
          <p:nvPr/>
        </p:nvCxnSpPr>
        <p:spPr>
          <a:xfrm>
            <a:off x="11015802" y="2826591"/>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9D2935B3-1193-4915-9B74-5C5B94CD3583}"/>
              </a:ext>
            </a:extLst>
          </p:cNvPr>
          <p:cNvCxnSpPr/>
          <p:nvPr/>
        </p:nvCxnSpPr>
        <p:spPr>
          <a:xfrm>
            <a:off x="10979686" y="3786895"/>
            <a:ext cx="1188000" cy="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8F694CA5-2819-4288-A4F9-BF33EDF740E7}"/>
              </a:ext>
            </a:extLst>
          </p:cNvPr>
          <p:cNvCxnSpPr/>
          <p:nvPr/>
        </p:nvCxnSpPr>
        <p:spPr>
          <a:xfrm>
            <a:off x="11015802" y="1801349"/>
            <a:ext cx="1188000"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1" name="正方形/長方形 80">
            <a:extLst>
              <a:ext uri="{FF2B5EF4-FFF2-40B4-BE49-F238E27FC236}">
                <a16:creationId xmlns:a16="http://schemas.microsoft.com/office/drawing/2014/main" id="{782BB54F-35EE-4F8B-99AD-E35CACBE5707}"/>
              </a:ext>
            </a:extLst>
          </p:cNvPr>
          <p:cNvSpPr/>
          <p:nvPr/>
        </p:nvSpPr>
        <p:spPr>
          <a:xfrm>
            <a:off x="6384032" y="5454074"/>
            <a:ext cx="5529696" cy="361941"/>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今後も新たなソリューション投入を計画</a:t>
            </a:r>
            <a:endParaRPr kumimoji="1" 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1" name="図 10">
            <a:extLst>
              <a:ext uri="{FF2B5EF4-FFF2-40B4-BE49-F238E27FC236}">
                <a16:creationId xmlns:a16="http://schemas.microsoft.com/office/drawing/2014/main" id="{50418EEB-8FEF-454C-815B-4297B4CDF4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02274" y="4769492"/>
            <a:ext cx="1169041" cy="900820"/>
          </a:xfrm>
          <a:prstGeom prst="rect">
            <a:avLst/>
          </a:prstGeom>
        </p:spPr>
      </p:pic>
      <p:pic>
        <p:nvPicPr>
          <p:cNvPr id="12" name="図 11">
            <a:extLst>
              <a:ext uri="{FF2B5EF4-FFF2-40B4-BE49-F238E27FC236}">
                <a16:creationId xmlns:a16="http://schemas.microsoft.com/office/drawing/2014/main" id="{0752A1CB-C5DF-4E22-AE62-EC2B66F1519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01676" y="3822615"/>
            <a:ext cx="1166010" cy="900820"/>
          </a:xfrm>
          <a:prstGeom prst="rect">
            <a:avLst/>
          </a:prstGeom>
        </p:spPr>
      </p:pic>
      <p:pic>
        <p:nvPicPr>
          <p:cNvPr id="13" name="図 12">
            <a:extLst>
              <a:ext uri="{FF2B5EF4-FFF2-40B4-BE49-F238E27FC236}">
                <a16:creationId xmlns:a16="http://schemas.microsoft.com/office/drawing/2014/main" id="{F7CDF9D0-9C25-4CE4-A85B-424718A4B29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04397" y="5734417"/>
            <a:ext cx="1157540" cy="900821"/>
          </a:xfrm>
          <a:prstGeom prst="rect">
            <a:avLst/>
          </a:prstGeom>
        </p:spPr>
      </p:pic>
      <p:pic>
        <p:nvPicPr>
          <p:cNvPr id="14" name="図 13">
            <a:extLst>
              <a:ext uri="{FF2B5EF4-FFF2-40B4-BE49-F238E27FC236}">
                <a16:creationId xmlns:a16="http://schemas.microsoft.com/office/drawing/2014/main" id="{CB2A7834-75A3-405D-B5A1-292B14D65FB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999986" y="2868128"/>
            <a:ext cx="1166948" cy="891058"/>
          </a:xfrm>
          <a:prstGeom prst="rect">
            <a:avLst/>
          </a:prstGeom>
        </p:spPr>
      </p:pic>
      <p:pic>
        <p:nvPicPr>
          <p:cNvPr id="1026" name="図 2">
            <a:extLst>
              <a:ext uri="{FF2B5EF4-FFF2-40B4-BE49-F238E27FC236}">
                <a16:creationId xmlns:a16="http://schemas.microsoft.com/office/drawing/2014/main" id="{EF8A7D94-8E14-8D54-53FD-BD9D6CFA7C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808082"/>
            <a:ext cx="6031248" cy="88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765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表紙">
  <a:themeElements>
    <a:clrScheme name="ユーザー定義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000C6"/>
      </a:accent5>
      <a:accent6>
        <a:srgbClr val="70AD47"/>
      </a:accent6>
      <a:hlink>
        <a:srgbClr val="0563C1"/>
      </a:hlink>
      <a:folHlink>
        <a:srgbClr val="954F72"/>
      </a:folHlink>
    </a:clrScheme>
    <a:fontScheme name="ユーザー定義 1">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90BB4125-14B0-4B81-9C8B-6126D33499D3}" vid="{9FD44214-FD76-4F67-8A6E-F12D7B540B7C}"/>
    </a:ext>
  </a:extLst>
</a:theme>
</file>

<file path=ppt/theme/theme2.xml><?xml version="1.0" encoding="utf-8"?>
<a:theme xmlns:a="http://schemas.openxmlformats.org/drawingml/2006/main" name="コンテンツ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90BB4125-14B0-4B81-9C8B-6126D33499D3}" vid="{588885EE-5342-445A-A6FA-0D8CE64D2662}"/>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A9CACE2D0A15D4A8F5B8EC7AF0030DF" ma:contentTypeVersion="4" ma:contentTypeDescription="新しいドキュメントを作成します。" ma:contentTypeScope="" ma:versionID="dd66d4c482161b7815af5e58f6f093f4">
  <xsd:schema xmlns:xsd="http://www.w3.org/2001/XMLSchema" xmlns:xs="http://www.w3.org/2001/XMLSchema" xmlns:p="http://schemas.microsoft.com/office/2006/metadata/properties" xmlns:ns2="14709c19-9c82-470d-adf9-0ceaa0eaf064" xmlns:ns3="5c59ce6f-7969-4c40-915a-6ad9578fe078" targetNamespace="http://schemas.microsoft.com/office/2006/metadata/properties" ma:root="true" ma:fieldsID="0bfda79ddbc947637978a419ed205f55" ns2:_="" ns3:_="">
    <xsd:import namespace="14709c19-9c82-470d-adf9-0ceaa0eaf064"/>
    <xsd:import namespace="5c59ce6f-7969-4c40-915a-6ad9578fe0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09c19-9c82-470d-adf9-0ceaa0eaf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59ce6f-7969-4c40-915a-6ad9578fe078"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20F481-E198-416A-84A7-0B1B2644A2E8}">
  <ds:schemaRefs>
    <ds:schemaRef ds:uri="http://schemas.microsoft.com/sharepoint/v3/contenttype/forms"/>
  </ds:schemaRefs>
</ds:datastoreItem>
</file>

<file path=customXml/itemProps2.xml><?xml version="1.0" encoding="utf-8"?>
<ds:datastoreItem xmlns:ds="http://schemas.openxmlformats.org/officeDocument/2006/customXml" ds:itemID="{6313DF13-DBC6-40C2-8E3B-21F00D5A61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09c19-9c82-470d-adf9-0ceaa0eaf064"/>
    <ds:schemaRef ds:uri="5c59ce6f-7969-4c40-915a-6ad9578fe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1EF08D-F8DA-4975-B7B2-B9EB78E5EC19}">
  <ds:schemaRefs>
    <ds:schemaRef ds:uri="http://purl.org/dc/dcmitype/"/>
    <ds:schemaRef ds:uri="http://www.w3.org/XML/1998/namespace"/>
    <ds:schemaRef ds:uri="http://schemas.openxmlformats.org/package/2006/metadata/core-properties"/>
    <ds:schemaRef ds:uri="http://purl.org/dc/terms/"/>
    <ds:schemaRef ds:uri="14709c19-9c82-470d-adf9-0ceaa0eaf064"/>
    <ds:schemaRef ds:uri="http://schemas.microsoft.com/office/2006/metadata/properties"/>
    <ds:schemaRef ds:uri="http://schemas.microsoft.com/office/2006/documentManagement/types"/>
    <ds:schemaRef ds:uri="http://schemas.microsoft.com/office/infopath/2007/PartnerControls"/>
    <ds:schemaRef ds:uri="5c59ce6f-7969-4c40-915a-6ad9578fe07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テンプレート_220414</Template>
  <TotalTime>116252</TotalTime>
  <Words>1990</Words>
  <Application>Microsoft Office PowerPoint</Application>
  <PresentationFormat>ワイド画面</PresentationFormat>
  <Paragraphs>396</Paragraphs>
  <Slides>29</Slides>
  <Notes>5</Notes>
  <HiddenSlides>0</HiddenSlides>
  <MMClips>2</MMClips>
  <ScaleCrop>false</ScaleCrop>
  <HeadingPairs>
    <vt:vector size="8" baseType="variant">
      <vt:variant>
        <vt:lpstr>使用されているフォント</vt:lpstr>
      </vt:variant>
      <vt:variant>
        <vt:i4>14</vt:i4>
      </vt:variant>
      <vt:variant>
        <vt:lpstr>テーマ</vt:lpstr>
      </vt:variant>
      <vt:variant>
        <vt:i4>2</vt:i4>
      </vt:variant>
      <vt:variant>
        <vt:lpstr>埋め込まれた OLE サーバー</vt:lpstr>
      </vt:variant>
      <vt:variant>
        <vt:i4>1</vt:i4>
      </vt:variant>
      <vt:variant>
        <vt:lpstr>スライド タイトル</vt:lpstr>
      </vt:variant>
      <vt:variant>
        <vt:i4>29</vt:i4>
      </vt:variant>
    </vt:vector>
  </HeadingPairs>
  <TitlesOfParts>
    <vt:vector size="46" baseType="lpstr">
      <vt:lpstr>HGP創英角ｺﾞｼｯｸUB</vt:lpstr>
      <vt:lpstr>Meiryo UI</vt:lpstr>
      <vt:lpstr>Noto Sans CJK JP</vt:lpstr>
      <vt:lpstr>Noto Sans JP</vt:lpstr>
      <vt:lpstr>メイリオ</vt:lpstr>
      <vt:lpstr>メイリオ</vt:lpstr>
      <vt:lpstr>小塚ゴシック Pr6N B</vt:lpstr>
      <vt:lpstr>游ゴシック</vt:lpstr>
      <vt:lpstr>游ゴシック Light</vt:lpstr>
      <vt:lpstr>游ゴシック Medium</vt:lpstr>
      <vt:lpstr>Arial</vt:lpstr>
      <vt:lpstr>Calibri</vt:lpstr>
      <vt:lpstr>Segoe UI</vt:lpstr>
      <vt:lpstr>Wingdings</vt:lpstr>
      <vt:lpstr>表紙</vt:lpstr>
      <vt:lpstr>コンテンツ扉</vt:lpstr>
      <vt:lpstr>think-cell スライド</vt:lpstr>
      <vt:lpstr>PowerPoint プレゼンテーション</vt:lpstr>
      <vt:lpstr>PowerPoint プレゼンテーション</vt:lpstr>
      <vt:lpstr>2021年7月㈱EARTHBRAINを設立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Ishii, Noriyuki / 石井　軌行</dc:creator>
  <cp:lastModifiedBy>畑田 健</cp:lastModifiedBy>
  <cp:revision>273</cp:revision>
  <dcterms:created xsi:type="dcterms:W3CDTF">2023-04-24T00:13:30Z</dcterms:created>
  <dcterms:modified xsi:type="dcterms:W3CDTF">2024-04-23T06:44:17Z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0x0101002A9CACE2D0A15D4A8F5B8EC7AF0030DF</vt:lpwstr>
  </property>
</Properties>
</file>