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28" r:id="rId5"/>
    <p:sldMasterId id="2147483717" r:id="rId6"/>
  </p:sldMasterIdLst>
  <p:notesMasterIdLst>
    <p:notesMasterId r:id="rId23"/>
  </p:notesMasterIdLst>
  <p:sldIdLst>
    <p:sldId id="2076136850" r:id="rId7"/>
    <p:sldId id="296" r:id="rId8"/>
    <p:sldId id="2076136851" r:id="rId9"/>
    <p:sldId id="2076136842" r:id="rId10"/>
    <p:sldId id="334" r:id="rId11"/>
    <p:sldId id="2076136841" r:id="rId12"/>
    <p:sldId id="327" r:id="rId13"/>
    <p:sldId id="349" r:id="rId14"/>
    <p:sldId id="2076136847" r:id="rId15"/>
    <p:sldId id="2076136844" r:id="rId16"/>
    <p:sldId id="7843" r:id="rId17"/>
    <p:sldId id="2076136840" r:id="rId18"/>
    <p:sldId id="2076136849" r:id="rId19"/>
    <p:sldId id="345" r:id="rId20"/>
    <p:sldId id="344" r:id="rId21"/>
    <p:sldId id="341" r:id="rId22"/>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Calibri" charset="0"/>
        <a:ea typeface="+mn-ea"/>
        <a:cs typeface="+mn-cs"/>
      </a:defRPr>
    </a:lvl1pPr>
    <a:lvl2pPr marL="457200" algn="l" rtl="0" fontAlgn="base">
      <a:spcBef>
        <a:spcPct val="0"/>
      </a:spcBef>
      <a:spcAft>
        <a:spcPct val="0"/>
      </a:spcAft>
      <a:defRPr kern="1200">
        <a:solidFill>
          <a:schemeClr val="tx1"/>
        </a:solidFill>
        <a:latin typeface="Calibri" charset="0"/>
        <a:ea typeface="+mn-ea"/>
        <a:cs typeface="+mn-cs"/>
      </a:defRPr>
    </a:lvl2pPr>
    <a:lvl3pPr marL="914400" algn="l" rtl="0" fontAlgn="base">
      <a:spcBef>
        <a:spcPct val="0"/>
      </a:spcBef>
      <a:spcAft>
        <a:spcPct val="0"/>
      </a:spcAft>
      <a:defRPr kern="1200">
        <a:solidFill>
          <a:schemeClr val="tx1"/>
        </a:solidFill>
        <a:latin typeface="Calibri" charset="0"/>
        <a:ea typeface="+mn-ea"/>
        <a:cs typeface="+mn-cs"/>
      </a:defRPr>
    </a:lvl3pPr>
    <a:lvl4pPr marL="1371600" algn="l" rtl="0" fontAlgn="base">
      <a:spcBef>
        <a:spcPct val="0"/>
      </a:spcBef>
      <a:spcAft>
        <a:spcPct val="0"/>
      </a:spcAft>
      <a:defRPr kern="1200">
        <a:solidFill>
          <a:schemeClr val="tx1"/>
        </a:solidFill>
        <a:latin typeface="Calibri" charset="0"/>
        <a:ea typeface="+mn-ea"/>
        <a:cs typeface="+mn-cs"/>
      </a:defRPr>
    </a:lvl4pPr>
    <a:lvl5pPr marL="1828800" algn="l" rtl="0" fontAlgn="base">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modifyVerifier cryptProviderType="rsaAES" cryptAlgorithmClass="hash" cryptAlgorithmType="typeAny" cryptAlgorithmSid="14" spinCount="100000" saltData="iYq8aWzFCnLVZ8kEzk5hng==" hashData="GfpTHbAYUVBvueBLqC4Ax2Tcq1uo7WdWnc/54TFnt9Fyy/tFwLVGyiohzJoeYJtq5S+wc511S6u8y+GDelr55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izawa, Miho / 富澤　美帆" initials="TM/富" lastIdx="1" clrIdx="0">
    <p:extLst>
      <p:ext uri="{19B8F6BF-5375-455C-9EA6-DF929625EA0E}">
        <p15:presenceInfo xmlns:p15="http://schemas.microsoft.com/office/powerpoint/2012/main" userId="S::miho_tomizawa@global.komatsu::ded22b60-1820-475f-9efe-35b18f1f53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40A9A"/>
    <a:srgbClr val="CBF266"/>
    <a:srgbClr val="FFC82F"/>
    <a:srgbClr val="FFFF99"/>
    <a:srgbClr val="D1F4E3"/>
    <a:srgbClr val="F0F0F0"/>
    <a:srgbClr val="1DFF33"/>
    <a:srgbClr val="E2F2FF"/>
    <a:srgbClr val="FD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8" autoAdjust="0"/>
    <p:restoredTop sz="74910" autoAdjust="0"/>
  </p:normalViewPr>
  <p:slideViewPr>
    <p:cSldViewPr snapToGrid="0">
      <p:cViewPr varScale="1">
        <p:scale>
          <a:sx n="124" d="100"/>
          <a:sy n="124" d="100"/>
        </p:scale>
        <p:origin x="15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83043859324271"/>
          <c:y val="6.2501063421339001E-2"/>
          <c:w val="0.78524248334547186"/>
          <c:h val="0.68032111995466682"/>
        </c:manualLayout>
      </c:layout>
      <c:barChart>
        <c:barDir val="col"/>
        <c:grouping val="stacked"/>
        <c:varyColors val="0"/>
        <c:ser>
          <c:idx val="0"/>
          <c:order val="0"/>
          <c:tx>
            <c:strRef>
              <c:f>Sheet1!$B$1</c:f>
              <c:strCache>
                <c:ptCount val="1"/>
                <c:pt idx="0">
                  <c:v>掘削積込</c:v>
                </c:pt>
              </c:strCache>
            </c:strRef>
          </c:tx>
          <c:spPr>
            <a:solidFill>
              <a:schemeClr val="accent1"/>
            </a:solidFill>
            <a:ln>
              <a:noFill/>
            </a:ln>
            <a:effectLst/>
          </c:spPr>
          <c:invertIfNegative val="0"/>
          <c:cat>
            <c:strRef>
              <c:f>Sheet1!$A$2:$A$3</c:f>
              <c:strCache>
                <c:ptCount val="2"/>
                <c:pt idx="0">
                  <c:v>完全電動</c:v>
                </c:pt>
                <c:pt idx="1">
                  <c:v>PC30E-6</c:v>
                </c:pt>
              </c:strCache>
            </c:strRef>
          </c:cat>
          <c:val>
            <c:numRef>
              <c:f>Sheet1!$B$2:$B$3</c:f>
              <c:numCache>
                <c:formatCode>General</c:formatCode>
                <c:ptCount val="2"/>
                <c:pt idx="0">
                  <c:v>1493.4</c:v>
                </c:pt>
                <c:pt idx="1">
                  <c:v>5030.3999999999996</c:v>
                </c:pt>
              </c:numCache>
            </c:numRef>
          </c:val>
          <c:extLst>
            <c:ext xmlns:c16="http://schemas.microsoft.com/office/drawing/2014/chart" uri="{C3380CC4-5D6E-409C-BE32-E72D297353CC}">
              <c16:uniqueId val="{00000000-FCE6-4DBF-96C6-3E9A45CBCA1B}"/>
            </c:ext>
          </c:extLst>
        </c:ser>
        <c:ser>
          <c:idx val="1"/>
          <c:order val="1"/>
          <c:tx>
            <c:strRef>
              <c:f>Sheet1!$C$1</c:f>
              <c:strCache>
                <c:ptCount val="1"/>
                <c:pt idx="0">
                  <c:v>ならし</c:v>
                </c:pt>
              </c:strCache>
            </c:strRef>
          </c:tx>
          <c:spPr>
            <a:solidFill>
              <a:schemeClr val="accent2"/>
            </a:solidFill>
            <a:ln>
              <a:noFill/>
            </a:ln>
            <a:effectLst/>
          </c:spPr>
          <c:invertIfNegative val="0"/>
          <c:cat>
            <c:strRef>
              <c:f>Sheet1!$A$2:$A$3</c:f>
              <c:strCache>
                <c:ptCount val="2"/>
                <c:pt idx="0">
                  <c:v>完全電動</c:v>
                </c:pt>
                <c:pt idx="1">
                  <c:v>PC30E-6</c:v>
                </c:pt>
              </c:strCache>
            </c:strRef>
          </c:cat>
          <c:val>
            <c:numRef>
              <c:f>Sheet1!$C$2:$C$3</c:f>
              <c:numCache>
                <c:formatCode>General</c:formatCode>
                <c:ptCount val="2"/>
                <c:pt idx="0">
                  <c:v>289.8</c:v>
                </c:pt>
                <c:pt idx="1">
                  <c:v>1138.5</c:v>
                </c:pt>
              </c:numCache>
            </c:numRef>
          </c:val>
          <c:extLst>
            <c:ext xmlns:c16="http://schemas.microsoft.com/office/drawing/2014/chart" uri="{C3380CC4-5D6E-409C-BE32-E72D297353CC}">
              <c16:uniqueId val="{00000001-FCE6-4DBF-96C6-3E9A45CBCA1B}"/>
            </c:ext>
          </c:extLst>
        </c:ser>
        <c:ser>
          <c:idx val="2"/>
          <c:order val="2"/>
          <c:tx>
            <c:strRef>
              <c:f>Sheet1!$D$1</c:f>
              <c:strCache>
                <c:ptCount val="1"/>
                <c:pt idx="0">
                  <c:v>走行(2速)</c:v>
                </c:pt>
              </c:strCache>
            </c:strRef>
          </c:tx>
          <c:spPr>
            <a:solidFill>
              <a:schemeClr val="accent3"/>
            </a:solidFill>
            <a:ln>
              <a:noFill/>
            </a:ln>
            <a:effectLst/>
          </c:spPr>
          <c:invertIfNegative val="0"/>
          <c:cat>
            <c:strRef>
              <c:f>Sheet1!$A$2:$A$3</c:f>
              <c:strCache>
                <c:ptCount val="2"/>
                <c:pt idx="0">
                  <c:v>完全電動</c:v>
                </c:pt>
                <c:pt idx="1">
                  <c:v>PC30E-6</c:v>
                </c:pt>
              </c:strCache>
            </c:strRef>
          </c:cat>
          <c:val>
            <c:numRef>
              <c:f>Sheet1!$D$2:$D$3</c:f>
              <c:numCache>
                <c:formatCode>General</c:formatCode>
                <c:ptCount val="2"/>
                <c:pt idx="0">
                  <c:v>288.8</c:v>
                </c:pt>
                <c:pt idx="1">
                  <c:v>1000</c:v>
                </c:pt>
              </c:numCache>
            </c:numRef>
          </c:val>
          <c:extLst>
            <c:ext xmlns:c16="http://schemas.microsoft.com/office/drawing/2014/chart" uri="{C3380CC4-5D6E-409C-BE32-E72D297353CC}">
              <c16:uniqueId val="{00000002-FCE6-4DBF-96C6-3E9A45CBCA1B}"/>
            </c:ext>
          </c:extLst>
        </c:ser>
        <c:ser>
          <c:idx val="3"/>
          <c:order val="3"/>
          <c:tx>
            <c:strRef>
              <c:f>Sheet1!$E$1</c:f>
              <c:strCache>
                <c:ptCount val="1"/>
                <c:pt idx="0">
                  <c:v>アイドリング(Lo)</c:v>
                </c:pt>
              </c:strCache>
            </c:strRef>
          </c:tx>
          <c:spPr>
            <a:solidFill>
              <a:schemeClr val="accent4"/>
            </a:solidFill>
            <a:ln>
              <a:noFill/>
            </a:ln>
            <a:effectLst/>
          </c:spPr>
          <c:invertIfNegative val="0"/>
          <c:cat>
            <c:strRef>
              <c:f>Sheet1!$A$2:$A$3</c:f>
              <c:strCache>
                <c:ptCount val="2"/>
                <c:pt idx="0">
                  <c:v>完全電動</c:v>
                </c:pt>
                <c:pt idx="1">
                  <c:v>PC30E-6</c:v>
                </c:pt>
              </c:strCache>
            </c:strRef>
          </c:cat>
          <c:val>
            <c:numRef>
              <c:f>Sheet1!$E$2:$E$3</c:f>
              <c:numCache>
                <c:formatCode>General</c:formatCode>
                <c:ptCount val="2"/>
                <c:pt idx="0">
                  <c:v>0.1</c:v>
                </c:pt>
                <c:pt idx="1">
                  <c:v>0.3</c:v>
                </c:pt>
              </c:numCache>
            </c:numRef>
          </c:val>
          <c:extLst>
            <c:ext xmlns:c16="http://schemas.microsoft.com/office/drawing/2014/chart" uri="{C3380CC4-5D6E-409C-BE32-E72D297353CC}">
              <c16:uniqueId val="{00000003-FCE6-4DBF-96C6-3E9A45CBCA1B}"/>
            </c:ext>
          </c:extLst>
        </c:ser>
        <c:dLbls>
          <c:showLegendKey val="0"/>
          <c:showVal val="0"/>
          <c:showCatName val="0"/>
          <c:showSerName val="0"/>
          <c:showPercent val="0"/>
          <c:showBubbleSize val="0"/>
        </c:dLbls>
        <c:gapWidth val="219"/>
        <c:overlap val="100"/>
        <c:axId val="610280008"/>
        <c:axId val="610279352"/>
      </c:barChart>
      <c:catAx>
        <c:axId val="610280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j-ea"/>
                <a:ea typeface="+mj-ea"/>
                <a:cs typeface="+mn-cs"/>
              </a:defRPr>
            </a:pPr>
            <a:endParaRPr lang="ja-JP"/>
          </a:p>
        </c:txPr>
        <c:crossAx val="610279352"/>
        <c:crosses val="autoZero"/>
        <c:auto val="1"/>
        <c:lblAlgn val="ctr"/>
        <c:lblOffset val="100"/>
        <c:noMultiLvlLbl val="0"/>
      </c:catAx>
      <c:valAx>
        <c:axId val="610279352"/>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消費電力量</a:t>
                </a:r>
              </a:p>
            </c:rich>
          </c:tx>
          <c:layout>
            <c:manualLayout>
              <c:xMode val="edge"/>
              <c:yMode val="edge"/>
              <c:x val="7.3368133993342299E-2"/>
              <c:y val="0.3404191100698417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crossAx val="610280008"/>
        <c:crosses val="autoZero"/>
        <c:crossBetween val="between"/>
        <c:majorUnit val="1000"/>
      </c:valAx>
      <c:spPr>
        <a:noFill/>
        <a:ln>
          <a:noFill/>
        </a:ln>
        <a:effectLst/>
      </c:spPr>
    </c:plotArea>
    <c:legend>
      <c:legendPos val="b"/>
      <c:layout>
        <c:manualLayout>
          <c:xMode val="edge"/>
          <c:yMode val="edge"/>
          <c:x val="9.2459376941656693E-2"/>
          <c:y val="0.88038192916097346"/>
          <c:w val="0.89999979426154297"/>
          <c:h val="9.6130329960222499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j-ea"/>
              <a:ea typeface="+mj-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A8B021B-C392-4E2F-BCAD-07C20793D7C4}" type="datetimeFigureOut">
              <a:rPr kumimoji="1" lang="ja-JP" altLang="en-US" smtClean="0"/>
              <a:t>2024/10/17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9C74462E-A6B7-4DD0-AE98-11B8F80B1273}" type="slidenum">
              <a:rPr kumimoji="1" lang="ja-JP" altLang="en-US" smtClean="0"/>
              <a:t>‹#›</a:t>
            </a:fld>
            <a:endParaRPr kumimoji="1" lang="ja-JP" altLang="en-US"/>
          </a:p>
        </p:txBody>
      </p:sp>
    </p:spTree>
    <p:extLst>
      <p:ext uri="{BB962C8B-B14F-4D97-AF65-F5344CB8AC3E}">
        <p14:creationId xmlns:p14="http://schemas.microsoft.com/office/powerpoint/2010/main" val="16726530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a:t>
            </a:fld>
            <a:endParaRPr kumimoji="1" lang="ja-JP" altLang="en-US"/>
          </a:p>
        </p:txBody>
      </p:sp>
    </p:spTree>
    <p:extLst>
      <p:ext uri="{BB962C8B-B14F-4D97-AF65-F5344CB8AC3E}">
        <p14:creationId xmlns:p14="http://schemas.microsoft.com/office/powerpoint/2010/main" val="2155800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10</a:t>
            </a:fld>
            <a:endParaRPr kumimoji="1" lang="ja-JP" altLang="en-US"/>
          </a:p>
        </p:txBody>
      </p:sp>
    </p:spTree>
    <p:extLst>
      <p:ext uri="{BB962C8B-B14F-4D97-AF65-F5344CB8AC3E}">
        <p14:creationId xmlns:p14="http://schemas.microsoft.com/office/powerpoint/2010/main" val="1976061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11</a:t>
            </a:fld>
            <a:endParaRPr kumimoji="1" lang="ja-JP" altLang="en-US"/>
          </a:p>
        </p:txBody>
      </p:sp>
    </p:spTree>
    <p:extLst>
      <p:ext uri="{BB962C8B-B14F-4D97-AF65-F5344CB8AC3E}">
        <p14:creationId xmlns:p14="http://schemas.microsoft.com/office/powerpoint/2010/main" val="863013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12</a:t>
            </a:fld>
            <a:endParaRPr kumimoji="1" lang="ja-JP" altLang="en-US"/>
          </a:p>
        </p:txBody>
      </p:sp>
    </p:spTree>
    <p:extLst>
      <p:ext uri="{BB962C8B-B14F-4D97-AF65-F5344CB8AC3E}">
        <p14:creationId xmlns:p14="http://schemas.microsoft.com/office/powerpoint/2010/main" val="1578306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C70811C-12FA-44F0-A942-424CEEFB4C42}" type="slidenum">
              <a:rPr kumimoji="1" lang="ja-JP" altLang="en-US" smtClean="0"/>
              <a:t>13</a:t>
            </a:fld>
            <a:endParaRPr kumimoji="1" lang="ja-JP" altLang="en-US"/>
          </a:p>
        </p:txBody>
      </p:sp>
    </p:spTree>
    <p:extLst>
      <p:ext uri="{BB962C8B-B14F-4D97-AF65-F5344CB8AC3E}">
        <p14:creationId xmlns:p14="http://schemas.microsoft.com/office/powerpoint/2010/main" val="89049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14</a:t>
            </a:fld>
            <a:endParaRPr kumimoji="1" lang="ja-JP" altLang="en-US"/>
          </a:p>
        </p:txBody>
      </p:sp>
    </p:spTree>
    <p:extLst>
      <p:ext uri="{BB962C8B-B14F-4D97-AF65-F5344CB8AC3E}">
        <p14:creationId xmlns:p14="http://schemas.microsoft.com/office/powerpoint/2010/main" val="4294767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15</a:t>
            </a:fld>
            <a:endParaRPr kumimoji="1" lang="ja-JP" altLang="en-US"/>
          </a:p>
        </p:txBody>
      </p:sp>
    </p:spTree>
    <p:extLst>
      <p:ext uri="{BB962C8B-B14F-4D97-AF65-F5344CB8AC3E}">
        <p14:creationId xmlns:p14="http://schemas.microsoft.com/office/powerpoint/2010/main" val="36578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16</a:t>
            </a:fld>
            <a:endParaRPr kumimoji="1" lang="ja-JP" altLang="en-US"/>
          </a:p>
        </p:txBody>
      </p:sp>
    </p:spTree>
    <p:extLst>
      <p:ext uri="{BB962C8B-B14F-4D97-AF65-F5344CB8AC3E}">
        <p14:creationId xmlns:p14="http://schemas.microsoft.com/office/powerpoint/2010/main" val="391695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2</a:t>
            </a:fld>
            <a:endParaRPr kumimoji="1" lang="ja-JP" altLang="en-US"/>
          </a:p>
        </p:txBody>
      </p:sp>
    </p:spTree>
    <p:extLst>
      <p:ext uri="{BB962C8B-B14F-4D97-AF65-F5344CB8AC3E}">
        <p14:creationId xmlns:p14="http://schemas.microsoft.com/office/powerpoint/2010/main" val="343506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3</a:t>
            </a:fld>
            <a:endParaRPr kumimoji="1" lang="ja-JP" altLang="en-US"/>
          </a:p>
        </p:txBody>
      </p:sp>
    </p:spTree>
    <p:extLst>
      <p:ext uri="{BB962C8B-B14F-4D97-AF65-F5344CB8AC3E}">
        <p14:creationId xmlns:p14="http://schemas.microsoft.com/office/powerpoint/2010/main" val="2959503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4</a:t>
            </a:fld>
            <a:endParaRPr kumimoji="1" lang="ja-JP" altLang="en-US"/>
          </a:p>
        </p:txBody>
      </p:sp>
    </p:spTree>
    <p:extLst>
      <p:ext uri="{BB962C8B-B14F-4D97-AF65-F5344CB8AC3E}">
        <p14:creationId xmlns:p14="http://schemas.microsoft.com/office/powerpoint/2010/main" val="44510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5</a:t>
            </a:fld>
            <a:endParaRPr kumimoji="1" lang="ja-JP" altLang="en-US"/>
          </a:p>
        </p:txBody>
      </p:sp>
    </p:spTree>
    <p:extLst>
      <p:ext uri="{BB962C8B-B14F-4D97-AF65-F5344CB8AC3E}">
        <p14:creationId xmlns:p14="http://schemas.microsoft.com/office/powerpoint/2010/main" val="363327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6</a:t>
            </a:fld>
            <a:endParaRPr kumimoji="1" lang="ja-JP" altLang="en-US"/>
          </a:p>
        </p:txBody>
      </p:sp>
    </p:spTree>
    <p:extLst>
      <p:ext uri="{BB962C8B-B14F-4D97-AF65-F5344CB8AC3E}">
        <p14:creationId xmlns:p14="http://schemas.microsoft.com/office/powerpoint/2010/main" val="2231693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7</a:t>
            </a:fld>
            <a:endParaRPr kumimoji="1" lang="ja-JP" altLang="en-US"/>
          </a:p>
        </p:txBody>
      </p:sp>
    </p:spTree>
    <p:extLst>
      <p:ext uri="{BB962C8B-B14F-4D97-AF65-F5344CB8AC3E}">
        <p14:creationId xmlns:p14="http://schemas.microsoft.com/office/powerpoint/2010/main" val="1536379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8</a:t>
            </a:fld>
            <a:endParaRPr kumimoji="1" lang="ja-JP" altLang="en-US"/>
          </a:p>
        </p:txBody>
      </p:sp>
    </p:spTree>
    <p:extLst>
      <p:ext uri="{BB962C8B-B14F-4D97-AF65-F5344CB8AC3E}">
        <p14:creationId xmlns:p14="http://schemas.microsoft.com/office/powerpoint/2010/main" val="413677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0" dirty="0"/>
          </a:p>
        </p:txBody>
      </p:sp>
      <p:sp>
        <p:nvSpPr>
          <p:cNvPr id="4" name="スライド番号プレースホルダー 3"/>
          <p:cNvSpPr>
            <a:spLocks noGrp="1"/>
          </p:cNvSpPr>
          <p:nvPr>
            <p:ph type="sldNum" sz="quarter" idx="5"/>
          </p:nvPr>
        </p:nvSpPr>
        <p:spPr/>
        <p:txBody>
          <a:bodyPr/>
          <a:lstStyle/>
          <a:p>
            <a:fld id="{9C74462E-A6B7-4DD0-AE98-11B8F80B1273}" type="slidenum">
              <a:rPr kumimoji="1" lang="ja-JP" altLang="en-US" smtClean="0"/>
              <a:t>9</a:t>
            </a:fld>
            <a:endParaRPr kumimoji="1" lang="ja-JP" altLang="en-US"/>
          </a:p>
        </p:txBody>
      </p:sp>
    </p:spTree>
    <p:extLst>
      <p:ext uri="{BB962C8B-B14F-4D97-AF65-F5344CB8AC3E}">
        <p14:creationId xmlns:p14="http://schemas.microsoft.com/office/powerpoint/2010/main" val="1675323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タイトルスライド">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2329838" y="2417481"/>
            <a:ext cx="6359947" cy="1869640"/>
          </a:xfrm>
        </p:spPr>
        <p:txBody>
          <a:bodyPr anchor="t" anchorCtr="0">
            <a:noAutofit/>
          </a:bodyPr>
          <a:lstStyle>
            <a:lvl1pPr algn="l">
              <a:defRPr sz="3200" b="0">
                <a:solidFill>
                  <a:schemeClr val="tx2"/>
                </a:solidFill>
              </a:defRPr>
            </a:lvl1pPr>
          </a:lstStyle>
          <a:p>
            <a:r>
              <a:rPr lang="en-US"/>
              <a:t>Click to edit Master title style</a:t>
            </a:r>
          </a:p>
        </p:txBody>
      </p:sp>
      <p:sp>
        <p:nvSpPr>
          <p:cNvPr id="3" name="Subtitle 2"/>
          <p:cNvSpPr>
            <a:spLocks noGrp="1"/>
          </p:cNvSpPr>
          <p:nvPr>
            <p:ph type="subTitle" idx="1"/>
          </p:nvPr>
        </p:nvSpPr>
        <p:spPr>
          <a:xfrm>
            <a:off x="2329839" y="4287122"/>
            <a:ext cx="6359948" cy="796863"/>
          </a:xfrm>
        </p:spPr>
        <p:txBody>
          <a:bodyPr lIns="0">
            <a:noAutofit/>
          </a:bodyPr>
          <a:lstStyle>
            <a:lvl1pPr marL="0" indent="0" algn="l">
              <a:spcBef>
                <a:spcPts val="0"/>
              </a:spcBef>
              <a:spcAft>
                <a:spcPts val="0"/>
              </a:spcAft>
              <a:buNone/>
              <a:defRPr sz="2400" b="1"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8724766A-65AA-400C-8EF5-033BEAC2EF68}"/>
              </a:ext>
            </a:extLst>
          </p:cNvPr>
          <p:cNvSpPr>
            <a:spLocks noGrp="1"/>
          </p:cNvSpPr>
          <p:nvPr>
            <p:ph type="body" sz="quarter" idx="10"/>
          </p:nvPr>
        </p:nvSpPr>
        <p:spPr>
          <a:xfrm>
            <a:off x="2329839" y="5084233"/>
            <a:ext cx="5081614" cy="795867"/>
          </a:xfrm>
        </p:spPr>
        <p:txBody>
          <a:bodyPr lIns="36000"/>
          <a:lstStyle>
            <a:lvl1pPr marL="0" indent="0">
              <a:spcBef>
                <a:spcPts val="0"/>
              </a:spcBef>
              <a:buFont typeface="Arial" panose="020B0604020202020204" pitchFamily="34" charset="0"/>
              <a:buNone/>
              <a:defRPr sz="1200" b="1">
                <a:solidFill>
                  <a:schemeClr val="tx1"/>
                </a:solidFill>
              </a:defRPr>
            </a:lvl1pPr>
            <a:lvl2pPr marL="0" indent="0">
              <a:buFont typeface="Arial" panose="020B0604020202020204" pitchFamily="34" charset="0"/>
              <a:buNone/>
              <a:defRPr sz="1200" b="1">
                <a:solidFill>
                  <a:schemeClr val="tx1"/>
                </a:solidFill>
              </a:defRPr>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9F9A08F-F851-409A-81EC-991EA271E5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6647" y="316763"/>
            <a:ext cx="3195767" cy="1037777"/>
          </a:xfrm>
          <a:prstGeom prst="rect">
            <a:avLst/>
          </a:prstGeom>
        </p:spPr>
      </p:pic>
    </p:spTree>
    <p:extLst>
      <p:ext uri="{BB962C8B-B14F-4D97-AF65-F5344CB8AC3E}">
        <p14:creationId xmlns:p14="http://schemas.microsoft.com/office/powerpoint/2010/main" val="167473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30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BCCB152-13BA-482D-94B3-3085CF290068}" type="datetime1">
              <a:rPr kumimoji="1" lang="ja-JP" altLang="en-US" smtClean="0"/>
              <a:t>2024/10/17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E84D71F-141A-4826-9981-3551D46C0D43}" type="slidenum">
              <a:rPr kumimoji="1" lang="ja-JP" altLang="en-US" smtClean="0"/>
              <a:t>‹#›</a:t>
            </a:fld>
            <a:endParaRPr kumimoji="1" lang="ja-JP" altLang="en-US"/>
          </a:p>
        </p:txBody>
      </p:sp>
    </p:spTree>
    <p:extLst>
      <p:ext uri="{BB962C8B-B14F-4D97-AF65-F5344CB8AC3E}">
        <p14:creationId xmlns:p14="http://schemas.microsoft.com/office/powerpoint/2010/main" val="2453314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897FB22-710B-4E18-B73B-D77B85EFC7B5}" type="datetime1">
              <a:rPr kumimoji="1" lang="ja-JP" altLang="en-US" smtClean="0"/>
              <a:t>2024/10/17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E84D71F-141A-4826-9981-3551D46C0D43}" type="slidenum">
              <a:rPr kumimoji="1" lang="ja-JP" altLang="en-US" smtClean="0"/>
              <a:t>‹#›</a:t>
            </a:fld>
            <a:endParaRPr kumimoji="1" lang="ja-JP" altLang="en-US"/>
          </a:p>
        </p:txBody>
      </p:sp>
    </p:spTree>
    <p:extLst>
      <p:ext uri="{BB962C8B-B14F-4D97-AF65-F5344CB8AC3E}">
        <p14:creationId xmlns:p14="http://schemas.microsoft.com/office/powerpoint/2010/main" val="147796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07D065-276B-43CB-BC8E-C00698B4472E}"/>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1374D1C-3ECC-4439-9FBD-0308106B1A7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D4DEAEE-0014-46AB-BA94-2EE08CA6FDC9}"/>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A1A823F4-9B57-4631-B2AA-48692C87E1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763C31-EB0B-4CB9-9FB6-7A7D7330B96F}"/>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86735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EFAA1E-81D5-420E-A68A-9E156732FBE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55398E5-0CF2-4ADC-83C1-A84D50B6EB7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E962B8-9824-4E9C-86F6-32770F23CB2F}"/>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8DE2CD53-CD6C-4441-9F19-100D429B1A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5D3A1A-B5FB-4D1E-B2C1-05C719381F5E}"/>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05428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526877-60FF-4B2F-A72C-9C578AFB3145}"/>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F65251-0DC5-4122-A4ED-E6D8661D0CB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64EAA04-88B9-47EB-ACBA-49B0571707D3}"/>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A73D3908-DD13-4D4B-9298-08073C13567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BAFB8A0-360B-408C-BAB7-A057C49DE3A3}"/>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1772728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61FDA9-54D4-4A6F-92AD-A04120CCBC2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A1F38D-5E04-401D-B1AB-AFBE5E074E93}"/>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61A0C1F-F112-45B9-AD46-24C333A9263A}"/>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DC410A9-D504-46DE-9552-64FCC81092B8}"/>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6" name="フッター プレースホルダー 5">
            <a:extLst>
              <a:ext uri="{FF2B5EF4-FFF2-40B4-BE49-F238E27FC236}">
                <a16:creationId xmlns:a16="http://schemas.microsoft.com/office/drawing/2014/main" id="{33C23CA1-7E5A-4007-845D-858DD006AEC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F8089D-C530-4901-9511-E6BFAEE0E863}"/>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010495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655C3-DEC2-47EC-B1E6-B55E0EEB759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4D1B4E-6B49-422A-9AEC-F39A0213992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8948773-8930-4BB1-A2C3-634D8A79CE45}"/>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90698FB-5E27-49E1-A6AB-8B755217166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7936F26-BB4D-4989-92B9-F49D6F58CCF4}"/>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9B42AD4-1DF5-4EBF-A3FF-0E0D0B7A0BF5}"/>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8" name="フッター プレースホルダー 7">
            <a:extLst>
              <a:ext uri="{FF2B5EF4-FFF2-40B4-BE49-F238E27FC236}">
                <a16:creationId xmlns:a16="http://schemas.microsoft.com/office/drawing/2014/main" id="{C087F2B4-C4D7-4479-B759-7C61C568C2F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52007D5-74CE-4230-8F0E-4B28B78768C0}"/>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1360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949C90-087E-4DCD-ACD0-96D06950375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15B8E4-4E52-472E-AAEC-0D6F4ED20B0B}"/>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4" name="フッター プレースホルダー 3">
            <a:extLst>
              <a:ext uri="{FF2B5EF4-FFF2-40B4-BE49-F238E27FC236}">
                <a16:creationId xmlns:a16="http://schemas.microsoft.com/office/drawing/2014/main" id="{F7DFC916-73E1-4782-9DEB-D18F6D26791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F5AF6EE-5BBA-472E-B096-E07F560F6FCB}"/>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620367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E3CC8EE-B6E0-45A0-8AEE-16677B5E8C1B}"/>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3" name="フッター プレースホルダー 2">
            <a:extLst>
              <a:ext uri="{FF2B5EF4-FFF2-40B4-BE49-F238E27FC236}">
                <a16:creationId xmlns:a16="http://schemas.microsoft.com/office/drawing/2014/main" id="{62EE22A5-FD32-468C-ABCC-2464246D440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7F6E23-88CA-408D-A2AB-FA6677493A8B}"/>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4267787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コンテンツ（箇条書き）">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24" y="126001"/>
            <a:ext cx="8750808" cy="396000"/>
          </a:xfrm>
        </p:spPr>
        <p:txBody>
          <a:bodyPr/>
          <a:lstStyle/>
          <a:p>
            <a:r>
              <a:rPr lang="en-US"/>
              <a:t>Click to edit Master title style</a:t>
            </a:r>
          </a:p>
        </p:txBody>
      </p:sp>
      <p:sp>
        <p:nvSpPr>
          <p:cNvPr id="3" name="Content Placeholder 2"/>
          <p:cNvSpPr>
            <a:spLocks noGrp="1"/>
          </p:cNvSpPr>
          <p:nvPr>
            <p:ph idx="1"/>
          </p:nvPr>
        </p:nvSpPr>
        <p:spPr>
          <a:xfrm>
            <a:off x="192024" y="612000"/>
            <a:ext cx="8750808" cy="5850000"/>
          </a:xfrm>
        </p:spPr>
        <p:txBody>
          <a:bodyPr/>
          <a:lstStyle>
            <a:lvl1pPr marL="180000" indent="-180000" defTabSz="90000">
              <a:buFont typeface="Arial" panose="020B0604020202020204" pitchFamily="34" charset="0"/>
              <a:buChar char="●"/>
              <a:defRPr>
                <a:solidFill>
                  <a:schemeClr val="tx1"/>
                </a:solidFill>
              </a:defRPr>
            </a:lvl1pPr>
            <a:lvl2pPr marL="360000" indent="-180000" defTabSz="90000">
              <a:buFont typeface="Calibri" panose="020F0502020204030204" pitchFamily="34" charset="0"/>
              <a:buChar char="○"/>
              <a:defRPr>
                <a:solidFill>
                  <a:schemeClr val="tx1"/>
                </a:solidFill>
              </a:defRPr>
            </a:lvl2pPr>
            <a:lvl3pPr marL="504000" indent="-144000" defTabSz="90000">
              <a:buFont typeface="Wingdings" panose="05000000000000000000" pitchFamily="2" charset="2"/>
              <a:buChar char="§"/>
              <a:defRPr>
                <a:solidFill>
                  <a:schemeClr val="tx1"/>
                </a:solidFill>
              </a:defRPr>
            </a:lvl3pPr>
            <a:lvl4pPr marL="684000" indent="-144000" defTabSz="90000">
              <a:buFont typeface="Arial" panose="020B0604020202020204" pitchFamily="34" charset="0"/>
              <a:buChar char="›"/>
              <a:defRPr>
                <a:solidFill>
                  <a:schemeClr val="tx1"/>
                </a:solidFill>
              </a:defRPr>
            </a:lvl4pPr>
            <a:lvl5pPr marL="792000" indent="-108000" defTabSz="9000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8222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98C2C0-F12D-4D73-A02C-D39974B982C9}"/>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9A7A3B9-BFD4-4C8F-A4AB-EB3EC786861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F412FAC-9675-40A7-A384-AFE6C4B236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8B963E-E81F-443B-AD50-2F280549D090}"/>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6" name="フッター プレースホルダー 5">
            <a:extLst>
              <a:ext uri="{FF2B5EF4-FFF2-40B4-BE49-F238E27FC236}">
                <a16:creationId xmlns:a16="http://schemas.microsoft.com/office/drawing/2014/main" id="{C602C747-68C1-43CD-B8C1-929143B3A8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227F28-E858-461B-ACF2-81E36F8033E5}"/>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933112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758CA2-6A59-4899-A017-7F4F0184FDDB}"/>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B7FAF6B-B0F3-4E6F-9C93-65CB393C145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5303386-C535-4E9D-861E-F9A05EC27AA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D3877D0-C7E4-442F-A5FE-C6D93CC43426}"/>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6" name="フッター プレースホルダー 5">
            <a:extLst>
              <a:ext uri="{FF2B5EF4-FFF2-40B4-BE49-F238E27FC236}">
                <a16:creationId xmlns:a16="http://schemas.microsoft.com/office/drawing/2014/main" id="{F9318151-4E23-48FA-AA62-3D285D70FB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2B76C5-9A38-453D-9E35-BF66E554175B}"/>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126719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267AEC-B3E7-4B5F-9EFE-38C48AB43F7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8A2C86A-66A1-4AA6-BDFF-AA0DD2E45BB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4EC0A2-4733-45FB-8980-9C3D8FD90831}"/>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05F67B83-E231-4E55-BB75-0BC6115332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8114952-2D36-4FB7-A057-14EEC6041441}"/>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742084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509B686-296D-41A5-91AC-816A5541766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D19BA1C-F11A-4FEE-96E0-4F480D42C081}"/>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1F523E-4ACA-4840-BC5C-A1D2944379CB}"/>
              </a:ext>
            </a:extLst>
          </p:cNvPr>
          <p:cNvSpPr>
            <a:spLocks noGrp="1"/>
          </p:cNvSpPr>
          <p:nvPr>
            <p:ph type="dt" sz="half" idx="10"/>
          </p:nvPr>
        </p:nvSpPr>
        <p:spPr/>
        <p:txBody>
          <a:body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C86F9A55-A5E8-497D-82CD-2CF2068298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F2D291-C7DC-4D73-846A-59D849023396}"/>
              </a:ext>
            </a:extLst>
          </p:cNvPr>
          <p:cNvSpPr>
            <a:spLocks noGrp="1"/>
          </p:cNvSpPr>
          <p:nvPr>
            <p:ph type="sldNum" sz="quarter" idx="12"/>
          </p:nvPr>
        </p:nvSpPr>
        <p:spPr/>
        <p:txBody>
          <a:body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544362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タイトルスライド">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
          <a:xfrm>
            <a:off x="2329839" y="2417481"/>
            <a:ext cx="6359948" cy="1869640"/>
          </a:xfrm>
        </p:spPr>
        <p:txBody>
          <a:bodyPr anchor="t" anchorCtr="0">
            <a:noAutofit/>
          </a:bodyPr>
          <a:lstStyle>
            <a:lvl1pPr algn="l">
              <a:defRPr sz="3200" b="0">
                <a:solidFill>
                  <a:schemeClr val="tx2"/>
                </a:solidFill>
              </a:defRPr>
            </a:lvl1pPr>
          </a:lstStyle>
          <a:p>
            <a:r>
              <a:rPr lang="en-US"/>
              <a:t>Click to edit Master title style</a:t>
            </a:r>
          </a:p>
        </p:txBody>
      </p:sp>
      <p:sp>
        <p:nvSpPr>
          <p:cNvPr id="3" name="Subtitle 2"/>
          <p:cNvSpPr>
            <a:spLocks noGrp="1"/>
          </p:cNvSpPr>
          <p:nvPr>
            <p:ph type="subTitle" idx="1"/>
          </p:nvPr>
        </p:nvSpPr>
        <p:spPr>
          <a:xfrm>
            <a:off x="2329839" y="4287122"/>
            <a:ext cx="6359948" cy="796863"/>
          </a:xfrm>
        </p:spPr>
        <p:txBody>
          <a:bodyPr lIns="0">
            <a:noAutofit/>
          </a:bodyPr>
          <a:lstStyle>
            <a:lvl1pPr marL="0" indent="0" algn="l">
              <a:spcBef>
                <a:spcPts val="0"/>
              </a:spcBef>
              <a:spcAft>
                <a:spcPts val="0"/>
              </a:spcAft>
              <a:buNone/>
              <a:defRPr sz="2400" b="1"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8724766A-65AA-400C-8EF5-033BEAC2EF68}"/>
              </a:ext>
            </a:extLst>
          </p:cNvPr>
          <p:cNvSpPr>
            <a:spLocks noGrp="1"/>
          </p:cNvSpPr>
          <p:nvPr>
            <p:ph type="body" sz="quarter" idx="10"/>
          </p:nvPr>
        </p:nvSpPr>
        <p:spPr>
          <a:xfrm>
            <a:off x="2329838" y="5084233"/>
            <a:ext cx="5099661" cy="795867"/>
          </a:xfrm>
        </p:spPr>
        <p:txBody>
          <a:bodyPr lIns="36000"/>
          <a:lstStyle>
            <a:lvl1pPr marL="0" indent="0">
              <a:spcBef>
                <a:spcPts val="0"/>
              </a:spcBef>
              <a:buNone/>
              <a:defRPr sz="1200" b="1">
                <a:solidFill>
                  <a:schemeClr val="tx1"/>
                </a:solidFill>
              </a:defRPr>
            </a:lvl1pPr>
            <a:lvl2pPr marL="0" indent="0">
              <a:buNone/>
              <a:defRPr sz="1200" b="1">
                <a:solidFill>
                  <a:schemeClr val="tx1"/>
                </a:solidFill>
              </a:defRPr>
            </a:lvl2pPr>
          </a:lstStyle>
          <a:p>
            <a:pPr lvl="0"/>
            <a:r>
              <a:rPr lang="en-US"/>
              <a:t>Click to edit Master text styles</a:t>
            </a:r>
          </a:p>
          <a:p>
            <a:pPr lvl="1"/>
            <a:r>
              <a:rPr lang="en-US"/>
              <a:t>Second level</a:t>
            </a:r>
          </a:p>
        </p:txBody>
      </p:sp>
      <p:sp>
        <p:nvSpPr>
          <p:cNvPr id="8" name="TextBox 7">
            <a:extLst>
              <a:ext uri="{FF2B5EF4-FFF2-40B4-BE49-F238E27FC236}">
                <a16:creationId xmlns:a16="http://schemas.microsoft.com/office/drawing/2014/main" id="{051D7E9C-7D0F-473B-A64B-E5CCA0F241B4}"/>
              </a:ext>
            </a:extLst>
          </p:cNvPr>
          <p:cNvSpPr txBox="1"/>
          <p:nvPr/>
        </p:nvSpPr>
        <p:spPr>
          <a:xfrm>
            <a:off x="4001551" y="6464797"/>
            <a:ext cx="1132515" cy="246221"/>
          </a:xfrm>
          <a:prstGeom prst="rect">
            <a:avLst/>
          </a:prstGeom>
          <a:noFill/>
        </p:spPr>
        <p:txBody>
          <a:bodyPr wrap="square" rtlCol="0">
            <a:spAutoFit/>
          </a:bodyPr>
          <a:lstStyle/>
          <a:p>
            <a:pPr algn="ctr"/>
            <a:r>
              <a:rPr lang="en-US" sz="1000" b="1">
                <a:solidFill>
                  <a:srgbClr val="FF0000"/>
                </a:solidFill>
                <a:latin typeface="+mn-lt"/>
              </a:rPr>
              <a:t>Confidential</a:t>
            </a:r>
          </a:p>
        </p:txBody>
      </p:sp>
      <p:pic>
        <p:nvPicPr>
          <p:cNvPr id="7" name="Picture 6">
            <a:extLst>
              <a:ext uri="{FF2B5EF4-FFF2-40B4-BE49-F238E27FC236}">
                <a16:creationId xmlns:a16="http://schemas.microsoft.com/office/drawing/2014/main" id="{4560DB8D-7279-4077-8FFE-047043E04E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6647" y="316763"/>
            <a:ext cx="3195767" cy="1037777"/>
          </a:xfrm>
          <a:prstGeom prst="rect">
            <a:avLst/>
          </a:prstGeom>
        </p:spPr>
      </p:pic>
    </p:spTree>
    <p:extLst>
      <p:ext uri="{BB962C8B-B14F-4D97-AF65-F5344CB8AC3E}">
        <p14:creationId xmlns:p14="http://schemas.microsoft.com/office/powerpoint/2010/main" val="1317397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タイトルとコンテンツ（箇条書き）">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24" y="126001"/>
            <a:ext cx="8750808" cy="396000"/>
          </a:xfrm>
        </p:spPr>
        <p:txBody>
          <a:bodyPr/>
          <a:lstStyle/>
          <a:p>
            <a:r>
              <a:rPr lang="en-US"/>
              <a:t>Click to edit Master title style</a:t>
            </a:r>
          </a:p>
        </p:txBody>
      </p:sp>
      <p:sp>
        <p:nvSpPr>
          <p:cNvPr id="3" name="Content Placeholder 2"/>
          <p:cNvSpPr>
            <a:spLocks noGrp="1"/>
          </p:cNvSpPr>
          <p:nvPr>
            <p:ph idx="1"/>
          </p:nvPr>
        </p:nvSpPr>
        <p:spPr>
          <a:xfrm>
            <a:off x="192024" y="612000"/>
            <a:ext cx="8750808" cy="585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899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タイトルとコンテンツ（段落番号）">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24" y="125999"/>
            <a:ext cx="8750808" cy="396000"/>
          </a:xfrm>
        </p:spPr>
        <p:txBody>
          <a:bodyPr/>
          <a:lstStyle/>
          <a:p>
            <a:r>
              <a:rPr lang="en-US"/>
              <a:t>Click to edit Master title style</a:t>
            </a:r>
          </a:p>
        </p:txBody>
      </p:sp>
      <p:sp>
        <p:nvSpPr>
          <p:cNvPr id="3" name="Content Placeholder 2"/>
          <p:cNvSpPr>
            <a:spLocks noGrp="1"/>
          </p:cNvSpPr>
          <p:nvPr>
            <p:ph idx="1"/>
          </p:nvPr>
        </p:nvSpPr>
        <p:spPr>
          <a:xfrm>
            <a:off x="192024" y="612000"/>
            <a:ext cx="8750808" cy="5850000"/>
          </a:xfrm>
        </p:spPr>
        <p:txBody>
          <a:bodyPr/>
          <a:lstStyle>
            <a:lvl1pPr marL="180000" indent="-180000">
              <a:buSzPct val="100000"/>
              <a:buFont typeface="+mj-lt"/>
              <a:buAutoNum type="arabicPeriod"/>
              <a:defRPr>
                <a:solidFill>
                  <a:schemeClr val="tx1"/>
                </a:solidFill>
              </a:defRPr>
            </a:lvl1pPr>
            <a:lvl2pPr marL="360000" indent="-180000">
              <a:buFont typeface="+mj-lt"/>
              <a:buAutoNum type="alphaLcPeriod"/>
              <a:defRPr>
                <a:solidFill>
                  <a:schemeClr val="tx1"/>
                </a:solidFill>
              </a:defRPr>
            </a:lvl2pPr>
            <a:lvl3pPr marL="504000" indent="-144000">
              <a:buFont typeface="+mj-lt"/>
              <a:buAutoNum type="romanLcPeriod"/>
              <a:defRPr>
                <a:solidFill>
                  <a:schemeClr val="tx1"/>
                </a:solidFill>
              </a:defRPr>
            </a:lvl3pPr>
            <a:lvl4pPr marL="684000" indent="-144000">
              <a:buFont typeface="+mj-lt"/>
              <a:buAutoNum type="romanLcPeriod"/>
              <a:defRPr>
                <a:solidFill>
                  <a:schemeClr val="tx1"/>
                </a:solidFill>
              </a:defRPr>
            </a:lvl4pPr>
            <a:lvl5pPr marL="792000" indent="-108000">
              <a:buFont typeface="+mj-lt"/>
              <a:buAutoNum type="romanL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94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CBAC0A-55B6-4BBD-9C8A-0312FD200BA5}"/>
              </a:ext>
            </a:extLst>
          </p:cNvPr>
          <p:cNvSpPr>
            <a:spLocks noGrp="1"/>
          </p:cNvSpPr>
          <p:nvPr>
            <p:ph type="body" sz="quarter" idx="10"/>
          </p:nvPr>
        </p:nvSpPr>
        <p:spPr>
          <a:xfrm>
            <a:off x="365760" y="1002083"/>
            <a:ext cx="8412480" cy="2426917"/>
          </a:xfrm>
        </p:spPr>
        <p:txBody>
          <a:bodyPr anchor="b" anchorCtr="0">
            <a:noAutofit/>
          </a:bodyPr>
          <a:lstStyle>
            <a:lvl1pPr marL="0" indent="0" algn="ctr">
              <a:buNone/>
              <a:defRPr sz="2800" b="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279D6834-D149-40C7-98C4-9694CB8C3AA3}"/>
              </a:ext>
            </a:extLst>
          </p:cNvPr>
          <p:cNvSpPr>
            <a:spLocks noGrp="1"/>
          </p:cNvSpPr>
          <p:nvPr>
            <p:ph type="body" sz="quarter" idx="11"/>
          </p:nvPr>
        </p:nvSpPr>
        <p:spPr>
          <a:xfrm>
            <a:off x="365760" y="3718145"/>
            <a:ext cx="8412480" cy="2060356"/>
          </a:xfrm>
        </p:spPr>
        <p:txBody>
          <a:bodyPr>
            <a:noAutofit/>
          </a:bodyPr>
          <a:lstStyle>
            <a:lvl1pPr marL="0" indent="0" algn="ctr">
              <a:buNone/>
              <a:defRPr sz="1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4079741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セクション見出し（写真入り）">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1F54CF-8A67-48CE-83B8-57E84A36125E}"/>
              </a:ext>
            </a:extLst>
          </p:cNvPr>
          <p:cNvSpPr>
            <a:spLocks noGrp="1"/>
          </p:cNvSpPr>
          <p:nvPr>
            <p:ph type="pic" sz="quarter" idx="12"/>
          </p:nvPr>
        </p:nvSpPr>
        <p:spPr>
          <a:xfrm>
            <a:off x="0" y="542925"/>
            <a:ext cx="9144000" cy="5832000"/>
          </a:xfrm>
        </p:spPr>
        <p:txBody>
          <a:bodyPr/>
          <a:lstStyle>
            <a:lvl1pPr marL="0" indent="0">
              <a:buNone/>
              <a:defRPr/>
            </a:lvl1pPr>
          </a:lstStyle>
          <a:p>
            <a:r>
              <a:rPr lang="en-US"/>
              <a:t>Click icon to add picture</a:t>
            </a:r>
          </a:p>
        </p:txBody>
      </p:sp>
      <p:sp>
        <p:nvSpPr>
          <p:cNvPr id="7" name="Oval 6">
            <a:extLst>
              <a:ext uri="{FF2B5EF4-FFF2-40B4-BE49-F238E27FC236}">
                <a16:creationId xmlns:a16="http://schemas.microsoft.com/office/drawing/2014/main" id="{BD47AFF7-DB9F-4565-8DA3-2FC02AFC07A3}"/>
              </a:ext>
            </a:extLst>
          </p:cNvPr>
          <p:cNvSpPr/>
          <p:nvPr/>
        </p:nvSpPr>
        <p:spPr>
          <a:xfrm>
            <a:off x="365760" y="1620034"/>
            <a:ext cx="8503920" cy="3490585"/>
          </a:xfrm>
          <a:prstGeom prst="ellipse">
            <a:avLst/>
          </a:prstGeom>
          <a:gradFill flip="none" rotWithShape="1">
            <a:gsLst>
              <a:gs pos="25000">
                <a:schemeClr val="bg1"/>
              </a:gs>
              <a:gs pos="75000">
                <a:schemeClr val="bg1">
                  <a:alpha val="50000"/>
                </a:schemeClr>
              </a:gs>
              <a:gs pos="100000">
                <a:schemeClr val="bg1">
                  <a:alpha val="0"/>
                </a:schemeClr>
              </a:gs>
            </a:gsLst>
            <a:path path="circle">
              <a:fillToRect l="50000" t="50000" r="50000" b="50000"/>
            </a:path>
            <a:tileRect/>
          </a:gra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2BC936-8B3D-4D5C-91BF-60560E3FA9EC}"/>
              </a:ext>
            </a:extLst>
          </p:cNvPr>
          <p:cNvSpPr/>
          <p:nvPr/>
        </p:nvSpPr>
        <p:spPr>
          <a:xfrm>
            <a:off x="365760" y="1620034"/>
            <a:ext cx="8503920" cy="3490585"/>
          </a:xfrm>
          <a:prstGeom prst="ellipse">
            <a:avLst/>
          </a:prstGeom>
          <a:gradFill flip="none" rotWithShape="1">
            <a:gsLst>
              <a:gs pos="25000">
                <a:schemeClr val="bg1"/>
              </a:gs>
              <a:gs pos="75000">
                <a:schemeClr val="bg1">
                  <a:alpha val="50000"/>
                </a:schemeClr>
              </a:gs>
              <a:gs pos="100000">
                <a:schemeClr val="bg1">
                  <a:alpha val="0"/>
                </a:schemeClr>
              </a:gs>
            </a:gsLst>
            <a:path path="circle">
              <a:fillToRect l="50000" t="50000" r="50000" b="50000"/>
            </a:path>
            <a:tileRect/>
          </a:gra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59CBAC0A-55B6-4BBD-9C8A-0312FD200BA5}"/>
              </a:ext>
            </a:extLst>
          </p:cNvPr>
          <p:cNvSpPr>
            <a:spLocks noGrp="1"/>
          </p:cNvSpPr>
          <p:nvPr>
            <p:ph type="body" sz="quarter" idx="10"/>
          </p:nvPr>
        </p:nvSpPr>
        <p:spPr>
          <a:xfrm>
            <a:off x="365760" y="1002083"/>
            <a:ext cx="8412480" cy="2426917"/>
          </a:xfrm>
        </p:spPr>
        <p:txBody>
          <a:bodyPr anchor="b" anchorCtr="0">
            <a:noAutofit/>
          </a:bodyPr>
          <a:lstStyle>
            <a:lvl1pPr marL="0" indent="0" algn="ctr">
              <a:buNone/>
              <a:defRPr sz="2800" b="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279D6834-D149-40C7-98C4-9694CB8C3AA3}"/>
              </a:ext>
            </a:extLst>
          </p:cNvPr>
          <p:cNvSpPr>
            <a:spLocks noGrp="1"/>
          </p:cNvSpPr>
          <p:nvPr>
            <p:ph type="body" sz="quarter" idx="11"/>
          </p:nvPr>
        </p:nvSpPr>
        <p:spPr>
          <a:xfrm>
            <a:off x="365760" y="3718145"/>
            <a:ext cx="8412480" cy="2060356"/>
          </a:xfrm>
        </p:spPr>
        <p:txBody>
          <a:bodyPr>
            <a:noAutofit/>
          </a:bodyPr>
          <a:lstStyle>
            <a:lvl1pPr marL="0" indent="0" algn="ctr">
              <a:buNone/>
              <a:defRPr sz="1800" b="0"/>
            </a:lvl1pPr>
          </a:lstStyle>
          <a:p>
            <a:pPr lvl="0"/>
            <a:r>
              <a:rPr lang="en-US"/>
              <a:t>Click to edit Master text styles</a:t>
            </a:r>
          </a:p>
        </p:txBody>
      </p:sp>
    </p:spTree>
    <p:extLst>
      <p:ext uri="{BB962C8B-B14F-4D97-AF65-F5344CB8AC3E}">
        <p14:creationId xmlns:p14="http://schemas.microsoft.com/office/powerpoint/2010/main" val="243583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つのコンテンツ（箇条書き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612000"/>
            <a:ext cx="3942711" cy="58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9851" y="612000"/>
            <a:ext cx="4669612" cy="58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78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トルとコンテンツ（段落番号）">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024" y="126001"/>
            <a:ext cx="8750808" cy="396000"/>
          </a:xfrm>
        </p:spPr>
        <p:txBody>
          <a:bodyPr/>
          <a:lstStyle/>
          <a:p>
            <a:r>
              <a:rPr lang="en-US"/>
              <a:t>Click to edit Master title style</a:t>
            </a:r>
          </a:p>
        </p:txBody>
      </p:sp>
      <p:sp>
        <p:nvSpPr>
          <p:cNvPr id="3" name="Content Placeholder 2"/>
          <p:cNvSpPr>
            <a:spLocks noGrp="1"/>
          </p:cNvSpPr>
          <p:nvPr>
            <p:ph idx="1"/>
          </p:nvPr>
        </p:nvSpPr>
        <p:spPr>
          <a:xfrm>
            <a:off x="192024" y="611999"/>
            <a:ext cx="8750808" cy="5850000"/>
          </a:xfrm>
        </p:spPr>
        <p:txBody>
          <a:bodyPr/>
          <a:lstStyle>
            <a:lvl1pPr marL="180000" indent="-180000" defTabSz="90000">
              <a:buSzPct val="100000"/>
              <a:buFont typeface="+mj-lt"/>
              <a:buAutoNum type="arabicPeriod"/>
              <a:defRPr>
                <a:solidFill>
                  <a:schemeClr val="tx1"/>
                </a:solidFill>
              </a:defRPr>
            </a:lvl1pPr>
            <a:lvl2pPr marL="360000" indent="-180000" defTabSz="90000">
              <a:buFont typeface="+mj-lt"/>
              <a:buAutoNum type="alphaLcPeriod"/>
              <a:defRPr>
                <a:solidFill>
                  <a:schemeClr val="tx1"/>
                </a:solidFill>
              </a:defRPr>
            </a:lvl2pPr>
            <a:lvl3pPr marL="504000" indent="-144000" defTabSz="90000">
              <a:buFont typeface="+mj-lt"/>
              <a:buAutoNum type="romanLcPeriod"/>
              <a:defRPr>
                <a:solidFill>
                  <a:schemeClr val="tx1"/>
                </a:solidFill>
              </a:defRPr>
            </a:lvl3pPr>
            <a:lvl4pPr marL="684000" indent="-144000" defTabSz="90000">
              <a:buFont typeface="+mj-lt"/>
              <a:buAutoNum type="romanLcPeriod"/>
              <a:defRPr>
                <a:solidFill>
                  <a:schemeClr val="tx1"/>
                </a:solidFill>
              </a:defRPr>
            </a:lvl4pPr>
            <a:lvl5pPr marL="792000" indent="-108000" defTabSz="90000">
              <a:buFont typeface="+mj-lt"/>
              <a:buAutoNum type="romanL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3540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つのコンテンツ（段落番号）">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612000"/>
            <a:ext cx="3942711" cy="5850000"/>
          </a:xfrm>
        </p:spPr>
        <p:txBody>
          <a:bodyPr/>
          <a:lstStyle>
            <a:lvl1pPr marL="180000" indent="-180000">
              <a:buSzPct val="100000"/>
              <a:buFont typeface="+mj-lt"/>
              <a:buAutoNum type="arabicPeriod"/>
              <a:defRPr/>
            </a:lvl1pPr>
            <a:lvl2pPr marL="360000" indent="-180000">
              <a:buFont typeface="+mj-lt"/>
              <a:buAutoNum type="alphaLcPeriod"/>
              <a:defRPr/>
            </a:lvl2pPr>
            <a:lvl3pPr marL="504000" indent="-144000">
              <a:buFont typeface="+mj-lt"/>
              <a:buAutoNum type="romanLcPeriod"/>
              <a:defRPr/>
            </a:lvl3pPr>
            <a:lvl4pPr marL="684000" indent="-144000">
              <a:buFont typeface="+mj-lt"/>
              <a:buAutoNum type="romanLcPeriod"/>
              <a:defRPr/>
            </a:lvl4pPr>
            <a:lvl5pPr marL="792000" indent="-108000">
              <a:buFont typeface="+mj-lt"/>
              <a:buAutoNum type="roman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9851" y="612000"/>
            <a:ext cx="4669612" cy="5850000"/>
          </a:xfrm>
        </p:spPr>
        <p:txBody>
          <a:bodyPr/>
          <a:lstStyle>
            <a:lvl1pPr marL="180000" indent="-180000">
              <a:buSzPct val="100000"/>
              <a:buFont typeface="+mj-lt"/>
              <a:buAutoNum type="arabicPeriod"/>
              <a:defRPr/>
            </a:lvl1pPr>
            <a:lvl2pPr marL="360000" indent="-180000">
              <a:buFont typeface="+mj-lt"/>
              <a:buAutoNum type="alphaLcPeriod"/>
              <a:defRPr/>
            </a:lvl2pPr>
            <a:lvl3pPr marL="504000" indent="-144000">
              <a:buFont typeface="+mj-lt"/>
              <a:buAutoNum type="romanLcPeriod"/>
              <a:defRPr/>
            </a:lvl3pPr>
            <a:lvl4pPr marL="684000" indent="-144000">
              <a:buFont typeface="+mj-lt"/>
              <a:buAutoNum type="romanLcPeriod"/>
              <a:defRPr/>
            </a:lvl4pPr>
            <a:lvl5pPr marL="792000" indent="-108000">
              <a:buFont typeface="+mj-lt"/>
              <a:buAutoNum type="roman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2427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つのコンテンツ（箇条書き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612000"/>
            <a:ext cx="3942711" cy="58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52EAE3B0-59F3-470A-BF59-64535518C78E}"/>
              </a:ext>
            </a:extLst>
          </p:cNvPr>
          <p:cNvSpPr>
            <a:spLocks noGrp="1"/>
          </p:cNvSpPr>
          <p:nvPr>
            <p:ph type="pic" sz="quarter" idx="10"/>
          </p:nvPr>
        </p:nvSpPr>
        <p:spPr>
          <a:xfrm>
            <a:off x="4262438" y="612000"/>
            <a:ext cx="4881562" cy="5850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56025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写真のみ">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E3845B-1740-4DB6-97F8-367EC2E10DE8}"/>
              </a:ext>
            </a:extLst>
          </p:cNvPr>
          <p:cNvSpPr/>
          <p:nvPr/>
        </p:nvSpPr>
        <p:spPr>
          <a:xfrm>
            <a:off x="1" y="-1"/>
            <a:ext cx="9144000" cy="93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31338F0F-F1E2-452D-B5E1-6CBC1D5B1DBA}"/>
              </a:ext>
            </a:extLst>
          </p:cNvPr>
          <p:cNvSpPr>
            <a:spLocks noGrp="1"/>
          </p:cNvSpPr>
          <p:nvPr>
            <p:ph type="pic" sz="quarter" idx="10"/>
          </p:nvPr>
        </p:nvSpPr>
        <p:spPr>
          <a:xfrm>
            <a:off x="0" y="-1"/>
            <a:ext cx="9144000" cy="6391276"/>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182272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2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9CBAC0A-55B6-4BBD-9C8A-0312FD200BA5}"/>
              </a:ext>
            </a:extLst>
          </p:cNvPr>
          <p:cNvSpPr>
            <a:spLocks noGrp="1"/>
          </p:cNvSpPr>
          <p:nvPr>
            <p:ph type="body" sz="quarter" idx="10"/>
          </p:nvPr>
        </p:nvSpPr>
        <p:spPr>
          <a:xfrm>
            <a:off x="365760" y="1002083"/>
            <a:ext cx="8412480" cy="2426917"/>
          </a:xfrm>
        </p:spPr>
        <p:txBody>
          <a:bodyPr anchor="b" anchorCtr="0">
            <a:noAutofit/>
          </a:bodyPr>
          <a:lstStyle>
            <a:lvl1pPr marL="0" indent="0" algn="ctr">
              <a:buNone/>
              <a:defRPr sz="2800" b="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279D6834-D149-40C7-98C4-9694CB8C3AA3}"/>
              </a:ext>
            </a:extLst>
          </p:cNvPr>
          <p:cNvSpPr>
            <a:spLocks noGrp="1"/>
          </p:cNvSpPr>
          <p:nvPr>
            <p:ph type="body" sz="quarter" idx="11"/>
          </p:nvPr>
        </p:nvSpPr>
        <p:spPr>
          <a:xfrm>
            <a:off x="365760" y="3718145"/>
            <a:ext cx="8412480" cy="2060356"/>
          </a:xfrm>
        </p:spPr>
        <p:txBody>
          <a:bodyPr>
            <a:noAutofit/>
          </a:bodyPr>
          <a:lstStyle>
            <a:lvl1pPr marL="0" indent="0" algn="ctr">
              <a:buNone/>
              <a:defRPr sz="1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638742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セクション見出し（写真入り）">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1F54CF-8A67-48CE-83B8-57E84A36125E}"/>
              </a:ext>
            </a:extLst>
          </p:cNvPr>
          <p:cNvSpPr>
            <a:spLocks noGrp="1"/>
          </p:cNvSpPr>
          <p:nvPr>
            <p:ph type="pic" sz="quarter" idx="12"/>
          </p:nvPr>
        </p:nvSpPr>
        <p:spPr>
          <a:xfrm>
            <a:off x="0" y="542925"/>
            <a:ext cx="9144000" cy="5876925"/>
          </a:xfrm>
        </p:spPr>
        <p:txBody>
          <a:bodyPr/>
          <a:lstStyle>
            <a:lvl1pPr marL="0" indent="0">
              <a:buNone/>
              <a:defRPr/>
            </a:lvl1pPr>
          </a:lstStyle>
          <a:p>
            <a:r>
              <a:rPr lang="en-US"/>
              <a:t>Click icon to add picture</a:t>
            </a:r>
          </a:p>
        </p:txBody>
      </p:sp>
      <p:sp>
        <p:nvSpPr>
          <p:cNvPr id="7" name="Oval 6">
            <a:extLst>
              <a:ext uri="{FF2B5EF4-FFF2-40B4-BE49-F238E27FC236}">
                <a16:creationId xmlns:a16="http://schemas.microsoft.com/office/drawing/2014/main" id="{BD47AFF7-DB9F-4565-8DA3-2FC02AFC07A3}"/>
              </a:ext>
            </a:extLst>
          </p:cNvPr>
          <p:cNvSpPr/>
          <p:nvPr/>
        </p:nvSpPr>
        <p:spPr>
          <a:xfrm>
            <a:off x="365760" y="1620034"/>
            <a:ext cx="8503920" cy="3490585"/>
          </a:xfrm>
          <a:prstGeom prst="ellipse">
            <a:avLst/>
          </a:prstGeom>
          <a:gradFill flip="none" rotWithShape="1">
            <a:gsLst>
              <a:gs pos="25000">
                <a:schemeClr val="bg1"/>
              </a:gs>
              <a:gs pos="75000">
                <a:schemeClr val="bg1">
                  <a:alpha val="50000"/>
                </a:schemeClr>
              </a:gs>
              <a:gs pos="100000">
                <a:schemeClr val="bg1">
                  <a:alpha val="0"/>
                </a:schemeClr>
              </a:gs>
            </a:gsLst>
            <a:path path="circle">
              <a:fillToRect l="50000" t="50000" r="50000" b="50000"/>
            </a:path>
            <a:tileRect/>
          </a:gra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Oval 12">
            <a:extLst>
              <a:ext uri="{FF2B5EF4-FFF2-40B4-BE49-F238E27FC236}">
                <a16:creationId xmlns:a16="http://schemas.microsoft.com/office/drawing/2014/main" id="{D02BC936-8B3D-4D5C-91BF-60560E3FA9EC}"/>
              </a:ext>
            </a:extLst>
          </p:cNvPr>
          <p:cNvSpPr/>
          <p:nvPr/>
        </p:nvSpPr>
        <p:spPr>
          <a:xfrm>
            <a:off x="365760" y="1620034"/>
            <a:ext cx="8503920" cy="3490585"/>
          </a:xfrm>
          <a:prstGeom prst="ellipse">
            <a:avLst/>
          </a:prstGeom>
          <a:gradFill flip="none" rotWithShape="1">
            <a:gsLst>
              <a:gs pos="25000">
                <a:schemeClr val="bg1"/>
              </a:gs>
              <a:gs pos="75000">
                <a:schemeClr val="bg1">
                  <a:alpha val="50000"/>
                </a:schemeClr>
              </a:gs>
              <a:gs pos="100000">
                <a:schemeClr val="bg1">
                  <a:alpha val="0"/>
                </a:schemeClr>
              </a:gs>
            </a:gsLst>
            <a:path path="circle">
              <a:fillToRect l="50000" t="50000" r="50000" b="50000"/>
            </a:path>
            <a:tileRect/>
          </a:gra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59CBAC0A-55B6-4BBD-9C8A-0312FD200BA5}"/>
              </a:ext>
            </a:extLst>
          </p:cNvPr>
          <p:cNvSpPr>
            <a:spLocks noGrp="1"/>
          </p:cNvSpPr>
          <p:nvPr>
            <p:ph type="body" sz="quarter" idx="10"/>
          </p:nvPr>
        </p:nvSpPr>
        <p:spPr>
          <a:xfrm>
            <a:off x="365760" y="1002083"/>
            <a:ext cx="8412480" cy="2426917"/>
          </a:xfrm>
        </p:spPr>
        <p:txBody>
          <a:bodyPr anchor="b" anchorCtr="0">
            <a:noAutofit/>
          </a:bodyPr>
          <a:lstStyle>
            <a:lvl1pPr marL="0" indent="0" algn="ctr">
              <a:buNone/>
              <a:defRPr sz="2800" b="0">
                <a:solidFill>
                  <a:schemeClr val="tx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279D6834-D149-40C7-98C4-9694CB8C3AA3}"/>
              </a:ext>
            </a:extLst>
          </p:cNvPr>
          <p:cNvSpPr>
            <a:spLocks noGrp="1"/>
          </p:cNvSpPr>
          <p:nvPr>
            <p:ph type="body" sz="quarter" idx="11"/>
          </p:nvPr>
        </p:nvSpPr>
        <p:spPr>
          <a:xfrm>
            <a:off x="365760" y="3718145"/>
            <a:ext cx="8412480" cy="2060356"/>
          </a:xfrm>
        </p:spPr>
        <p:txBody>
          <a:bodyPr>
            <a:noAutofit/>
          </a:bodyPr>
          <a:lstStyle>
            <a:lvl1pPr marL="0" indent="0" algn="ctr">
              <a:buNone/>
              <a:defRPr sz="1800" b="0"/>
            </a:lvl1pPr>
          </a:lstStyle>
          <a:p>
            <a:pPr lvl="0"/>
            <a:r>
              <a:rPr lang="en-US"/>
              <a:t>Click to edit Master text styles</a:t>
            </a:r>
          </a:p>
        </p:txBody>
      </p:sp>
    </p:spTree>
    <p:extLst>
      <p:ext uri="{BB962C8B-B14F-4D97-AF65-F5344CB8AC3E}">
        <p14:creationId xmlns:p14="http://schemas.microsoft.com/office/powerpoint/2010/main" val="3478845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つのコンテンツ（箇条書き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611999"/>
            <a:ext cx="3942711" cy="58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9851" y="611999"/>
            <a:ext cx="4669612" cy="585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639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つのコンテンツ（段落番号）">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612000"/>
            <a:ext cx="3942711" cy="5850000"/>
          </a:xfrm>
        </p:spPr>
        <p:txBody>
          <a:bodyPr/>
          <a:lstStyle>
            <a:lvl1pPr marL="180000" indent="-180000">
              <a:buSzPct val="100000"/>
              <a:buFont typeface="+mj-lt"/>
              <a:buAutoNum type="arabicPeriod"/>
              <a:defRPr/>
            </a:lvl1pPr>
            <a:lvl2pPr marL="360000" indent="-180000">
              <a:buFont typeface="+mj-lt"/>
              <a:buAutoNum type="alphaLcPeriod"/>
              <a:defRPr/>
            </a:lvl2pPr>
            <a:lvl3pPr marL="504000" indent="-144000">
              <a:buFont typeface="+mj-lt"/>
              <a:buAutoNum type="romanLcPeriod"/>
              <a:defRPr/>
            </a:lvl3pPr>
            <a:lvl4pPr marL="684000" indent="-144000">
              <a:buFont typeface="+mj-lt"/>
              <a:buAutoNum type="romanLcPeriod"/>
              <a:defRPr/>
            </a:lvl4pPr>
            <a:lvl5pPr marL="792000" indent="-108000">
              <a:buFont typeface="+mj-lt"/>
              <a:buAutoNum type="roman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9851" y="612000"/>
            <a:ext cx="4669612" cy="5850000"/>
          </a:xfrm>
        </p:spPr>
        <p:txBody>
          <a:bodyPr/>
          <a:lstStyle>
            <a:lvl1pPr marL="180000" indent="-180000">
              <a:buSzPct val="100000"/>
              <a:buFont typeface="+mj-lt"/>
              <a:buAutoNum type="arabicPeriod"/>
              <a:defRPr/>
            </a:lvl1pPr>
            <a:lvl2pPr marL="360000" indent="-180000">
              <a:buFont typeface="+mj-lt"/>
              <a:buAutoNum type="alphaLcPeriod"/>
              <a:defRPr/>
            </a:lvl2pPr>
            <a:lvl3pPr marL="504000" indent="-144000">
              <a:buFont typeface="+mj-lt"/>
              <a:buAutoNum type="romanLcPeriod"/>
              <a:defRPr/>
            </a:lvl3pPr>
            <a:lvl4pPr marL="684000" indent="-144000">
              <a:buFont typeface="+mj-lt"/>
              <a:buAutoNum type="romanLcPeriod"/>
              <a:defRPr/>
            </a:lvl4pPr>
            <a:lvl5pPr marL="792000" indent="-108000">
              <a:buFont typeface="+mj-lt"/>
              <a:buAutoNum type="romanL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915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つのコンテンツ（箇条書き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1968" y="864000"/>
            <a:ext cx="3942711" cy="54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52EAE3B0-59F3-470A-BF59-64535518C78E}"/>
              </a:ext>
            </a:extLst>
          </p:cNvPr>
          <p:cNvSpPr>
            <a:spLocks noGrp="1"/>
          </p:cNvSpPr>
          <p:nvPr>
            <p:ph type="pic" sz="quarter" idx="10"/>
          </p:nvPr>
        </p:nvSpPr>
        <p:spPr>
          <a:xfrm>
            <a:off x="4262438" y="864000"/>
            <a:ext cx="4881562" cy="5472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5989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写真のみ">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AD1B8-CB73-411B-976B-DD79AAFE1599}"/>
              </a:ext>
            </a:extLst>
          </p:cNvPr>
          <p:cNvSpPr/>
          <p:nvPr/>
        </p:nvSpPr>
        <p:spPr>
          <a:xfrm>
            <a:off x="1" y="-1"/>
            <a:ext cx="9144000" cy="93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3">
            <a:extLst>
              <a:ext uri="{FF2B5EF4-FFF2-40B4-BE49-F238E27FC236}">
                <a16:creationId xmlns:a16="http://schemas.microsoft.com/office/drawing/2014/main" id="{31338F0F-F1E2-452D-B5E1-6CBC1D5B1DBA}"/>
              </a:ext>
            </a:extLst>
          </p:cNvPr>
          <p:cNvSpPr>
            <a:spLocks noGrp="1"/>
          </p:cNvSpPr>
          <p:nvPr>
            <p:ph type="pic" sz="quarter" idx="10"/>
          </p:nvPr>
        </p:nvSpPr>
        <p:spPr>
          <a:xfrm>
            <a:off x="0" y="-1"/>
            <a:ext cx="9144000" cy="6400801"/>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64829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969252-BDAE-4630-A1E8-28EA88D515E5}"/>
              </a:ext>
            </a:extLst>
          </p:cNvPr>
          <p:cNvCxnSpPr>
            <a:cxnSpLocks/>
          </p:cNvCxnSpPr>
          <p:nvPr/>
        </p:nvCxnSpPr>
        <p:spPr bwMode="black">
          <a:xfrm>
            <a:off x="0" y="511771"/>
            <a:ext cx="914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00BFE82-E70E-4C1C-B239-7825DC4EB633}"/>
              </a:ext>
            </a:extLst>
          </p:cNvPr>
          <p:cNvSpPr/>
          <p:nvPr/>
        </p:nvSpPr>
        <p:spPr bwMode="white">
          <a:xfrm>
            <a:off x="0" y="0"/>
            <a:ext cx="914400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bwMode="black">
          <a:xfrm>
            <a:off x="191967" y="126000"/>
            <a:ext cx="8747496" cy="396000"/>
          </a:xfrm>
          <a:prstGeom prst="rect">
            <a:avLst/>
          </a:prstGeom>
        </p:spPr>
        <p:txBody>
          <a:bodyPr vert="horz" lIns="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91967" y="612000"/>
            <a:ext cx="8747496" cy="5851150"/>
          </a:xfrm>
          <a:prstGeom prst="rect">
            <a:avLst/>
          </a:prstGeom>
        </p:spPr>
        <p:txBody>
          <a:bodyPr vert="horz" lIns="45720" tIns="73152"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p>
        </p:txBody>
      </p:sp>
      <p:sp>
        <p:nvSpPr>
          <p:cNvPr id="5" name="TextBox 4">
            <a:extLst>
              <a:ext uri="{FF2B5EF4-FFF2-40B4-BE49-F238E27FC236}">
                <a16:creationId xmlns:a16="http://schemas.microsoft.com/office/drawing/2014/main" id="{08C2FB9A-9000-4AD5-822F-38482757BEA7}"/>
              </a:ext>
            </a:extLst>
          </p:cNvPr>
          <p:cNvSpPr txBox="1"/>
          <p:nvPr/>
        </p:nvSpPr>
        <p:spPr>
          <a:xfrm>
            <a:off x="8392886" y="6566683"/>
            <a:ext cx="546577" cy="246221"/>
          </a:xfrm>
          <a:prstGeom prst="rect">
            <a:avLst/>
          </a:prstGeom>
          <a:noFill/>
        </p:spPr>
        <p:txBody>
          <a:bodyPr wrap="square" lIns="0" rIns="0" rtlCol="0">
            <a:spAutoFit/>
          </a:bodyPr>
          <a:lstStyle/>
          <a:p>
            <a:pPr algn="r"/>
            <a:fld id="{8EB92688-8440-4905-ACA0-EACBFA8A49E6}" type="slidenum">
              <a:rPr lang="en-US" sz="1000" smtClean="0">
                <a:solidFill>
                  <a:schemeClr val="tx2"/>
                </a:solidFill>
                <a:latin typeface="+mn-lt"/>
              </a:rPr>
              <a:t>‹#›</a:t>
            </a:fld>
            <a:endParaRPr lang="en-US" sz="1000" dirty="0">
              <a:solidFill>
                <a:schemeClr val="tx2"/>
              </a:solidFill>
              <a:latin typeface="+mn-lt"/>
            </a:endParaRPr>
          </a:p>
        </p:txBody>
      </p:sp>
      <p:sp>
        <p:nvSpPr>
          <p:cNvPr id="11" name="TextBox 10">
            <a:extLst>
              <a:ext uri="{FF2B5EF4-FFF2-40B4-BE49-F238E27FC236}">
                <a16:creationId xmlns:a16="http://schemas.microsoft.com/office/drawing/2014/main" id="{FE3C0B7C-648B-4F1E-B40B-5AE0E9FBF7CE}"/>
              </a:ext>
            </a:extLst>
          </p:cNvPr>
          <p:cNvSpPr txBox="1"/>
          <p:nvPr/>
        </p:nvSpPr>
        <p:spPr>
          <a:xfrm>
            <a:off x="4367285" y="6568943"/>
            <a:ext cx="4155743"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ja-JP" altLang="en-US" sz="1000" b="0" i="0" dirty="0">
                <a:solidFill>
                  <a:srgbClr val="242424"/>
                </a:solidFill>
                <a:effectLst/>
                <a:highlight>
                  <a:srgbClr val="FFFFFF"/>
                </a:highlight>
                <a:latin typeface="Meiryo UI" panose="020B0604030504040204" pitchFamily="50" charset="-128"/>
                <a:ea typeface="Meiryo UI" panose="020B0604030504040204" pitchFamily="50" charset="-128"/>
              </a:rPr>
              <a:t>　令和６年　路盤・舗装機械技術委員会・総会</a:t>
            </a:r>
            <a:endParaRPr lang="en-US" sz="1000" dirty="0">
              <a:solidFill>
                <a:schemeClr val="tx2"/>
              </a:solidFill>
              <a:latin typeface="+mn-lt"/>
            </a:endParaRPr>
          </a:p>
        </p:txBody>
      </p:sp>
      <p:pic>
        <p:nvPicPr>
          <p:cNvPr id="9" name="Picture 8">
            <a:extLst>
              <a:ext uri="{FF2B5EF4-FFF2-40B4-BE49-F238E27FC236}">
                <a16:creationId xmlns:a16="http://schemas.microsoft.com/office/drawing/2014/main" id="{C95CC31F-6BB5-4CC3-83B4-B92C39778E1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2383" y="6494225"/>
            <a:ext cx="1118071" cy="363076"/>
          </a:xfrm>
          <a:prstGeom prst="rect">
            <a:avLst/>
          </a:prstGeom>
        </p:spPr>
      </p:pic>
    </p:spTree>
    <p:extLst>
      <p:ext uri="{BB962C8B-B14F-4D97-AF65-F5344CB8AC3E}">
        <p14:creationId xmlns:p14="http://schemas.microsoft.com/office/powerpoint/2010/main" val="381894517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42" r:id="rId11"/>
    <p:sldLayoutId id="2147483743" r:id="rId12"/>
  </p:sldLayoutIdLst>
  <p:txStyles>
    <p:title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p:titleStyle>
    <p:bodyStyle>
      <a:lvl1pPr marL="180000" indent="-180000" algn="l" defTabSz="90000" rtl="0" eaLnBrk="1" latinLnBrk="0" hangingPunct="1">
        <a:lnSpc>
          <a:spcPct val="100000"/>
        </a:lnSpc>
        <a:spcBef>
          <a:spcPts val="1000"/>
        </a:spcBef>
        <a:spcAft>
          <a:spcPts val="0"/>
        </a:spcAft>
        <a:buClrTx/>
        <a:buSzPct val="95000"/>
        <a:buFont typeface="Arial" panose="020B0604020202020204" pitchFamily="34" charset="0"/>
        <a:buChar char="●"/>
        <a:tabLst>
          <a:tab pos="179388" algn="l"/>
        </a:tabLst>
        <a:defRPr sz="1400" b="0" kern="1200">
          <a:solidFill>
            <a:schemeClr val="tx1"/>
          </a:solidFill>
          <a:latin typeface="+mn-lt"/>
          <a:ea typeface="+mn-ea"/>
          <a:cs typeface="+mn-cs"/>
        </a:defRPr>
      </a:lvl1pPr>
      <a:lvl2pPr marL="360000" indent="-180000" algn="l" defTabSz="90000" rtl="0" eaLnBrk="1" latinLnBrk="0" hangingPunct="1">
        <a:lnSpc>
          <a:spcPct val="90000"/>
        </a:lnSpc>
        <a:spcBef>
          <a:spcPts val="500"/>
        </a:spcBef>
        <a:spcAft>
          <a:spcPts val="0"/>
        </a:spcAft>
        <a:buSzPct val="100000"/>
        <a:buFont typeface="Calibri" panose="020F0502020204030204" pitchFamily="34" charset="0"/>
        <a:buChar char="○"/>
        <a:defRPr sz="1200" kern="1200">
          <a:solidFill>
            <a:schemeClr val="tx1"/>
          </a:solidFill>
          <a:latin typeface="+mn-lt"/>
          <a:ea typeface="+mn-ea"/>
          <a:cs typeface="+mn-cs"/>
        </a:defRPr>
      </a:lvl2pPr>
      <a:lvl3pPr marL="504000" indent="-144000" algn="l" defTabSz="90000" rtl="0" eaLnBrk="1" latinLnBrk="0" hangingPunct="1">
        <a:lnSpc>
          <a:spcPct val="90000"/>
        </a:lnSpc>
        <a:spcBef>
          <a:spcPts val="500"/>
        </a:spcBef>
        <a:spcAft>
          <a:spcPts val="0"/>
        </a:spcAft>
        <a:buSzPct val="100000"/>
        <a:buFont typeface="Wingdings" panose="05000000000000000000" pitchFamily="2" charset="2"/>
        <a:buChar char="§"/>
        <a:defRPr sz="1100" kern="1200">
          <a:solidFill>
            <a:schemeClr val="tx1"/>
          </a:solidFill>
          <a:latin typeface="+mn-lt"/>
          <a:ea typeface="+mn-ea"/>
          <a:cs typeface="+mn-cs"/>
        </a:defRPr>
      </a:lvl3pPr>
      <a:lvl4pPr marL="684000" indent="-144000" algn="l" defTabSz="90000" rtl="0" eaLnBrk="1" latinLnBrk="0" hangingPunct="1">
        <a:lnSpc>
          <a:spcPct val="90000"/>
        </a:lnSpc>
        <a:spcBef>
          <a:spcPts val="500"/>
        </a:spcBef>
        <a:spcAft>
          <a:spcPts val="0"/>
        </a:spcAft>
        <a:buSzPct val="100000"/>
        <a:buFont typeface="Arial" panose="020B0604020202020204" pitchFamily="34" charset="0"/>
        <a:buChar char="›"/>
        <a:defRPr sz="1000" kern="1200">
          <a:solidFill>
            <a:schemeClr val="tx1"/>
          </a:solidFill>
          <a:latin typeface="+mn-lt"/>
          <a:ea typeface="+mn-ea"/>
          <a:cs typeface="+mn-cs"/>
        </a:defRPr>
      </a:lvl4pPr>
      <a:lvl5pPr marL="792000" indent="-108000" algn="l" defTabSz="90000" rtl="0" eaLnBrk="1" latinLnBrk="0" hangingPunct="1">
        <a:lnSpc>
          <a:spcPct val="90000"/>
        </a:lnSpc>
        <a:spcBef>
          <a:spcPts val="500"/>
        </a:spcBef>
        <a:buFont typeface="Arial" panose="020B060402020202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59EE2B1-DC74-48AC-8087-7043B76CFB2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E505ADA-B20E-46A4-8413-D959A631618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75AB8F-CD4F-4893-B3B5-506842A384A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8CF897-AE03-4A27-9F4D-5509D5E07887}" type="datetimeFigureOut">
              <a:rPr kumimoji="1" lang="ja-JP" altLang="en-US" smtClean="0"/>
              <a:t>2024/10/17</a:t>
            </a:fld>
            <a:endParaRPr kumimoji="1" lang="ja-JP" altLang="en-US"/>
          </a:p>
        </p:txBody>
      </p:sp>
      <p:sp>
        <p:nvSpPr>
          <p:cNvPr id="5" name="フッター プレースホルダー 4">
            <a:extLst>
              <a:ext uri="{FF2B5EF4-FFF2-40B4-BE49-F238E27FC236}">
                <a16:creationId xmlns:a16="http://schemas.microsoft.com/office/drawing/2014/main" id="{F813B01E-EF72-42B1-AC72-B18CDD25842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7C5F88D-060B-4274-A84B-CC8A8A11C9A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7DD2A-9DF1-4E4B-9DF4-BEE577427944}" type="slidenum">
              <a:rPr kumimoji="1" lang="ja-JP" altLang="en-US" smtClean="0"/>
              <a:t>‹#›</a:t>
            </a:fld>
            <a:endParaRPr kumimoji="1" lang="ja-JP" altLang="en-US"/>
          </a:p>
        </p:txBody>
      </p:sp>
    </p:spTree>
    <p:extLst>
      <p:ext uri="{BB962C8B-B14F-4D97-AF65-F5344CB8AC3E}">
        <p14:creationId xmlns:p14="http://schemas.microsoft.com/office/powerpoint/2010/main" val="34179307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967C22-4AC2-4106-9A48-36B845B63A75}"/>
              </a:ext>
            </a:extLst>
          </p:cNvPr>
          <p:cNvSpPr/>
          <p:nvPr/>
        </p:nvSpPr>
        <p:spPr bwMode="white">
          <a:xfrm>
            <a:off x="0" y="0"/>
            <a:ext cx="9144000" cy="5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 name="Straight Connector 9">
            <a:extLst>
              <a:ext uri="{FF2B5EF4-FFF2-40B4-BE49-F238E27FC236}">
                <a16:creationId xmlns:a16="http://schemas.microsoft.com/office/drawing/2014/main" id="{496D6596-022B-415D-AAA8-329A54231D69}"/>
              </a:ext>
            </a:extLst>
          </p:cNvPr>
          <p:cNvCxnSpPr>
            <a:cxnSpLocks/>
          </p:cNvCxnSpPr>
          <p:nvPr/>
        </p:nvCxnSpPr>
        <p:spPr bwMode="black">
          <a:xfrm>
            <a:off x="0" y="528928"/>
            <a:ext cx="9144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black">
          <a:xfrm>
            <a:off x="191967" y="126000"/>
            <a:ext cx="8747496" cy="396000"/>
          </a:xfrm>
          <a:prstGeom prst="rect">
            <a:avLst/>
          </a:prstGeom>
        </p:spPr>
        <p:txBody>
          <a:bodyPr vert="horz" lIns="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91967" y="612000"/>
            <a:ext cx="8747496" cy="5850000"/>
          </a:xfrm>
          <a:prstGeom prst="rect">
            <a:avLst/>
          </a:prstGeom>
        </p:spPr>
        <p:txBody>
          <a:bodyPr vert="horz" lIns="45720" tIns="73152" rIns="4572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a:extLst>
              <a:ext uri="{FF2B5EF4-FFF2-40B4-BE49-F238E27FC236}">
                <a16:creationId xmlns:a16="http://schemas.microsoft.com/office/drawing/2014/main" id="{08C2FB9A-9000-4AD5-822F-38482757BEA7}"/>
              </a:ext>
            </a:extLst>
          </p:cNvPr>
          <p:cNvSpPr txBox="1"/>
          <p:nvPr/>
        </p:nvSpPr>
        <p:spPr>
          <a:xfrm>
            <a:off x="8392886" y="6560047"/>
            <a:ext cx="546577" cy="246221"/>
          </a:xfrm>
          <a:prstGeom prst="rect">
            <a:avLst/>
          </a:prstGeom>
          <a:noFill/>
        </p:spPr>
        <p:txBody>
          <a:bodyPr wrap="square" lIns="0" rIns="0" rtlCol="0">
            <a:spAutoFit/>
          </a:bodyPr>
          <a:lstStyle/>
          <a:p>
            <a:pPr algn="r"/>
            <a:fld id="{8EB92688-8440-4905-ACA0-EACBFA8A49E6}" type="slidenum">
              <a:rPr lang="en-US" sz="1000" smtClean="0">
                <a:solidFill>
                  <a:schemeClr val="tx2"/>
                </a:solidFill>
                <a:latin typeface="+mn-lt"/>
              </a:rPr>
              <a:t>‹#›</a:t>
            </a:fld>
            <a:endParaRPr lang="en-US" sz="1000">
              <a:solidFill>
                <a:schemeClr val="tx2"/>
              </a:solidFill>
              <a:latin typeface="+mn-lt"/>
            </a:endParaRPr>
          </a:p>
        </p:txBody>
      </p:sp>
      <p:sp>
        <p:nvSpPr>
          <p:cNvPr id="13" name="TextBox 12">
            <a:extLst>
              <a:ext uri="{FF2B5EF4-FFF2-40B4-BE49-F238E27FC236}">
                <a16:creationId xmlns:a16="http://schemas.microsoft.com/office/drawing/2014/main" id="{7170E97C-2D17-40AF-90A7-21169EBD33BC}"/>
              </a:ext>
            </a:extLst>
          </p:cNvPr>
          <p:cNvSpPr txBox="1"/>
          <p:nvPr/>
        </p:nvSpPr>
        <p:spPr>
          <a:xfrm>
            <a:off x="4001551" y="6560047"/>
            <a:ext cx="1132515" cy="246221"/>
          </a:xfrm>
          <a:prstGeom prst="rect">
            <a:avLst/>
          </a:prstGeom>
          <a:noFill/>
        </p:spPr>
        <p:txBody>
          <a:bodyPr wrap="square" rtlCol="0">
            <a:spAutoFit/>
          </a:bodyPr>
          <a:lstStyle/>
          <a:p>
            <a:pPr algn="ctr"/>
            <a:r>
              <a:rPr lang="en-US" sz="1000" b="1">
                <a:solidFill>
                  <a:srgbClr val="FF0000"/>
                </a:solidFill>
                <a:latin typeface="+mn-lt"/>
              </a:rPr>
              <a:t>Confidential</a:t>
            </a:r>
          </a:p>
        </p:txBody>
      </p:sp>
      <p:sp>
        <p:nvSpPr>
          <p:cNvPr id="11" name="TextBox 10">
            <a:extLst>
              <a:ext uri="{FF2B5EF4-FFF2-40B4-BE49-F238E27FC236}">
                <a16:creationId xmlns:a16="http://schemas.microsoft.com/office/drawing/2014/main" id="{9D5AE79B-04A5-4947-80A0-DEFA10EE317F}"/>
              </a:ext>
            </a:extLst>
          </p:cNvPr>
          <p:cNvSpPr txBox="1"/>
          <p:nvPr/>
        </p:nvSpPr>
        <p:spPr>
          <a:xfrm>
            <a:off x="4968240" y="6568657"/>
            <a:ext cx="3695700" cy="24622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ja-JP" altLang="en-US" sz="1000" dirty="0">
                <a:solidFill>
                  <a:schemeClr val="tx2"/>
                </a:solidFill>
                <a:latin typeface="+mn-lt"/>
              </a:rPr>
              <a:t>プレゼンテーション名</a:t>
            </a:r>
            <a:r>
              <a:rPr lang="en-US" sz="1000" dirty="0">
                <a:solidFill>
                  <a:schemeClr val="tx2"/>
                </a:solidFill>
                <a:latin typeface="+mn-lt"/>
              </a:rPr>
              <a:t> (</a:t>
            </a:r>
            <a:r>
              <a:rPr lang="ja-JP" altLang="en-US" sz="1000" dirty="0">
                <a:solidFill>
                  <a:schemeClr val="tx2"/>
                </a:solidFill>
                <a:latin typeface="+mn-lt"/>
              </a:rPr>
              <a:t>スライドマスターから変更ください</a:t>
            </a:r>
            <a:r>
              <a:rPr lang="en-US" sz="1000" dirty="0">
                <a:solidFill>
                  <a:schemeClr val="tx2"/>
                </a:solidFill>
                <a:latin typeface="+mn-lt"/>
              </a:rPr>
              <a:t>)</a:t>
            </a:r>
          </a:p>
        </p:txBody>
      </p:sp>
      <p:pic>
        <p:nvPicPr>
          <p:cNvPr id="14" name="Picture 13">
            <a:extLst>
              <a:ext uri="{FF2B5EF4-FFF2-40B4-BE49-F238E27FC236}">
                <a16:creationId xmlns:a16="http://schemas.microsoft.com/office/drawing/2014/main" id="{EC7E6CB9-2414-45A7-9998-4F27B7B56BC3}"/>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72383" y="6494225"/>
            <a:ext cx="1118071" cy="363076"/>
          </a:xfrm>
          <a:prstGeom prst="rect">
            <a:avLst/>
          </a:prstGeom>
        </p:spPr>
      </p:pic>
    </p:spTree>
    <p:extLst>
      <p:ext uri="{BB962C8B-B14F-4D97-AF65-F5344CB8AC3E}">
        <p14:creationId xmlns:p14="http://schemas.microsoft.com/office/powerpoint/2010/main" val="19420041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p:hf sldNum="0" hdr="0" ftr="0" dt="0"/>
  <p:txStyles>
    <p:title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p:titleStyle>
    <p:bodyStyle>
      <a:lvl1pPr marL="180000" indent="-180000" algn="l" defTabSz="90000" rtl="0" eaLnBrk="1" latinLnBrk="0" hangingPunct="1">
        <a:lnSpc>
          <a:spcPct val="100000"/>
        </a:lnSpc>
        <a:spcBef>
          <a:spcPts val="1000"/>
        </a:spcBef>
        <a:spcAft>
          <a:spcPts val="0"/>
        </a:spcAft>
        <a:buSzPct val="95000"/>
        <a:buFont typeface="Arial" panose="020B0604020202020204" pitchFamily="34" charset="0"/>
        <a:buChar char="●"/>
        <a:defRPr sz="1400" b="0" kern="1200">
          <a:solidFill>
            <a:schemeClr val="tx1"/>
          </a:solidFill>
          <a:latin typeface="+mn-lt"/>
          <a:ea typeface="+mn-ea"/>
          <a:cs typeface="+mn-cs"/>
        </a:defRPr>
      </a:lvl1pPr>
      <a:lvl2pPr marL="360000" indent="-180000" algn="l" defTabSz="90000" rtl="0" eaLnBrk="1" latinLnBrk="0" hangingPunct="1">
        <a:lnSpc>
          <a:spcPct val="90000"/>
        </a:lnSpc>
        <a:spcBef>
          <a:spcPts val="500"/>
        </a:spcBef>
        <a:spcAft>
          <a:spcPts val="0"/>
        </a:spcAft>
        <a:buSzPct val="100000"/>
        <a:buFont typeface="Calibri" panose="020F0502020204030204" pitchFamily="34" charset="0"/>
        <a:buChar char="○"/>
        <a:defRPr sz="1200" kern="1200">
          <a:solidFill>
            <a:schemeClr val="tx1"/>
          </a:solidFill>
          <a:latin typeface="+mn-lt"/>
          <a:ea typeface="+mn-ea"/>
          <a:cs typeface="+mn-cs"/>
        </a:defRPr>
      </a:lvl2pPr>
      <a:lvl3pPr marL="504000" indent="-144000" algn="l" defTabSz="90000" rtl="0" eaLnBrk="1" latinLnBrk="0" hangingPunct="1">
        <a:lnSpc>
          <a:spcPct val="90000"/>
        </a:lnSpc>
        <a:spcBef>
          <a:spcPts val="500"/>
        </a:spcBef>
        <a:spcAft>
          <a:spcPts val="0"/>
        </a:spcAft>
        <a:buSzPct val="100000"/>
        <a:buFont typeface="Wingdings" panose="05000000000000000000" pitchFamily="2" charset="2"/>
        <a:buChar char="§"/>
        <a:defRPr sz="1100" kern="1200">
          <a:solidFill>
            <a:schemeClr val="tx1"/>
          </a:solidFill>
          <a:latin typeface="+mn-lt"/>
          <a:ea typeface="+mn-ea"/>
          <a:cs typeface="+mn-cs"/>
        </a:defRPr>
      </a:lvl3pPr>
      <a:lvl4pPr marL="684000" indent="-144000" algn="l" defTabSz="90000" rtl="0" eaLnBrk="1" latinLnBrk="0" hangingPunct="1">
        <a:lnSpc>
          <a:spcPct val="90000"/>
        </a:lnSpc>
        <a:spcBef>
          <a:spcPts val="500"/>
        </a:spcBef>
        <a:spcAft>
          <a:spcPts val="0"/>
        </a:spcAft>
        <a:buSzPct val="100000"/>
        <a:buFont typeface="Arial" panose="020B0604020202020204" pitchFamily="34" charset="0"/>
        <a:buChar char="›"/>
        <a:defRPr sz="1000" kern="1200">
          <a:solidFill>
            <a:schemeClr val="tx1"/>
          </a:solidFill>
          <a:latin typeface="+mn-lt"/>
          <a:ea typeface="+mn-ea"/>
          <a:cs typeface="+mn-cs"/>
        </a:defRPr>
      </a:lvl4pPr>
      <a:lvl5pPr marL="792000" indent="-108000" algn="l" defTabSz="90000" rtl="0" eaLnBrk="1" latinLnBrk="0" hangingPunct="1">
        <a:lnSpc>
          <a:spcPct val="90000"/>
        </a:lnSpc>
        <a:spcBef>
          <a:spcPts val="500"/>
        </a:spcBef>
        <a:buFont typeface="Arial Narrow" panose="020B0606020202030204" pitchFamily="34" charset="0"/>
        <a:buChar char="–"/>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png"/><Relationship Id="rId11" Type="http://schemas.microsoft.com/office/2007/relationships/hdphoto" Target="../media/hdphoto3.wdp"/><Relationship Id="rId5" Type="http://schemas.openxmlformats.org/officeDocument/2006/relationships/image" Target="../media/image25.emf"/><Relationship Id="rId10" Type="http://schemas.openxmlformats.org/officeDocument/2006/relationships/image" Target="../media/image28.png"/><Relationship Id="rId4" Type="http://schemas.openxmlformats.org/officeDocument/2006/relationships/package" Target="../embeddings/Microsoft_Excel_Worksheet.xlsx"/><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29.jp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logWCP6wXDo?feature=oembed" TargetMode="Externa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komatsu.jp/ja/aboutus/innov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komatsu.jp/ja/aboutus/innov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komatsu.jp/ja/aboutus/innovation"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oFxMN0HVrbY?feature=oembed"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jpeg"/><Relationship Id="rId11" Type="http://schemas.openxmlformats.org/officeDocument/2006/relationships/image" Target="../media/image20.sv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7AFE4-7354-40F1-B9DC-CCE620CADADC}"/>
              </a:ext>
            </a:extLst>
          </p:cNvPr>
          <p:cNvSpPr>
            <a:spLocks noGrp="1"/>
          </p:cNvSpPr>
          <p:nvPr>
            <p:ph type="ctrTitle"/>
          </p:nvPr>
        </p:nvSpPr>
        <p:spPr/>
        <p:txBody>
          <a:bodyPr/>
          <a:lstStyle/>
          <a:p>
            <a:r>
              <a:rPr lang="ja-JP" altLang="en-US" dirty="0"/>
              <a:t>完全電動ミニショベルの研究</a:t>
            </a:r>
            <a:endParaRPr lang="en-US" dirty="0"/>
          </a:p>
        </p:txBody>
      </p:sp>
      <p:sp>
        <p:nvSpPr>
          <p:cNvPr id="6" name="Text Placeholder 5">
            <a:extLst>
              <a:ext uri="{FF2B5EF4-FFF2-40B4-BE49-F238E27FC236}">
                <a16:creationId xmlns:a16="http://schemas.microsoft.com/office/drawing/2014/main" id="{67A8B04E-938B-42D8-AAB2-66ED24D62C4A}"/>
              </a:ext>
            </a:extLst>
          </p:cNvPr>
          <p:cNvSpPr>
            <a:spLocks noGrp="1"/>
          </p:cNvSpPr>
          <p:nvPr>
            <p:ph type="body" sz="quarter" idx="10"/>
          </p:nvPr>
        </p:nvSpPr>
        <p:spPr/>
        <p:txBody>
          <a:bodyPr/>
          <a:lstStyle/>
          <a:p>
            <a:r>
              <a:rPr lang="ja-JP" altLang="en-US" dirty="0"/>
              <a:t>コマツ</a:t>
            </a:r>
            <a:r>
              <a:rPr lang="en-US" altLang="ja-JP" dirty="0"/>
              <a:t>/</a:t>
            </a:r>
            <a:r>
              <a:rPr lang="ja-JP" altLang="en-US" dirty="0"/>
              <a:t>石川凌</a:t>
            </a:r>
            <a:endParaRPr lang="en-US" altLang="ja-JP" dirty="0"/>
          </a:p>
          <a:p>
            <a:r>
              <a:rPr lang="en-US" altLang="ja-JP" dirty="0"/>
              <a:t>2024/9/19</a:t>
            </a:r>
            <a:endParaRPr lang="en-US" dirty="0"/>
          </a:p>
        </p:txBody>
      </p:sp>
    </p:spTree>
    <p:extLst>
      <p:ext uri="{BB962C8B-B14F-4D97-AF65-F5344CB8AC3E}">
        <p14:creationId xmlns:p14="http://schemas.microsoft.com/office/powerpoint/2010/main" val="106645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E2955-78B9-2A57-476E-ED42924D37D4}"/>
              </a:ext>
            </a:extLst>
          </p:cNvPr>
          <p:cNvSpPr>
            <a:spLocks noGrp="1"/>
          </p:cNvSpPr>
          <p:nvPr>
            <p:ph type="title"/>
          </p:nvPr>
        </p:nvSpPr>
        <p:spPr/>
        <p:txBody>
          <a:bodyPr/>
          <a:lstStyle/>
          <a:p>
            <a:r>
              <a:rPr kumimoji="1" lang="ja-JP" altLang="en-US" dirty="0"/>
              <a:t>車両概要　実機試験の様子</a:t>
            </a:r>
          </a:p>
        </p:txBody>
      </p:sp>
      <p:pic>
        <p:nvPicPr>
          <p:cNvPr id="8" name="test_video">
            <a:hlinkClick r:id="" action="ppaction://media"/>
            <a:extLst>
              <a:ext uri="{FF2B5EF4-FFF2-40B4-BE49-F238E27FC236}">
                <a16:creationId xmlns:a16="http://schemas.microsoft.com/office/drawing/2014/main" id="{261CC5B7-02DE-BA92-6E24-D05FE68642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588" y="1143000"/>
            <a:ext cx="8124825" cy="4572000"/>
          </a:xfrm>
          <a:prstGeom prst="rect">
            <a:avLst/>
          </a:prstGeom>
        </p:spPr>
      </p:pic>
    </p:spTree>
    <p:extLst>
      <p:ext uri="{BB962C8B-B14F-4D97-AF65-F5344CB8AC3E}">
        <p14:creationId xmlns:p14="http://schemas.microsoft.com/office/powerpoint/2010/main" val="5187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201C5A3-256E-C587-423D-C0970C019D63}"/>
              </a:ext>
            </a:extLst>
          </p:cNvPr>
          <p:cNvPicPr>
            <a:picLocks noChangeAspect="1"/>
          </p:cNvPicPr>
          <p:nvPr/>
        </p:nvPicPr>
        <p:blipFill>
          <a:blip r:embed="rId3"/>
          <a:stretch>
            <a:fillRect/>
          </a:stretch>
        </p:blipFill>
        <p:spPr>
          <a:xfrm>
            <a:off x="5668585" y="1400910"/>
            <a:ext cx="1509713" cy="996760"/>
          </a:xfrm>
          <a:prstGeom prst="rect">
            <a:avLst/>
          </a:prstGeom>
        </p:spPr>
      </p:pic>
      <p:sp>
        <p:nvSpPr>
          <p:cNvPr id="10" name="正方形/長方形 9">
            <a:extLst>
              <a:ext uri="{FF2B5EF4-FFF2-40B4-BE49-F238E27FC236}">
                <a16:creationId xmlns:a16="http://schemas.microsoft.com/office/drawing/2014/main" id="{776324A5-A3DB-46BD-95BE-86A370F29C08}"/>
              </a:ext>
            </a:extLst>
          </p:cNvPr>
          <p:cNvSpPr/>
          <p:nvPr/>
        </p:nvSpPr>
        <p:spPr>
          <a:xfrm>
            <a:off x="4283679" y="4022702"/>
            <a:ext cx="4497714" cy="2528959"/>
          </a:xfrm>
          <a:prstGeom prst="rect">
            <a:avLst/>
          </a:prstGeom>
          <a:no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21" name="オブジェクト 20">
            <a:extLst>
              <a:ext uri="{FF2B5EF4-FFF2-40B4-BE49-F238E27FC236}">
                <a16:creationId xmlns:a16="http://schemas.microsoft.com/office/drawing/2014/main" id="{FBDFFAD4-0778-48E7-8F44-BC323466C423}"/>
              </a:ext>
            </a:extLst>
          </p:cNvPr>
          <p:cNvGraphicFramePr>
            <a:graphicFrameLocks noChangeAspect="1"/>
          </p:cNvGraphicFramePr>
          <p:nvPr>
            <p:extLst>
              <p:ext uri="{D42A27DB-BD31-4B8C-83A1-F6EECF244321}">
                <p14:modId xmlns:p14="http://schemas.microsoft.com/office/powerpoint/2010/main" val="1879289245"/>
              </p:ext>
            </p:extLst>
          </p:nvPr>
        </p:nvGraphicFramePr>
        <p:xfrm>
          <a:off x="2565583" y="1331913"/>
          <a:ext cx="6397625" cy="2603500"/>
        </p:xfrm>
        <a:graphic>
          <a:graphicData uri="http://schemas.openxmlformats.org/presentationml/2006/ole">
            <mc:AlternateContent xmlns:mc="http://schemas.openxmlformats.org/markup-compatibility/2006">
              <mc:Choice xmlns:v="urn:schemas-microsoft-com:vml" Requires="v">
                <p:oleObj name="Worksheet" r:id="rId4" imgW="4838553" imgH="1971675" progId="Excel.Sheet.12">
                  <p:embed/>
                </p:oleObj>
              </mc:Choice>
              <mc:Fallback>
                <p:oleObj name="Worksheet" r:id="rId4" imgW="4838553" imgH="1971675" progId="Excel.Sheet.12">
                  <p:embed/>
                  <p:pic>
                    <p:nvPicPr>
                      <p:cNvPr id="21" name="オブジェクト 20">
                        <a:extLst>
                          <a:ext uri="{FF2B5EF4-FFF2-40B4-BE49-F238E27FC236}">
                            <a16:creationId xmlns:a16="http://schemas.microsoft.com/office/drawing/2014/main" id="{FBDFFAD4-0778-48E7-8F44-BC323466C423}"/>
                          </a:ext>
                        </a:extLst>
                      </p:cNvPr>
                      <p:cNvPicPr/>
                      <p:nvPr/>
                    </p:nvPicPr>
                    <p:blipFill>
                      <a:blip r:embed="rId5"/>
                      <a:stretch>
                        <a:fillRect/>
                      </a:stretch>
                    </p:blipFill>
                    <p:spPr>
                      <a:xfrm>
                        <a:off x="2565583" y="1331913"/>
                        <a:ext cx="6397625" cy="2603500"/>
                      </a:xfrm>
                      <a:prstGeom prst="rect">
                        <a:avLst/>
                      </a:prstGeom>
                    </p:spPr>
                  </p:pic>
                </p:oleObj>
              </mc:Fallback>
            </mc:AlternateContent>
          </a:graphicData>
        </a:graphic>
      </p:graphicFrame>
      <p:pic>
        <p:nvPicPr>
          <p:cNvPr id="31" name="図 30">
            <a:extLst>
              <a:ext uri="{FF2B5EF4-FFF2-40B4-BE49-F238E27FC236}">
                <a16:creationId xmlns:a16="http://schemas.microsoft.com/office/drawing/2014/main" id="{9ABCACB8-90FC-4873-A4D8-B27C60E0B8D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83679" y="1350560"/>
            <a:ext cx="1036257" cy="1036841"/>
          </a:xfrm>
          <a:prstGeom prst="rect">
            <a:avLst/>
          </a:prstGeom>
        </p:spPr>
      </p:pic>
      <p:pic>
        <p:nvPicPr>
          <p:cNvPr id="4098" name="Picture 2" descr="ミニショベル「PC30MR/35MR-5」を新発売｜ニュースルーム｜小松製作所 - 建設機械のコマツ">
            <a:extLst>
              <a:ext uri="{FF2B5EF4-FFF2-40B4-BE49-F238E27FC236}">
                <a16:creationId xmlns:a16="http://schemas.microsoft.com/office/drawing/2014/main" id="{23147F79-4052-46BC-99E2-48607566777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295" b="98705" l="926" r="98333">
                        <a14:foregroundMark x1="13333" y1="6736" x2="13333" y2="6736"/>
                        <a14:foregroundMark x1="4444" y1="81088" x2="4444" y2="81088"/>
                        <a14:foregroundMark x1="1111" y1="79534" x2="1111" y2="79534"/>
                        <a14:foregroundMark x1="12222" y1="93523" x2="12222" y2="93523"/>
                        <a14:foregroundMark x1="16481" y1="98705" x2="16481" y2="98705"/>
                        <a14:foregroundMark x1="12963" y1="1813" x2="12963" y2="1813"/>
                        <a14:foregroundMark x1="93889" y1="90674" x2="93889" y2="90674"/>
                        <a14:foregroundMark x1="98333" y1="88601" x2="98333" y2="88601"/>
                        <a14:foregroundMark x1="61852" y1="7772" x2="61852" y2="7772"/>
                        <a14:foregroundMark x1="75741" y1="56218" x2="75741" y2="56218"/>
                      </a14:backgroundRemoval>
                    </a14:imgEffect>
                  </a14:imgLayer>
                </a14:imgProps>
              </a:ext>
              <a:ext uri="{28A0092B-C50C-407E-A947-70E740481C1C}">
                <a14:useLocalDpi xmlns:a14="http://schemas.microsoft.com/office/drawing/2010/main" val="0"/>
              </a:ext>
            </a:extLst>
          </a:blip>
          <a:srcRect/>
          <a:stretch>
            <a:fillRect/>
          </a:stretch>
        </p:blipFill>
        <p:spPr bwMode="auto">
          <a:xfrm>
            <a:off x="7435366" y="1388691"/>
            <a:ext cx="1268790" cy="906950"/>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A4670460-1356-4C03-B25B-DF5E563D3458}"/>
              </a:ext>
            </a:extLst>
          </p:cNvPr>
          <p:cNvSpPr txBox="1"/>
          <p:nvPr/>
        </p:nvSpPr>
        <p:spPr>
          <a:xfrm>
            <a:off x="-1" y="1306631"/>
            <a:ext cx="2565585" cy="1292662"/>
          </a:xfrm>
          <a:prstGeom prst="rect">
            <a:avLst/>
          </a:prstGeom>
          <a:noFill/>
        </p:spPr>
        <p:txBody>
          <a:bodyPr wrap="square" rtlCol="0">
            <a:spAutoFit/>
          </a:bodyPr>
          <a:lstStyle/>
          <a:p>
            <a:pPr fontAlgn="auto">
              <a:spcBef>
                <a:spcPts val="0"/>
              </a:spcBef>
              <a:spcAft>
                <a:spcPts val="0"/>
              </a:spcAft>
            </a:pPr>
            <a:r>
              <a:rPr kumimoji="1" lang="ja-JP" altLang="en-US" sz="2400" b="1" u="sng" dirty="0">
                <a:solidFill>
                  <a:prstClr val="black"/>
                </a:solidFill>
                <a:latin typeface="Meiryo UI" panose="020B0604030504040204" pitchFamily="50" charset="-128"/>
              </a:rPr>
              <a:t>①騒音低減</a:t>
            </a:r>
            <a:endParaRPr kumimoji="1" lang="en-US" altLang="ja-JP" sz="2400" b="1" u="sng" dirty="0">
              <a:solidFill>
                <a:prstClr val="black"/>
              </a:solidFill>
              <a:latin typeface="Meiryo UI" panose="020B0604030504040204" pitchFamily="50" charset="-128"/>
            </a:endParaRPr>
          </a:p>
          <a:p>
            <a:pPr fontAlgn="auto">
              <a:spcBef>
                <a:spcPts val="0"/>
              </a:spcBef>
              <a:spcAft>
                <a:spcPts val="0"/>
              </a:spcAft>
            </a:pPr>
            <a:r>
              <a:rPr kumimoji="1" lang="ja-JP" altLang="en-US" dirty="0">
                <a:solidFill>
                  <a:prstClr val="black"/>
                </a:solidFill>
                <a:latin typeface="Meiryo UI" panose="020B0604030504040204" pitchFamily="50" charset="-128"/>
              </a:rPr>
              <a:t>油圧回路の廃止で油圧による騒音を“ゼロ”</a:t>
            </a:r>
            <a:br>
              <a:rPr kumimoji="1" lang="en-US" altLang="ja-JP" dirty="0">
                <a:solidFill>
                  <a:prstClr val="black"/>
                </a:solidFill>
                <a:latin typeface="Meiryo UI" panose="020B0604030504040204" pitchFamily="50" charset="-128"/>
              </a:rPr>
            </a:br>
            <a:r>
              <a:rPr kumimoji="1" lang="ja-JP" altLang="en-US" dirty="0">
                <a:solidFill>
                  <a:prstClr val="black"/>
                </a:solidFill>
                <a:latin typeface="Meiryo UI" panose="020B0604030504040204" pitchFamily="50" charset="-128"/>
              </a:rPr>
              <a:t>アイドリング時は無騒音化</a:t>
            </a:r>
          </a:p>
        </p:txBody>
      </p:sp>
      <p:sp>
        <p:nvSpPr>
          <p:cNvPr id="33" name="テキスト ボックス 32">
            <a:extLst>
              <a:ext uri="{FF2B5EF4-FFF2-40B4-BE49-F238E27FC236}">
                <a16:creationId xmlns:a16="http://schemas.microsoft.com/office/drawing/2014/main" id="{C7F2A8D6-23A7-40FF-9D63-262D7094EB7F}"/>
              </a:ext>
            </a:extLst>
          </p:cNvPr>
          <p:cNvSpPr txBox="1"/>
          <p:nvPr/>
        </p:nvSpPr>
        <p:spPr>
          <a:xfrm>
            <a:off x="0" y="3860673"/>
            <a:ext cx="4283679" cy="1292662"/>
          </a:xfrm>
          <a:prstGeom prst="rect">
            <a:avLst/>
          </a:prstGeom>
          <a:noFill/>
        </p:spPr>
        <p:txBody>
          <a:bodyPr wrap="square" rtlCol="0">
            <a:spAutoFit/>
          </a:bodyPr>
          <a:lstStyle/>
          <a:p>
            <a:pPr fontAlgn="auto">
              <a:spcBef>
                <a:spcPts val="0"/>
              </a:spcBef>
              <a:spcAft>
                <a:spcPts val="0"/>
              </a:spcAft>
            </a:pPr>
            <a:r>
              <a:rPr kumimoji="1" lang="ja-JP" altLang="en-US" sz="2400" b="1" u="sng" dirty="0">
                <a:solidFill>
                  <a:prstClr val="black"/>
                </a:solidFill>
                <a:latin typeface="Meiryo UI" panose="020B0604030504040204" pitchFamily="50" charset="-128"/>
              </a:rPr>
              <a:t>②消費電力量低減</a:t>
            </a:r>
            <a:endParaRPr kumimoji="1" lang="en-US" altLang="ja-JP" sz="2400" b="1" u="sng" dirty="0">
              <a:solidFill>
                <a:prstClr val="black"/>
              </a:solidFill>
              <a:latin typeface="Meiryo UI" panose="020B0604030504040204" pitchFamily="50" charset="-128"/>
            </a:endParaRPr>
          </a:p>
          <a:p>
            <a:pPr fontAlgn="auto">
              <a:spcBef>
                <a:spcPts val="0"/>
              </a:spcBef>
              <a:spcAft>
                <a:spcPts val="0"/>
              </a:spcAft>
            </a:pPr>
            <a:r>
              <a:rPr kumimoji="1" lang="ja-JP" altLang="en-US" dirty="0">
                <a:solidFill>
                  <a:prstClr val="black"/>
                </a:solidFill>
                <a:latin typeface="+mj-ea"/>
                <a:ea typeface="+mj-ea"/>
              </a:rPr>
              <a:t>油圧によるエネルギー損失を”ゼロ“</a:t>
            </a:r>
            <a:endParaRPr kumimoji="1" lang="en-US" altLang="ja-JP" dirty="0">
              <a:solidFill>
                <a:prstClr val="black"/>
              </a:solidFill>
              <a:latin typeface="+mj-ea"/>
              <a:ea typeface="+mj-ea"/>
            </a:endParaRPr>
          </a:p>
          <a:p>
            <a:pPr fontAlgn="auto">
              <a:spcBef>
                <a:spcPts val="0"/>
              </a:spcBef>
              <a:spcAft>
                <a:spcPts val="0"/>
              </a:spcAft>
            </a:pPr>
            <a:r>
              <a:rPr kumimoji="1" lang="ja-JP" altLang="en-US" dirty="0">
                <a:solidFill>
                  <a:prstClr val="black"/>
                </a:solidFill>
                <a:latin typeface="+mj-ea"/>
                <a:ea typeface="+mj-ea"/>
              </a:rPr>
              <a:t>電力消費量を大幅に削減</a:t>
            </a:r>
            <a:endParaRPr kumimoji="1" lang="en-US" altLang="ja-JP" dirty="0">
              <a:solidFill>
                <a:prstClr val="black"/>
              </a:solidFill>
              <a:latin typeface="+mj-ea"/>
              <a:ea typeface="+mj-ea"/>
            </a:endParaRPr>
          </a:p>
          <a:p>
            <a:pPr fontAlgn="auto">
              <a:spcBef>
                <a:spcPts val="0"/>
              </a:spcBef>
              <a:spcAft>
                <a:spcPts val="0"/>
              </a:spcAft>
            </a:pPr>
            <a:r>
              <a:rPr kumimoji="1" lang="ja-JP" altLang="en-US" dirty="0">
                <a:solidFill>
                  <a:prstClr val="black"/>
                </a:solidFill>
                <a:latin typeface="+mj-ea"/>
                <a:ea typeface="+mj-ea"/>
              </a:rPr>
              <a:t>（実測値　</a:t>
            </a:r>
            <a:r>
              <a:rPr kumimoji="1" lang="en-US" altLang="ja-JP" dirty="0">
                <a:solidFill>
                  <a:prstClr val="black"/>
                </a:solidFill>
                <a:latin typeface="+mj-ea"/>
                <a:ea typeface="+mj-ea"/>
              </a:rPr>
              <a:t>PC30E‐6</a:t>
            </a:r>
            <a:r>
              <a:rPr kumimoji="1" lang="ja-JP" altLang="en-US" dirty="0">
                <a:solidFill>
                  <a:prstClr val="black"/>
                </a:solidFill>
                <a:latin typeface="+mj-ea"/>
                <a:ea typeface="+mj-ea"/>
              </a:rPr>
              <a:t>より</a:t>
            </a:r>
            <a:r>
              <a:rPr kumimoji="1" lang="en-US" altLang="ja-JP" dirty="0">
                <a:solidFill>
                  <a:prstClr val="black"/>
                </a:solidFill>
                <a:latin typeface="+mj-ea"/>
                <a:ea typeface="+mj-ea"/>
              </a:rPr>
              <a:t>70</a:t>
            </a:r>
            <a:r>
              <a:rPr kumimoji="1" lang="ja-JP" altLang="en-US" dirty="0">
                <a:solidFill>
                  <a:prstClr val="black"/>
                </a:solidFill>
                <a:latin typeface="+mj-ea"/>
                <a:ea typeface="+mj-ea"/>
              </a:rPr>
              <a:t>％低減）</a:t>
            </a:r>
            <a:endParaRPr kumimoji="1" lang="en-US" altLang="ja-JP" dirty="0">
              <a:solidFill>
                <a:prstClr val="black"/>
              </a:solidFill>
              <a:latin typeface="+mj-ea"/>
              <a:ea typeface="+mj-ea"/>
            </a:endParaRPr>
          </a:p>
        </p:txBody>
      </p:sp>
      <p:grpSp>
        <p:nvGrpSpPr>
          <p:cNvPr id="9" name="グループ化 8">
            <a:extLst>
              <a:ext uri="{FF2B5EF4-FFF2-40B4-BE49-F238E27FC236}">
                <a16:creationId xmlns:a16="http://schemas.microsoft.com/office/drawing/2014/main" id="{B7A1FE06-9A00-4C17-9546-8EF936B73D26}"/>
              </a:ext>
            </a:extLst>
          </p:cNvPr>
          <p:cNvGrpSpPr/>
          <p:nvPr/>
        </p:nvGrpSpPr>
        <p:grpSpPr>
          <a:xfrm>
            <a:off x="4479225" y="3848123"/>
            <a:ext cx="4282916" cy="2703538"/>
            <a:chOff x="4716158" y="3816437"/>
            <a:chExt cx="4282916" cy="2703538"/>
          </a:xfrm>
        </p:grpSpPr>
        <p:graphicFrame>
          <p:nvGraphicFramePr>
            <p:cNvPr id="34" name="グラフ 33">
              <a:extLst>
                <a:ext uri="{FF2B5EF4-FFF2-40B4-BE49-F238E27FC236}">
                  <a16:creationId xmlns:a16="http://schemas.microsoft.com/office/drawing/2014/main" id="{9E9D73B4-4738-491A-9810-A6BEE1CF62C8}"/>
                </a:ext>
              </a:extLst>
            </p:cNvPr>
            <p:cNvGraphicFramePr/>
            <p:nvPr>
              <p:extLst>
                <p:ext uri="{D42A27DB-BD31-4B8C-83A1-F6EECF244321}">
                  <p14:modId xmlns:p14="http://schemas.microsoft.com/office/powerpoint/2010/main" val="957046060"/>
                </p:ext>
              </p:extLst>
            </p:nvPr>
          </p:nvGraphicFramePr>
          <p:xfrm>
            <a:off x="4716158" y="3816437"/>
            <a:ext cx="3888432" cy="2703538"/>
          </p:xfrm>
          <a:graphic>
            <a:graphicData uri="http://schemas.openxmlformats.org/drawingml/2006/chart">
              <c:chart xmlns:c="http://schemas.openxmlformats.org/drawingml/2006/chart" xmlns:r="http://schemas.openxmlformats.org/officeDocument/2006/relationships" r:id="rId9"/>
            </a:graphicData>
          </a:graphic>
        </p:graphicFrame>
        <p:sp>
          <p:nvSpPr>
            <p:cNvPr id="35" name="右中かっこ 34">
              <a:extLst>
                <a:ext uri="{FF2B5EF4-FFF2-40B4-BE49-F238E27FC236}">
                  <a16:creationId xmlns:a16="http://schemas.microsoft.com/office/drawing/2014/main" id="{C23D6B50-6B22-4A0A-AB04-FE1212BE6FDB}"/>
                </a:ext>
              </a:extLst>
            </p:cNvPr>
            <p:cNvSpPr/>
            <p:nvPr/>
          </p:nvSpPr>
          <p:spPr>
            <a:xfrm>
              <a:off x="7967888" y="4178785"/>
              <a:ext cx="355584" cy="1647669"/>
            </a:xfrm>
            <a:prstGeom prst="rightBrace">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 name="正方形/長方形 35">
              <a:extLst>
                <a:ext uri="{FF2B5EF4-FFF2-40B4-BE49-F238E27FC236}">
                  <a16:creationId xmlns:a16="http://schemas.microsoft.com/office/drawing/2014/main" id="{ED3A28EC-A7A4-4765-942C-7340DCA27ABF}"/>
                </a:ext>
              </a:extLst>
            </p:cNvPr>
            <p:cNvSpPr/>
            <p:nvPr/>
          </p:nvSpPr>
          <p:spPr>
            <a:xfrm>
              <a:off x="8291829" y="4848730"/>
              <a:ext cx="707245" cy="307777"/>
            </a:xfrm>
            <a:prstGeom prst="rect">
              <a:avLst/>
            </a:prstGeom>
            <a:noFill/>
            <a:ln w="25400" cap="flat" cmpd="sng" algn="ctr">
              <a:noFill/>
              <a:prstDash val="solid"/>
            </a:ln>
            <a:effectLst/>
          </p:spPr>
          <p:txBody>
            <a:bodyPr wrap="non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prstClr val="black"/>
                  </a:solidFill>
                  <a:effectLst/>
                  <a:uLnTx/>
                  <a:uFillTx/>
                  <a:latin typeface="+mj-ea"/>
                  <a:ea typeface="+mj-ea"/>
                  <a:cs typeface="+mn-cs"/>
                </a:rPr>
                <a:t>100%</a:t>
              </a:r>
            </a:p>
          </p:txBody>
        </p:sp>
        <p:sp>
          <p:nvSpPr>
            <p:cNvPr id="37" name="右中かっこ 36">
              <a:extLst>
                <a:ext uri="{FF2B5EF4-FFF2-40B4-BE49-F238E27FC236}">
                  <a16:creationId xmlns:a16="http://schemas.microsoft.com/office/drawing/2014/main" id="{2C4AB75F-1B52-4B87-86FC-CD9FB635F792}"/>
                </a:ext>
              </a:extLst>
            </p:cNvPr>
            <p:cNvSpPr/>
            <p:nvPr/>
          </p:nvSpPr>
          <p:spPr>
            <a:xfrm>
              <a:off x="6484199" y="5359459"/>
              <a:ext cx="193429" cy="440615"/>
            </a:xfrm>
            <a:prstGeom prst="rightBrace">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01A2AFE0-8E31-4243-8C5C-9014ED6F010C}"/>
                </a:ext>
              </a:extLst>
            </p:cNvPr>
            <p:cNvSpPr/>
            <p:nvPr/>
          </p:nvSpPr>
          <p:spPr>
            <a:xfrm>
              <a:off x="6658650" y="5408955"/>
              <a:ext cx="633507" cy="307777"/>
            </a:xfrm>
            <a:prstGeom prst="rect">
              <a:avLst/>
            </a:prstGeom>
            <a:noFill/>
            <a:ln w="25400" cap="flat" cmpd="sng" algn="ctr">
              <a:noFill/>
              <a:prstDash val="solid"/>
            </a:ln>
            <a:effectLst/>
          </p:spPr>
          <p:txBody>
            <a:bodyPr wrap="none"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rgbClr val="0000FF"/>
                  </a:solidFill>
                  <a:effectLst/>
                  <a:uLnTx/>
                  <a:uFillTx/>
                  <a:latin typeface="+mj-ea"/>
                  <a:ea typeface="+mj-ea"/>
                  <a:cs typeface="+mn-cs"/>
                </a:rPr>
                <a:t>29%</a:t>
              </a:r>
            </a:p>
          </p:txBody>
        </p:sp>
      </p:grpSp>
      <p:sp>
        <p:nvSpPr>
          <p:cNvPr id="40" name="テキスト ボックス 24">
            <a:extLst>
              <a:ext uri="{FF2B5EF4-FFF2-40B4-BE49-F238E27FC236}">
                <a16:creationId xmlns:a16="http://schemas.microsoft.com/office/drawing/2014/main" id="{262244BE-A258-4C10-BB7C-731557961E54}"/>
              </a:ext>
            </a:extLst>
          </p:cNvPr>
          <p:cNvSpPr txBox="1"/>
          <p:nvPr/>
        </p:nvSpPr>
        <p:spPr>
          <a:xfrm>
            <a:off x="93149" y="549257"/>
            <a:ext cx="8852599" cy="461665"/>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a:latin typeface="+mn-ea"/>
                <a:cs typeface="Meiryo UI" panose="020B0604030504040204" pitchFamily="50" charset="-128"/>
              </a:rPr>
              <a:t>完全電動化による油圧回路の削除で、大幅な基本性能の向上を実現</a:t>
            </a:r>
            <a:endParaRPr lang="en-US" altLang="ja-JP" sz="2400" dirty="0">
              <a:latin typeface="+mn-ea"/>
              <a:cs typeface="Meiryo UI" panose="020B0604030504040204" pitchFamily="50" charset="-128"/>
            </a:endParaRPr>
          </a:p>
        </p:txBody>
      </p:sp>
      <p:sp>
        <p:nvSpPr>
          <p:cNvPr id="41" name="テキスト ボックス 40">
            <a:extLst>
              <a:ext uri="{FF2B5EF4-FFF2-40B4-BE49-F238E27FC236}">
                <a16:creationId xmlns:a16="http://schemas.microsoft.com/office/drawing/2014/main" id="{939BF055-F4A3-4BE3-83B6-CAA321466C3C}"/>
              </a:ext>
            </a:extLst>
          </p:cNvPr>
          <p:cNvSpPr txBox="1"/>
          <p:nvPr/>
        </p:nvSpPr>
        <p:spPr>
          <a:xfrm>
            <a:off x="4350009" y="4098922"/>
            <a:ext cx="2262158" cy="300082"/>
          </a:xfrm>
          <a:prstGeom prst="rect">
            <a:avLst/>
          </a:prstGeom>
          <a:solidFill>
            <a:schemeClr val="bg1"/>
          </a:solidFill>
          <a:ln>
            <a:solidFill>
              <a:schemeClr val="tx1"/>
            </a:solidFill>
          </a:ln>
        </p:spPr>
        <p:txBody>
          <a:bodyPr wrap="none" rtlCol="0">
            <a:spAutoFit/>
          </a:bodyPr>
          <a:lstStyle/>
          <a:p>
            <a:r>
              <a:rPr kumimoji="1" lang="ja-JP" altLang="en-US" sz="1350" dirty="0">
                <a:latin typeface="+mj-ea"/>
                <a:ea typeface="+mj-ea"/>
              </a:rPr>
              <a:t>消費電力量比較（実測値）</a:t>
            </a:r>
          </a:p>
        </p:txBody>
      </p:sp>
      <p:pic>
        <p:nvPicPr>
          <p:cNvPr id="43" name="図 42">
            <a:extLst>
              <a:ext uri="{FF2B5EF4-FFF2-40B4-BE49-F238E27FC236}">
                <a16:creationId xmlns:a16="http://schemas.microsoft.com/office/drawing/2014/main" id="{D23D0DBA-4AF8-486C-8974-4A4FBD52C9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46341" y="4557919"/>
            <a:ext cx="801313" cy="801765"/>
          </a:xfrm>
          <a:prstGeom prst="rect">
            <a:avLst/>
          </a:prstGeom>
        </p:spPr>
      </p:pic>
      <p:sp>
        <p:nvSpPr>
          <p:cNvPr id="3" name="Title 1">
            <a:extLst>
              <a:ext uri="{FF2B5EF4-FFF2-40B4-BE49-F238E27FC236}">
                <a16:creationId xmlns:a16="http://schemas.microsoft.com/office/drawing/2014/main" id="{BC993DF6-FB44-E489-3676-C0B227A3F0D1}"/>
              </a:ext>
            </a:extLst>
          </p:cNvPr>
          <p:cNvSpPr txBox="1">
            <a:spLocks/>
          </p:cNvSpPr>
          <p:nvPr/>
        </p:nvSpPr>
        <p:spPr bwMode="black">
          <a:xfrm>
            <a:off x="192089" y="125413"/>
            <a:ext cx="4364372" cy="396875"/>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fontAlgn="auto">
              <a:spcAft>
                <a:spcPts val="0"/>
              </a:spcAft>
            </a:pPr>
            <a:r>
              <a:rPr kumimoji="1" lang="ja-JP" altLang="en-US" dirty="0"/>
              <a:t>車両の特徴と試験結果</a:t>
            </a:r>
            <a:endParaRPr lang="en-US" dirty="0"/>
          </a:p>
        </p:txBody>
      </p:sp>
      <p:pic>
        <p:nvPicPr>
          <p:cNvPr id="14" name="図 13">
            <a:extLst>
              <a:ext uri="{FF2B5EF4-FFF2-40B4-BE49-F238E27FC236}">
                <a16:creationId xmlns:a16="http://schemas.microsoft.com/office/drawing/2014/main" id="{395DB820-0DCC-4EB9-2907-4EBE7380EE8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772" b="89474" l="6564" r="95367">
                        <a14:foregroundMark x1="9653" y1="82456" x2="6564" y2="81287"/>
                        <a14:foregroundMark x1="34749" y1="8772" x2="34749" y2="9942"/>
                        <a14:foregroundMark x1="92278" y1="69006" x2="91506" y2="73684"/>
                        <a14:foregroundMark x1="88417" y1="63743" x2="95367" y2="70760"/>
                        <a14:foregroundMark x1="88031" y1="63158" x2="94208" y2="67251"/>
                        <a14:foregroundMark x1="67181" y1="87719" x2="54826" y2="88304"/>
                        <a14:foregroundMark x1="71429" y1="87135" x2="75676" y2="85380"/>
                        <a14:foregroundMark x1="83398" y1="81287" x2="86873" y2="78947"/>
                        <a14:foregroundMark x1="18533" y1="12281" x2="17375" y2="13450"/>
                      </a14:backgroundRemoval>
                    </a14:imgEffect>
                  </a14:imgLayer>
                </a14:imgProps>
              </a:ext>
            </a:extLst>
          </a:blip>
          <a:stretch>
            <a:fillRect/>
          </a:stretch>
        </p:blipFill>
        <p:spPr>
          <a:xfrm>
            <a:off x="8032516" y="4241740"/>
            <a:ext cx="1001851" cy="661454"/>
          </a:xfrm>
          <a:prstGeom prst="rect">
            <a:avLst/>
          </a:prstGeom>
        </p:spPr>
      </p:pic>
      <p:sp>
        <p:nvSpPr>
          <p:cNvPr id="15" name="テキスト ボックス 14">
            <a:extLst>
              <a:ext uri="{FF2B5EF4-FFF2-40B4-BE49-F238E27FC236}">
                <a16:creationId xmlns:a16="http://schemas.microsoft.com/office/drawing/2014/main" id="{3D7BCB8E-6C59-0892-0D42-FDB97460F7CE}"/>
              </a:ext>
            </a:extLst>
          </p:cNvPr>
          <p:cNvSpPr txBox="1"/>
          <p:nvPr/>
        </p:nvSpPr>
        <p:spPr>
          <a:xfrm>
            <a:off x="8159782" y="1369501"/>
            <a:ext cx="747320" cy="307777"/>
          </a:xfrm>
          <a:prstGeom prst="rect">
            <a:avLst/>
          </a:prstGeom>
          <a:solidFill>
            <a:schemeClr val="bg1"/>
          </a:solidFill>
          <a:ln w="19050">
            <a:solidFill>
              <a:srgbClr val="FF0000"/>
            </a:solidFill>
          </a:ln>
        </p:spPr>
        <p:txBody>
          <a:bodyPr wrap="none" rtlCol="0">
            <a:spAutoFit/>
          </a:bodyPr>
          <a:lstStyle/>
          <a:p>
            <a:pPr algn="l" defTabSz="90000"/>
            <a:r>
              <a:rPr kumimoji="1" lang="ja-JP" altLang="en-US" sz="1400" dirty="0">
                <a:latin typeface="+mn-lt"/>
              </a:rPr>
              <a:t>エンジン</a:t>
            </a:r>
          </a:p>
        </p:txBody>
      </p:sp>
      <p:sp>
        <p:nvSpPr>
          <p:cNvPr id="16" name="テキスト ボックス 15">
            <a:extLst>
              <a:ext uri="{FF2B5EF4-FFF2-40B4-BE49-F238E27FC236}">
                <a16:creationId xmlns:a16="http://schemas.microsoft.com/office/drawing/2014/main" id="{A5750725-43A9-6695-829D-767550E94E23}"/>
              </a:ext>
            </a:extLst>
          </p:cNvPr>
          <p:cNvSpPr txBox="1"/>
          <p:nvPr/>
        </p:nvSpPr>
        <p:spPr>
          <a:xfrm>
            <a:off x="6695177" y="1376715"/>
            <a:ext cx="543739" cy="307777"/>
          </a:xfrm>
          <a:prstGeom prst="rect">
            <a:avLst/>
          </a:prstGeom>
          <a:noFill/>
          <a:ln w="19050">
            <a:solidFill>
              <a:srgbClr val="0000FF"/>
            </a:solidFill>
          </a:ln>
        </p:spPr>
        <p:txBody>
          <a:bodyPr wrap="none" rtlCol="0">
            <a:spAutoFit/>
          </a:bodyPr>
          <a:lstStyle/>
          <a:p>
            <a:pPr algn="l" defTabSz="90000"/>
            <a:r>
              <a:rPr kumimoji="1" lang="ja-JP" altLang="en-US" sz="1400" dirty="0">
                <a:latin typeface="+mn-lt"/>
              </a:rPr>
              <a:t>電動</a:t>
            </a:r>
          </a:p>
        </p:txBody>
      </p:sp>
    </p:spTree>
    <p:extLst>
      <p:ext uri="{BB962C8B-B14F-4D97-AF65-F5344CB8AC3E}">
        <p14:creationId xmlns:p14="http://schemas.microsoft.com/office/powerpoint/2010/main" val="1411656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A4670460-1356-4C03-B25B-DF5E563D3458}"/>
              </a:ext>
            </a:extLst>
          </p:cNvPr>
          <p:cNvSpPr txBox="1"/>
          <p:nvPr/>
        </p:nvSpPr>
        <p:spPr>
          <a:xfrm>
            <a:off x="0" y="1074610"/>
            <a:ext cx="5560851" cy="461665"/>
          </a:xfrm>
          <a:prstGeom prst="rect">
            <a:avLst/>
          </a:prstGeom>
          <a:noFill/>
        </p:spPr>
        <p:txBody>
          <a:bodyPr wrap="square" rtlCol="0">
            <a:spAutoFit/>
          </a:bodyPr>
          <a:lstStyle/>
          <a:p>
            <a:pPr fontAlgn="auto">
              <a:spcBef>
                <a:spcPts val="0"/>
              </a:spcBef>
              <a:spcAft>
                <a:spcPts val="0"/>
              </a:spcAft>
            </a:pPr>
            <a:r>
              <a:rPr kumimoji="1" lang="ja-JP" altLang="en-US" sz="2400" b="1" u="sng" dirty="0">
                <a:solidFill>
                  <a:prstClr val="black"/>
                </a:solidFill>
                <a:latin typeface="Meiryo UI" panose="020B0604030504040204" pitchFamily="50" charset="-128"/>
              </a:rPr>
              <a:t>③</a:t>
            </a:r>
            <a:r>
              <a:rPr lang="ja-JP" altLang="en-US" sz="2400" b="1" u="sng" dirty="0">
                <a:latin typeface="Meiryo UI" panose="020B0604030504040204" pitchFamily="50" charset="-128"/>
                <a:ea typeface="Meiryo UI" panose="020B0604030504040204" pitchFamily="50" charset="-128"/>
              </a:rPr>
              <a:t>自律・無人を視野に入れた遠隔操作</a:t>
            </a:r>
            <a:endParaRPr kumimoji="1" lang="ja-JP" altLang="en-US" dirty="0">
              <a:solidFill>
                <a:prstClr val="black"/>
              </a:solidFill>
              <a:latin typeface="Meiryo UI" panose="020B0604030504040204" pitchFamily="50" charset="-128"/>
            </a:endParaRPr>
          </a:p>
        </p:txBody>
      </p:sp>
      <p:sp>
        <p:nvSpPr>
          <p:cNvPr id="40" name="テキスト ボックス 24">
            <a:extLst>
              <a:ext uri="{FF2B5EF4-FFF2-40B4-BE49-F238E27FC236}">
                <a16:creationId xmlns:a16="http://schemas.microsoft.com/office/drawing/2014/main" id="{262244BE-A258-4C10-BB7C-731557961E54}"/>
              </a:ext>
            </a:extLst>
          </p:cNvPr>
          <p:cNvSpPr txBox="1"/>
          <p:nvPr/>
        </p:nvSpPr>
        <p:spPr>
          <a:xfrm>
            <a:off x="93149" y="549257"/>
            <a:ext cx="8852599" cy="461665"/>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400" dirty="0">
                <a:latin typeface="+mn-ea"/>
                <a:cs typeface="Meiryo UI" panose="020B0604030504040204" pitchFamily="50" charset="-128"/>
              </a:rPr>
              <a:t>オペレータ非搭乗式、遠隔操作化により新しい働き方を提案</a:t>
            </a:r>
            <a:endParaRPr lang="en-US" altLang="ja-JP" sz="24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06C31B75-7F75-08E0-CBE2-8C5F76250F60}"/>
              </a:ext>
            </a:extLst>
          </p:cNvPr>
          <p:cNvSpPr txBox="1"/>
          <p:nvPr/>
        </p:nvSpPr>
        <p:spPr>
          <a:xfrm>
            <a:off x="93149" y="1477588"/>
            <a:ext cx="4621794" cy="646331"/>
          </a:xfrm>
          <a:prstGeom prst="rect">
            <a:avLst/>
          </a:prstGeom>
          <a:noFill/>
        </p:spPr>
        <p:txBody>
          <a:bodyPr wrap="square">
            <a:spAutoFit/>
          </a:bodyPr>
          <a:lstStyle/>
          <a:p>
            <a:pPr fontAlgn="auto">
              <a:spcBef>
                <a:spcPts val="0"/>
              </a:spcBef>
              <a:spcAft>
                <a:spcPts val="0"/>
              </a:spcAft>
            </a:pPr>
            <a:r>
              <a:rPr kumimoji="1" lang="ja-JP" altLang="en-US" dirty="0">
                <a:solidFill>
                  <a:prstClr val="black"/>
                </a:solidFill>
                <a:latin typeface="Meiryo UI" panose="020B0604030504040204" pitchFamily="50" charset="-128"/>
              </a:rPr>
              <a:t>操作デバイスと車体コントローラを</a:t>
            </a:r>
            <a:r>
              <a:rPr kumimoji="1" lang="en-US" altLang="ja-JP" dirty="0" err="1">
                <a:solidFill>
                  <a:prstClr val="black"/>
                </a:solidFill>
                <a:latin typeface="Meiryo UI" panose="020B0604030504040204" pitchFamily="50" charset="-128"/>
              </a:rPr>
              <a:t>Wifi</a:t>
            </a:r>
            <a:r>
              <a:rPr kumimoji="1" lang="ja-JP" altLang="en-US" dirty="0">
                <a:solidFill>
                  <a:prstClr val="black"/>
                </a:solidFill>
                <a:latin typeface="Meiryo UI" panose="020B0604030504040204" pitchFamily="50" charset="-128"/>
              </a:rPr>
              <a:t>で接続</a:t>
            </a:r>
            <a:endParaRPr kumimoji="1" lang="en-US" altLang="ja-JP" dirty="0">
              <a:solidFill>
                <a:prstClr val="black"/>
              </a:solidFill>
              <a:latin typeface="Meiryo UI" panose="020B0604030504040204" pitchFamily="50" charset="-128"/>
            </a:endParaRPr>
          </a:p>
          <a:p>
            <a:pPr fontAlgn="auto">
              <a:spcBef>
                <a:spcPts val="0"/>
              </a:spcBef>
              <a:spcAft>
                <a:spcPts val="0"/>
              </a:spcAft>
            </a:pPr>
            <a:r>
              <a:rPr kumimoji="1" lang="ja-JP" altLang="en-US" dirty="0">
                <a:solidFill>
                  <a:prstClr val="black"/>
                </a:solidFill>
                <a:latin typeface="Meiryo UI" panose="020B0604030504040204" pitchFamily="50" charset="-128"/>
              </a:rPr>
              <a:t>さまざまなデバイスで車両を遠隔で操作が可能</a:t>
            </a:r>
          </a:p>
        </p:txBody>
      </p:sp>
      <p:pic>
        <p:nvPicPr>
          <p:cNvPr id="23" name="図 22" descr="建物, 屋外, 道路, ストリート が含まれている画像&#10;&#10;自動的に生成された説明">
            <a:extLst>
              <a:ext uri="{FF2B5EF4-FFF2-40B4-BE49-F238E27FC236}">
                <a16:creationId xmlns:a16="http://schemas.microsoft.com/office/drawing/2014/main" id="{F3F4F6F5-70DD-BD90-19BE-64CF6AE52494}"/>
              </a:ext>
            </a:extLst>
          </p:cNvPr>
          <p:cNvPicPr>
            <a:picLocks noChangeAspect="1"/>
          </p:cNvPicPr>
          <p:nvPr/>
        </p:nvPicPr>
        <p:blipFill>
          <a:blip r:embed="rId3"/>
          <a:stretch>
            <a:fillRect/>
          </a:stretch>
        </p:blipFill>
        <p:spPr>
          <a:xfrm>
            <a:off x="430773" y="2249967"/>
            <a:ext cx="3855478" cy="2199340"/>
          </a:xfrm>
          <a:prstGeom prst="rect">
            <a:avLst/>
          </a:prstGeom>
        </p:spPr>
      </p:pic>
      <p:pic>
        <p:nvPicPr>
          <p:cNvPr id="26" name="図 25">
            <a:extLst>
              <a:ext uri="{FF2B5EF4-FFF2-40B4-BE49-F238E27FC236}">
                <a16:creationId xmlns:a16="http://schemas.microsoft.com/office/drawing/2014/main" id="{86A8D157-92B3-0906-0917-74C520DB6C0D}"/>
              </a:ext>
            </a:extLst>
          </p:cNvPr>
          <p:cNvPicPr>
            <a:picLocks noChangeAspect="1"/>
          </p:cNvPicPr>
          <p:nvPr/>
        </p:nvPicPr>
        <p:blipFill>
          <a:blip r:embed="rId4"/>
          <a:stretch>
            <a:fillRect/>
          </a:stretch>
        </p:blipFill>
        <p:spPr>
          <a:xfrm>
            <a:off x="4413379" y="2249968"/>
            <a:ext cx="3855478" cy="2203638"/>
          </a:xfrm>
          <a:prstGeom prst="rect">
            <a:avLst/>
          </a:prstGeom>
        </p:spPr>
      </p:pic>
      <p:pic>
        <p:nvPicPr>
          <p:cNvPr id="27" name="図 26">
            <a:extLst>
              <a:ext uri="{FF2B5EF4-FFF2-40B4-BE49-F238E27FC236}">
                <a16:creationId xmlns:a16="http://schemas.microsoft.com/office/drawing/2014/main" id="{A5AB912A-FB77-C77E-1EE8-4AD5D44A5821}"/>
              </a:ext>
            </a:extLst>
          </p:cNvPr>
          <p:cNvPicPr>
            <a:picLocks noChangeAspect="1"/>
          </p:cNvPicPr>
          <p:nvPr/>
        </p:nvPicPr>
        <p:blipFill>
          <a:blip r:embed="rId5"/>
          <a:stretch>
            <a:fillRect/>
          </a:stretch>
        </p:blipFill>
        <p:spPr>
          <a:xfrm>
            <a:off x="4413378" y="4558405"/>
            <a:ext cx="3848581" cy="1875111"/>
          </a:xfrm>
          <a:prstGeom prst="rect">
            <a:avLst/>
          </a:prstGeom>
        </p:spPr>
      </p:pic>
      <p:pic>
        <p:nvPicPr>
          <p:cNvPr id="29" name="図 28">
            <a:extLst>
              <a:ext uri="{FF2B5EF4-FFF2-40B4-BE49-F238E27FC236}">
                <a16:creationId xmlns:a16="http://schemas.microsoft.com/office/drawing/2014/main" id="{571EC14F-1896-E354-AA21-D7523E986D43}"/>
              </a:ext>
            </a:extLst>
          </p:cNvPr>
          <p:cNvPicPr>
            <a:picLocks noChangeAspect="1"/>
          </p:cNvPicPr>
          <p:nvPr/>
        </p:nvPicPr>
        <p:blipFill rotWithShape="1">
          <a:blip r:embed="rId6"/>
          <a:srcRect t="7509" r="527" b="19452"/>
          <a:stretch/>
        </p:blipFill>
        <p:spPr>
          <a:xfrm>
            <a:off x="437668" y="4558405"/>
            <a:ext cx="3848581" cy="1868447"/>
          </a:xfrm>
          <a:prstGeom prst="rect">
            <a:avLst/>
          </a:prstGeom>
        </p:spPr>
      </p:pic>
      <p:sp>
        <p:nvSpPr>
          <p:cNvPr id="47" name="Title 1">
            <a:extLst>
              <a:ext uri="{FF2B5EF4-FFF2-40B4-BE49-F238E27FC236}">
                <a16:creationId xmlns:a16="http://schemas.microsoft.com/office/drawing/2014/main" id="{97995481-F2E5-AA90-8A1F-3DFC26F5A9A4}"/>
              </a:ext>
            </a:extLst>
          </p:cNvPr>
          <p:cNvSpPr txBox="1">
            <a:spLocks/>
          </p:cNvSpPr>
          <p:nvPr/>
        </p:nvSpPr>
        <p:spPr bwMode="black">
          <a:xfrm>
            <a:off x="192089" y="125413"/>
            <a:ext cx="4364372" cy="396875"/>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fontAlgn="auto">
              <a:spcAft>
                <a:spcPts val="0"/>
              </a:spcAft>
            </a:pPr>
            <a:r>
              <a:rPr kumimoji="1" lang="ja-JP" altLang="en-US" dirty="0"/>
              <a:t>車両の特徴と試験結果</a:t>
            </a:r>
            <a:endParaRPr lang="en-US" dirty="0"/>
          </a:p>
        </p:txBody>
      </p:sp>
    </p:spTree>
    <p:extLst>
      <p:ext uri="{BB962C8B-B14F-4D97-AF65-F5344CB8AC3E}">
        <p14:creationId xmlns:p14="http://schemas.microsoft.com/office/powerpoint/2010/main" val="417083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256BD6-3B27-46FE-AC4F-FE8AB093198E}"/>
              </a:ext>
            </a:extLst>
          </p:cNvPr>
          <p:cNvSpPr>
            <a:spLocks noGrp="1"/>
          </p:cNvSpPr>
          <p:nvPr>
            <p:ph type="title"/>
          </p:nvPr>
        </p:nvSpPr>
        <p:spPr/>
        <p:txBody>
          <a:bodyPr/>
          <a:lstStyle/>
          <a:p>
            <a:r>
              <a:rPr kumimoji="1" lang="ja-JP" altLang="en-US" dirty="0"/>
              <a:t>完全電動ミニショベルを用いたプロモーション</a:t>
            </a:r>
          </a:p>
        </p:txBody>
      </p:sp>
      <p:pic>
        <p:nvPicPr>
          <p:cNvPr id="4" name="図 3">
            <a:extLst>
              <a:ext uri="{FF2B5EF4-FFF2-40B4-BE49-F238E27FC236}">
                <a16:creationId xmlns:a16="http://schemas.microsoft.com/office/drawing/2014/main" id="{80D4CECA-15FB-4194-AEAF-5EFCE9B43F8F}"/>
              </a:ext>
            </a:extLst>
          </p:cNvPr>
          <p:cNvPicPr/>
          <p:nvPr/>
        </p:nvPicPr>
        <p:blipFill>
          <a:blip r:embed="rId3"/>
          <a:stretch>
            <a:fillRect/>
          </a:stretch>
        </p:blipFill>
        <p:spPr>
          <a:xfrm>
            <a:off x="4989183" y="1361034"/>
            <a:ext cx="3385271" cy="2549874"/>
          </a:xfrm>
          <a:prstGeom prst="rect">
            <a:avLst/>
          </a:prstGeom>
        </p:spPr>
      </p:pic>
      <p:sp>
        <p:nvSpPr>
          <p:cNvPr id="7" name="テキスト ボックス 6">
            <a:extLst>
              <a:ext uri="{FF2B5EF4-FFF2-40B4-BE49-F238E27FC236}">
                <a16:creationId xmlns:a16="http://schemas.microsoft.com/office/drawing/2014/main" id="{3E5B514B-8329-4C02-AB0D-0C73432DE65C}"/>
              </a:ext>
            </a:extLst>
          </p:cNvPr>
          <p:cNvSpPr txBox="1"/>
          <p:nvPr/>
        </p:nvSpPr>
        <p:spPr>
          <a:xfrm>
            <a:off x="535426" y="1027663"/>
            <a:ext cx="3570102" cy="369332"/>
          </a:xfrm>
          <a:prstGeom prst="rect">
            <a:avLst/>
          </a:prstGeom>
          <a:noFill/>
        </p:spPr>
        <p:txBody>
          <a:bodyPr wrap="square">
            <a:spAutoFit/>
          </a:bodyPr>
          <a:lstStyle/>
          <a:p>
            <a:r>
              <a:rPr lang="ja-JP" altLang="en-US" dirty="0"/>
              <a:t>・</a:t>
            </a:r>
            <a:r>
              <a:rPr lang="en-US" altLang="ja-JP" dirty="0" err="1"/>
              <a:t>bauma</a:t>
            </a:r>
            <a:r>
              <a:rPr lang="ja-JP" altLang="en-US" dirty="0"/>
              <a:t> </a:t>
            </a:r>
            <a:r>
              <a:rPr lang="en-US" altLang="ja-JP" dirty="0"/>
              <a:t>2022</a:t>
            </a:r>
            <a:r>
              <a:rPr lang="ja-JP" altLang="en-US" dirty="0"/>
              <a:t>（稼働展示）</a:t>
            </a:r>
          </a:p>
        </p:txBody>
      </p:sp>
      <p:sp>
        <p:nvSpPr>
          <p:cNvPr id="9" name="テキスト ボックス 8">
            <a:extLst>
              <a:ext uri="{FF2B5EF4-FFF2-40B4-BE49-F238E27FC236}">
                <a16:creationId xmlns:a16="http://schemas.microsoft.com/office/drawing/2014/main" id="{5187F04B-75D1-4B76-AEC1-537A5A42EF3C}"/>
              </a:ext>
            </a:extLst>
          </p:cNvPr>
          <p:cNvSpPr txBox="1"/>
          <p:nvPr/>
        </p:nvSpPr>
        <p:spPr>
          <a:xfrm>
            <a:off x="4882626" y="1025353"/>
            <a:ext cx="3570102" cy="369332"/>
          </a:xfrm>
          <a:prstGeom prst="rect">
            <a:avLst/>
          </a:prstGeom>
          <a:noFill/>
        </p:spPr>
        <p:txBody>
          <a:bodyPr wrap="square">
            <a:spAutoFit/>
          </a:bodyPr>
          <a:lstStyle/>
          <a:p>
            <a:r>
              <a:rPr lang="ja-JP" altLang="en-US" dirty="0"/>
              <a:t>・</a:t>
            </a:r>
            <a:r>
              <a:rPr lang="en-US" altLang="ja-JP" dirty="0"/>
              <a:t>100</a:t>
            </a:r>
            <a:r>
              <a:rPr lang="ja-JP" altLang="en-US" dirty="0"/>
              <a:t>周年記念式典（稼働展示）</a:t>
            </a:r>
          </a:p>
        </p:txBody>
      </p:sp>
      <p:sp>
        <p:nvSpPr>
          <p:cNvPr id="11" name="テキスト ボックス 10">
            <a:extLst>
              <a:ext uri="{FF2B5EF4-FFF2-40B4-BE49-F238E27FC236}">
                <a16:creationId xmlns:a16="http://schemas.microsoft.com/office/drawing/2014/main" id="{5C95D0DE-8D50-4F6A-BE5B-79BE71B855A2}"/>
              </a:ext>
            </a:extLst>
          </p:cNvPr>
          <p:cNvSpPr txBox="1"/>
          <p:nvPr/>
        </p:nvSpPr>
        <p:spPr>
          <a:xfrm>
            <a:off x="535426" y="3978772"/>
            <a:ext cx="3804147" cy="369332"/>
          </a:xfrm>
          <a:prstGeom prst="rect">
            <a:avLst/>
          </a:prstGeom>
          <a:noFill/>
        </p:spPr>
        <p:txBody>
          <a:bodyPr wrap="square">
            <a:spAutoFit/>
          </a:bodyPr>
          <a:lstStyle/>
          <a:p>
            <a:r>
              <a:rPr lang="ja-JP" altLang="en-US" dirty="0"/>
              <a:t>・</a:t>
            </a:r>
            <a:r>
              <a:rPr lang="en-US" altLang="ja-JP" dirty="0"/>
              <a:t>2022</a:t>
            </a:r>
            <a:r>
              <a:rPr lang="ja-JP" altLang="en-US" dirty="0"/>
              <a:t>年カレンダー</a:t>
            </a:r>
          </a:p>
        </p:txBody>
      </p:sp>
      <p:pic>
        <p:nvPicPr>
          <p:cNvPr id="8" name="図 7">
            <a:extLst>
              <a:ext uri="{FF2B5EF4-FFF2-40B4-BE49-F238E27FC236}">
                <a16:creationId xmlns:a16="http://schemas.microsoft.com/office/drawing/2014/main" id="{BC1835D0-09D9-4E33-BA4C-D968D76D8C36}"/>
              </a:ext>
            </a:extLst>
          </p:cNvPr>
          <p:cNvPicPr>
            <a:picLocks noChangeAspect="1"/>
          </p:cNvPicPr>
          <p:nvPr/>
        </p:nvPicPr>
        <p:blipFill rotWithShape="1">
          <a:blip r:embed="rId4"/>
          <a:srcRect b="29429"/>
          <a:stretch/>
        </p:blipFill>
        <p:spPr>
          <a:xfrm>
            <a:off x="4990290" y="4319556"/>
            <a:ext cx="3621796" cy="2109524"/>
          </a:xfrm>
          <a:prstGeom prst="rect">
            <a:avLst/>
          </a:prstGeom>
        </p:spPr>
      </p:pic>
      <p:sp>
        <p:nvSpPr>
          <p:cNvPr id="12" name="テキスト ボックス 11">
            <a:extLst>
              <a:ext uri="{FF2B5EF4-FFF2-40B4-BE49-F238E27FC236}">
                <a16:creationId xmlns:a16="http://schemas.microsoft.com/office/drawing/2014/main" id="{D276153B-DE81-4492-A7AB-B2B75E9B5960}"/>
              </a:ext>
            </a:extLst>
          </p:cNvPr>
          <p:cNvSpPr txBox="1"/>
          <p:nvPr/>
        </p:nvSpPr>
        <p:spPr>
          <a:xfrm>
            <a:off x="5019877" y="3978772"/>
            <a:ext cx="3804147" cy="369332"/>
          </a:xfrm>
          <a:prstGeom prst="rect">
            <a:avLst/>
          </a:prstGeom>
          <a:noFill/>
        </p:spPr>
        <p:txBody>
          <a:bodyPr wrap="square">
            <a:spAutoFit/>
          </a:bodyPr>
          <a:lstStyle/>
          <a:p>
            <a:r>
              <a:rPr lang="ja-JP" altLang="en-US" dirty="0"/>
              <a:t>・新聞広告</a:t>
            </a:r>
          </a:p>
        </p:txBody>
      </p:sp>
      <p:pic>
        <p:nvPicPr>
          <p:cNvPr id="13" name="図 12" descr="建物, 屋外, 道路, ストリート が含まれている画像&#10;&#10;自動的に生成された説明">
            <a:extLst>
              <a:ext uri="{FF2B5EF4-FFF2-40B4-BE49-F238E27FC236}">
                <a16:creationId xmlns:a16="http://schemas.microsoft.com/office/drawing/2014/main" id="{00D4FF3B-DCEC-49C7-BB06-37687F693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19" y="4308449"/>
            <a:ext cx="3751265" cy="2140086"/>
          </a:xfrm>
          <a:prstGeom prst="rect">
            <a:avLst/>
          </a:prstGeom>
        </p:spPr>
      </p:pic>
      <p:pic>
        <p:nvPicPr>
          <p:cNvPr id="5" name="図 4">
            <a:extLst>
              <a:ext uri="{FF2B5EF4-FFF2-40B4-BE49-F238E27FC236}">
                <a16:creationId xmlns:a16="http://schemas.microsoft.com/office/drawing/2014/main" id="{8A7E4949-2412-FA38-70CE-6FDF4857C196}"/>
              </a:ext>
            </a:extLst>
          </p:cNvPr>
          <p:cNvPicPr>
            <a:picLocks noChangeAspect="1"/>
          </p:cNvPicPr>
          <p:nvPr/>
        </p:nvPicPr>
        <p:blipFill>
          <a:blip r:embed="rId6"/>
          <a:stretch>
            <a:fillRect/>
          </a:stretch>
        </p:blipFill>
        <p:spPr>
          <a:xfrm>
            <a:off x="620019" y="1379485"/>
            <a:ext cx="3751265" cy="2500844"/>
          </a:xfrm>
          <a:prstGeom prst="rect">
            <a:avLst/>
          </a:prstGeom>
        </p:spPr>
      </p:pic>
      <p:sp>
        <p:nvSpPr>
          <p:cNvPr id="3" name="テキスト ボックス 2">
            <a:extLst>
              <a:ext uri="{FF2B5EF4-FFF2-40B4-BE49-F238E27FC236}">
                <a16:creationId xmlns:a16="http://schemas.microsoft.com/office/drawing/2014/main" id="{E209331A-65ED-D25F-2BEB-981BEFB18CBF}"/>
              </a:ext>
            </a:extLst>
          </p:cNvPr>
          <p:cNvSpPr txBox="1"/>
          <p:nvPr/>
        </p:nvSpPr>
        <p:spPr>
          <a:xfrm>
            <a:off x="97276" y="613621"/>
            <a:ext cx="8822987" cy="369332"/>
          </a:xfrm>
          <a:prstGeom prst="rect">
            <a:avLst/>
          </a:prstGeom>
          <a:solidFill>
            <a:srgbClr val="FFFF99"/>
          </a:solidFill>
          <a:ln w="19050">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dirty="0"/>
              <a:t>メディアによる紹介等、コマツ電動化の取り組みを大きくアピール</a:t>
            </a:r>
            <a:endParaRPr lang="en-US" altLang="ja-JP"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192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209-39CA-4AA0-8B60-CA930CD95111}"/>
              </a:ext>
            </a:extLst>
          </p:cNvPr>
          <p:cNvSpPr>
            <a:spLocks noGrp="1"/>
          </p:cNvSpPr>
          <p:nvPr>
            <p:ph type="title"/>
          </p:nvPr>
        </p:nvSpPr>
        <p:spPr/>
        <p:txBody>
          <a:bodyPr/>
          <a:lstStyle/>
          <a:p>
            <a:r>
              <a:rPr lang="ja-JP" altLang="en-US" dirty="0"/>
              <a:t>稼働の様子</a:t>
            </a:r>
            <a:endParaRPr lang="en-US" dirty="0"/>
          </a:p>
        </p:txBody>
      </p:sp>
      <p:sp>
        <p:nvSpPr>
          <p:cNvPr id="4" name="テキスト ボックス 3">
            <a:extLst>
              <a:ext uri="{FF2B5EF4-FFF2-40B4-BE49-F238E27FC236}">
                <a16:creationId xmlns:a16="http://schemas.microsoft.com/office/drawing/2014/main" id="{481ED9AE-9606-6D6D-A758-30DC674E75BD}"/>
              </a:ext>
            </a:extLst>
          </p:cNvPr>
          <p:cNvSpPr txBox="1"/>
          <p:nvPr/>
        </p:nvSpPr>
        <p:spPr>
          <a:xfrm>
            <a:off x="74329" y="556217"/>
            <a:ext cx="4445448" cy="369332"/>
          </a:xfrm>
          <a:prstGeom prst="rect">
            <a:avLst/>
          </a:prstGeom>
          <a:noFill/>
        </p:spPr>
        <p:txBody>
          <a:bodyPr wrap="none" rtlCol="0">
            <a:spAutoFit/>
          </a:bodyPr>
          <a:lstStyle/>
          <a:p>
            <a:pPr algn="l" defTabSz="90000"/>
            <a:r>
              <a:rPr kumimoji="1" lang="ja-JP" altLang="en-US" dirty="0">
                <a:latin typeface="+mn-lt"/>
              </a:rPr>
              <a:t>■</a:t>
            </a:r>
            <a:r>
              <a:rPr kumimoji="1" lang="en-US" altLang="ja-JP" u="sng" dirty="0">
                <a:latin typeface="+mn-lt"/>
              </a:rPr>
              <a:t>【</a:t>
            </a:r>
            <a:r>
              <a:rPr kumimoji="1" lang="ja-JP" altLang="en-US" u="sng" dirty="0">
                <a:latin typeface="+mn-lt"/>
              </a:rPr>
              <a:t>コンセプトは未来の現場</a:t>
            </a:r>
            <a:r>
              <a:rPr kumimoji="1" lang="en-US" altLang="ja-JP" u="sng" dirty="0">
                <a:latin typeface="+mn-lt"/>
              </a:rPr>
              <a:t>】 </a:t>
            </a:r>
            <a:r>
              <a:rPr kumimoji="1" lang="ja-JP" altLang="en-US" u="sng" dirty="0">
                <a:latin typeface="+mn-lt"/>
              </a:rPr>
              <a:t>実際に体験！篇</a:t>
            </a:r>
          </a:p>
        </p:txBody>
      </p:sp>
      <p:pic>
        <p:nvPicPr>
          <p:cNvPr id="5" name="オンライン メディア 4" title="【コンセプトは未来の現場】 実際に体験！ 篇">
            <a:hlinkClick r:id="" action="ppaction://media"/>
            <a:extLst>
              <a:ext uri="{FF2B5EF4-FFF2-40B4-BE49-F238E27FC236}">
                <a16:creationId xmlns:a16="http://schemas.microsoft.com/office/drawing/2014/main" id="{01E5CEEB-6FF5-C509-6B43-F28F3681F32F}"/>
              </a:ext>
            </a:extLst>
          </p:cNvPr>
          <p:cNvPicPr>
            <a:picLocks noRot="1" noChangeAspect="1"/>
          </p:cNvPicPr>
          <p:nvPr>
            <a:videoFile r:link="rId1"/>
          </p:nvPr>
        </p:nvPicPr>
        <p:blipFill>
          <a:blip r:embed="rId4"/>
          <a:stretch>
            <a:fillRect/>
          </a:stretch>
        </p:blipFill>
        <p:spPr>
          <a:xfrm>
            <a:off x="13164" y="943655"/>
            <a:ext cx="9130836" cy="5158288"/>
          </a:xfrm>
          <a:prstGeom prst="rect">
            <a:avLst/>
          </a:prstGeom>
        </p:spPr>
      </p:pic>
      <p:sp>
        <p:nvSpPr>
          <p:cNvPr id="3" name="テキスト ボックス 2">
            <a:extLst>
              <a:ext uri="{FF2B5EF4-FFF2-40B4-BE49-F238E27FC236}">
                <a16:creationId xmlns:a16="http://schemas.microsoft.com/office/drawing/2014/main" id="{E7BD3025-EE8D-F600-6332-0573F6467CD6}"/>
              </a:ext>
            </a:extLst>
          </p:cNvPr>
          <p:cNvSpPr txBox="1"/>
          <p:nvPr/>
        </p:nvSpPr>
        <p:spPr>
          <a:xfrm>
            <a:off x="2218099" y="6335999"/>
            <a:ext cx="6925902" cy="276999"/>
          </a:xfrm>
          <a:prstGeom prst="rect">
            <a:avLst/>
          </a:prstGeom>
          <a:noFill/>
        </p:spPr>
        <p:txBody>
          <a:bodyPr wrap="square" rtlCol="0">
            <a:spAutoFit/>
          </a:bodyPr>
          <a:lstStyle/>
          <a:p>
            <a:pPr algn="r" defTabSz="90000"/>
            <a:r>
              <a:rPr kumimoji="1" lang="ja-JP" altLang="en-US" sz="1200" dirty="0">
                <a:latin typeface="+mn-lt"/>
              </a:rPr>
              <a:t>コマツ公式</a:t>
            </a:r>
            <a:r>
              <a:rPr kumimoji="1" lang="en-US" altLang="ja-JP" sz="1200" dirty="0">
                <a:latin typeface="+mn-lt"/>
              </a:rPr>
              <a:t>Web</a:t>
            </a:r>
            <a:r>
              <a:rPr kumimoji="1" lang="ja-JP" altLang="en-US" sz="1200" dirty="0">
                <a:latin typeface="+mn-lt"/>
              </a:rPr>
              <a:t>サイト</a:t>
            </a:r>
            <a:r>
              <a:rPr kumimoji="1" lang="en-US" altLang="ja-JP" sz="1200" dirty="0">
                <a:latin typeface="+mn-lt"/>
              </a:rPr>
              <a:t>(</a:t>
            </a:r>
            <a:r>
              <a:rPr lang="en-US" altLang="ja-JP" sz="1200" dirty="0"/>
              <a:t>https://www.komatsu.jp/ja/aboutus/brandcommunication/concept</a:t>
            </a:r>
            <a:r>
              <a:rPr kumimoji="1" lang="en-US" altLang="ja-JP" sz="1200" dirty="0">
                <a:latin typeface="+mn-lt"/>
              </a:rPr>
              <a:t>)</a:t>
            </a:r>
            <a:r>
              <a:rPr kumimoji="1" lang="ja-JP" altLang="en-US" sz="1200" dirty="0">
                <a:latin typeface="+mn-lt"/>
              </a:rPr>
              <a:t>より抜粋</a:t>
            </a:r>
          </a:p>
        </p:txBody>
      </p:sp>
    </p:spTree>
    <p:extLst>
      <p:ext uri="{BB962C8B-B14F-4D97-AF65-F5344CB8AC3E}">
        <p14:creationId xmlns:p14="http://schemas.microsoft.com/office/powerpoint/2010/main" val="16787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209-39CA-4AA0-8B60-CA930CD95111}"/>
              </a:ext>
            </a:extLst>
          </p:cNvPr>
          <p:cNvSpPr>
            <a:spLocks noGrp="1"/>
          </p:cNvSpPr>
          <p:nvPr>
            <p:ph type="title"/>
          </p:nvPr>
        </p:nvSpPr>
        <p:spPr/>
        <p:txBody>
          <a:bodyPr/>
          <a:lstStyle/>
          <a:p>
            <a:r>
              <a:rPr lang="ja-JP" altLang="en-US" dirty="0"/>
              <a:t>まとめ</a:t>
            </a:r>
            <a:endParaRPr lang="en-US" dirty="0"/>
          </a:p>
        </p:txBody>
      </p:sp>
      <p:sp>
        <p:nvSpPr>
          <p:cNvPr id="5" name="テキスト ボックス 4">
            <a:extLst>
              <a:ext uri="{FF2B5EF4-FFF2-40B4-BE49-F238E27FC236}">
                <a16:creationId xmlns:a16="http://schemas.microsoft.com/office/drawing/2014/main" id="{9EB14CCC-F560-FA17-ADD7-AAF73C512DC2}"/>
              </a:ext>
            </a:extLst>
          </p:cNvPr>
          <p:cNvSpPr txBox="1"/>
          <p:nvPr/>
        </p:nvSpPr>
        <p:spPr>
          <a:xfrm>
            <a:off x="611632" y="722048"/>
            <a:ext cx="8331200" cy="707886"/>
          </a:xfrm>
          <a:prstGeom prst="rect">
            <a:avLst/>
          </a:prstGeom>
          <a:noFill/>
        </p:spPr>
        <p:txBody>
          <a:bodyPr wrap="square" rtlCol="0">
            <a:spAutoFit/>
          </a:bodyPr>
          <a:lstStyle/>
          <a:p>
            <a:pPr marL="285750" indent="-285750" algn="l" defTabSz="90000">
              <a:buFont typeface="Wingdings" panose="05000000000000000000" pitchFamily="2" charset="2"/>
              <a:buChar char="l"/>
            </a:pPr>
            <a:r>
              <a:rPr kumimoji="1" lang="ja-JP" altLang="en-US" sz="2000" b="1" dirty="0">
                <a:latin typeface="+mn-lt"/>
              </a:rPr>
              <a:t>完全電動ミニショベルのコンセプトマシンを短期間で開発し、</a:t>
            </a:r>
            <a:endParaRPr kumimoji="1" lang="en-US" altLang="ja-JP" sz="2000" b="1" dirty="0">
              <a:latin typeface="+mn-lt"/>
            </a:endParaRPr>
          </a:p>
          <a:p>
            <a:pPr algn="l" defTabSz="90000"/>
            <a:r>
              <a:rPr kumimoji="1" lang="ja-JP" altLang="en-US" sz="2000" b="1" dirty="0">
                <a:latin typeface="+mn-lt"/>
              </a:rPr>
              <a:t>　　実機での検証・課題の抽出を行うことを目的としてプロジェクトを立ち上げ</a:t>
            </a:r>
          </a:p>
        </p:txBody>
      </p:sp>
      <p:sp>
        <p:nvSpPr>
          <p:cNvPr id="7" name="テキスト ボックス 8">
            <a:extLst>
              <a:ext uri="{FF2B5EF4-FFF2-40B4-BE49-F238E27FC236}">
                <a16:creationId xmlns:a16="http://schemas.microsoft.com/office/drawing/2014/main" id="{03869F13-F60A-1D4D-8FAD-A4CF94BA1802}"/>
              </a:ext>
            </a:extLst>
          </p:cNvPr>
          <p:cNvSpPr txBox="1">
            <a:spLocks noChangeArrowheads="1"/>
          </p:cNvSpPr>
          <p:nvPr/>
        </p:nvSpPr>
        <p:spPr bwMode="auto">
          <a:xfrm>
            <a:off x="1381958" y="1499066"/>
            <a:ext cx="7187891" cy="1477328"/>
          </a:xfrm>
          <a:prstGeom prst="rect">
            <a:avLst/>
          </a:prstGeom>
          <a:noFill/>
          <a:ln w="9525">
            <a:noFill/>
            <a:miter lim="800000"/>
            <a:headEnd/>
            <a:tailEnd/>
          </a:ln>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eaLnBrk="1" hangingPunct="1">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バッテリ駆動式で人と作業環境にやさしい排気ガス”ゼロ”を実現</a:t>
            </a:r>
            <a:endParaRPr lang="en-US" altLang="ja-JP" dirty="0">
              <a:latin typeface="Meiryo UI" panose="020B0604030504040204" pitchFamily="50" charset="-128"/>
              <a:ea typeface="Meiryo UI" panose="020B0604030504040204" pitchFamily="50" charset="-128"/>
            </a:endParaRPr>
          </a:p>
          <a:p>
            <a:pPr marL="285750" indent="-285750" eaLnBrk="1" hangingPunct="1">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静音性に優れた電動モータにより車体騒音・周囲騒音を大幅低減</a:t>
            </a:r>
            <a:endParaRPr lang="en-US" altLang="ja-JP" dirty="0">
              <a:latin typeface="Meiryo UI" panose="020B0604030504040204" pitchFamily="50" charset="-128"/>
              <a:ea typeface="Meiryo UI" panose="020B0604030504040204" pitchFamily="50" charset="-128"/>
            </a:endParaRPr>
          </a:p>
          <a:p>
            <a:pPr marL="285750" indent="-285750" eaLnBrk="1" hangingPunct="1">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全アクチュエータ電動化で油圧機器は不要、これにより機械損失を低減し、</a:t>
            </a:r>
            <a:endParaRPr lang="en-US" altLang="ja-JP" dirty="0">
              <a:latin typeface="Meiryo UI" panose="020B0604030504040204" pitchFamily="50" charset="-128"/>
              <a:ea typeface="Meiryo UI" panose="020B0604030504040204" pitchFamily="50" charset="-128"/>
            </a:endParaRPr>
          </a:p>
          <a:p>
            <a:pPr eaLnBrk="1" hangingPunct="1"/>
            <a:r>
              <a:rPr lang="ja-JP" altLang="en-US" dirty="0">
                <a:latin typeface="Meiryo UI" panose="020B0604030504040204" pitchFamily="50" charset="-128"/>
                <a:ea typeface="Meiryo UI" panose="020B0604030504040204" pitchFamily="50" charset="-128"/>
              </a:rPr>
              <a:t>　　メンテナンスフリーを実現</a:t>
            </a:r>
            <a:endParaRPr lang="en-US" altLang="ja-JP" dirty="0">
              <a:latin typeface="Meiryo UI" panose="020B0604030504040204" pitchFamily="50" charset="-128"/>
              <a:ea typeface="Meiryo UI" panose="020B0604030504040204" pitchFamily="50" charset="-128"/>
            </a:endParaRPr>
          </a:p>
          <a:p>
            <a:pPr marL="285750" indent="-285750" eaLnBrk="1" hangingPunct="1">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自律・無人を視野に入れた遠隔操作</a:t>
            </a:r>
          </a:p>
        </p:txBody>
      </p:sp>
      <p:sp>
        <p:nvSpPr>
          <p:cNvPr id="8" name="テキスト ボックス 24">
            <a:extLst>
              <a:ext uri="{FF2B5EF4-FFF2-40B4-BE49-F238E27FC236}">
                <a16:creationId xmlns:a16="http://schemas.microsoft.com/office/drawing/2014/main" id="{F78BA9CB-2248-E36C-7BC3-38E9E9A378A5}"/>
              </a:ext>
            </a:extLst>
          </p:cNvPr>
          <p:cNvSpPr txBox="1"/>
          <p:nvPr/>
        </p:nvSpPr>
        <p:spPr>
          <a:xfrm>
            <a:off x="611632" y="3265789"/>
            <a:ext cx="5810125" cy="707886"/>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285750" indent="-285750">
              <a:buFont typeface="Wingdings" panose="05000000000000000000" pitchFamily="2" charset="2"/>
              <a:buChar char="l"/>
            </a:pPr>
            <a:r>
              <a:rPr lang="ja-JP" altLang="en-US" sz="2000" b="1" dirty="0">
                <a:latin typeface="+mn-ea"/>
                <a:cs typeface="Meiryo UI" panose="020B0604030504040204" pitchFamily="50" charset="-128"/>
              </a:rPr>
              <a:t>完全電動化により大幅な基本性能の向上の実現</a:t>
            </a:r>
            <a:endParaRPr lang="en-US" altLang="ja-JP" sz="2000" b="1" dirty="0">
              <a:latin typeface="+mn-ea"/>
              <a:cs typeface="Meiryo UI" panose="020B0604030504040204" pitchFamily="50" charset="-128"/>
            </a:endParaRPr>
          </a:p>
          <a:p>
            <a:pPr marL="285750" indent="-285750">
              <a:buFont typeface="Wingdings" panose="05000000000000000000" pitchFamily="2" charset="2"/>
              <a:buChar char="l"/>
            </a:pPr>
            <a:r>
              <a:rPr lang="ja-JP" altLang="en-US" sz="2000" b="1" dirty="0">
                <a:latin typeface="+mn-ea"/>
                <a:cs typeface="Meiryo UI" panose="020B0604030504040204" pitchFamily="50" charset="-128"/>
              </a:rPr>
              <a:t>遠隔操作化により新しい働き方を提案</a:t>
            </a:r>
            <a:endParaRPr lang="en-US" altLang="ja-JP" sz="2000" b="1" dirty="0">
              <a:latin typeface="+mn-ea"/>
              <a:cs typeface="Meiryo UI" panose="020B0604030504040204" pitchFamily="50" charset="-128"/>
            </a:endParaRPr>
          </a:p>
        </p:txBody>
      </p:sp>
      <p:sp>
        <p:nvSpPr>
          <p:cNvPr id="9" name="テキスト ボックス 8">
            <a:extLst>
              <a:ext uri="{FF2B5EF4-FFF2-40B4-BE49-F238E27FC236}">
                <a16:creationId xmlns:a16="http://schemas.microsoft.com/office/drawing/2014/main" id="{5F445FC2-FAC0-E3CC-913F-F05B75E77175}"/>
              </a:ext>
            </a:extLst>
          </p:cNvPr>
          <p:cNvSpPr txBox="1"/>
          <p:nvPr/>
        </p:nvSpPr>
        <p:spPr>
          <a:xfrm>
            <a:off x="1381958" y="3996565"/>
            <a:ext cx="4157142" cy="923330"/>
          </a:xfrm>
          <a:prstGeom prst="rect">
            <a:avLst/>
          </a:prstGeom>
          <a:noFill/>
        </p:spPr>
        <p:txBody>
          <a:bodyPr wrap="square" rtlCol="0">
            <a:spAutoFit/>
          </a:bodyPr>
          <a:lstStyle/>
          <a:p>
            <a:pPr marL="285750" indent="-285750" fontAlgn="auto">
              <a:spcBef>
                <a:spcPts val="0"/>
              </a:spcBef>
              <a:spcAft>
                <a:spcPts val="0"/>
              </a:spcAft>
              <a:buFont typeface="Arial" panose="020B0604020202020204" pitchFamily="34" charset="0"/>
              <a:buChar char="•"/>
            </a:pPr>
            <a:r>
              <a:rPr kumimoji="1" lang="ja-JP" altLang="en-US" dirty="0">
                <a:solidFill>
                  <a:prstClr val="black"/>
                </a:solidFill>
                <a:latin typeface="Meiryo UI" panose="020B0604030504040204" pitchFamily="50" charset="-128"/>
              </a:rPr>
              <a:t>騒音低減</a:t>
            </a:r>
            <a:endParaRPr kumimoji="1" lang="en-US" altLang="ja-JP" dirty="0">
              <a:solidFill>
                <a:prstClr val="black"/>
              </a:solidFill>
              <a:latin typeface="Meiryo UI" panose="020B0604030504040204" pitchFamily="50" charset="-128"/>
            </a:endParaRPr>
          </a:p>
          <a:p>
            <a:pPr marL="285750" indent="-285750" fontAlgn="auto">
              <a:spcBef>
                <a:spcPts val="0"/>
              </a:spcBef>
              <a:spcAft>
                <a:spcPts val="0"/>
              </a:spcAft>
              <a:buFont typeface="Arial" panose="020B0604020202020204" pitchFamily="34" charset="0"/>
              <a:buChar char="•"/>
            </a:pPr>
            <a:r>
              <a:rPr kumimoji="1" lang="ja-JP" altLang="en-US" dirty="0">
                <a:solidFill>
                  <a:prstClr val="black"/>
                </a:solidFill>
                <a:latin typeface="Meiryo UI" panose="020B0604030504040204" pitchFamily="50" charset="-128"/>
              </a:rPr>
              <a:t>消費電力量低減</a:t>
            </a:r>
            <a:endParaRPr kumimoji="1" lang="en-US" altLang="ja-JP" dirty="0">
              <a:solidFill>
                <a:prstClr val="black"/>
              </a:solidFill>
              <a:latin typeface="Meiryo UI" panose="020B0604030504040204" pitchFamily="50" charset="-128"/>
            </a:endParaRPr>
          </a:p>
          <a:p>
            <a:pPr marL="285750" indent="-285750" fontAlgn="auto">
              <a:spcBef>
                <a:spcPts val="0"/>
              </a:spcBef>
              <a:spcAft>
                <a:spcPts val="0"/>
              </a:spcAft>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自律・無人を視野に入れた遠隔操作</a:t>
            </a:r>
            <a:endParaRPr lang="en-US" altLang="ja-JP"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4B19114E-7FF8-8DE2-CE3D-961572E19B8C}"/>
              </a:ext>
            </a:extLst>
          </p:cNvPr>
          <p:cNvSpPr txBox="1"/>
          <p:nvPr/>
        </p:nvSpPr>
        <p:spPr>
          <a:xfrm>
            <a:off x="611632" y="5120289"/>
            <a:ext cx="8057673" cy="1015663"/>
          </a:xfrm>
          <a:prstGeom prst="rect">
            <a:avLst/>
          </a:prstGeom>
          <a:noFill/>
        </p:spPr>
        <p:txBody>
          <a:bodyPr wrap="square" rtlCol="0">
            <a:spAutoFit/>
          </a:bodyPr>
          <a:lstStyle/>
          <a:p>
            <a:pPr algn="l" defTabSz="90000"/>
            <a:r>
              <a:rPr kumimoji="1" lang="ja-JP" altLang="en-US" sz="2000" b="1" dirty="0">
                <a:solidFill>
                  <a:srgbClr val="0000FF"/>
                </a:solidFill>
                <a:latin typeface="+mn-lt"/>
              </a:rPr>
              <a:t>一般に電動ミニショベルに期待される効率の向上や環境負荷の低減といった</a:t>
            </a:r>
            <a:endParaRPr kumimoji="1" lang="en-US" altLang="ja-JP" sz="2000" b="1" dirty="0">
              <a:solidFill>
                <a:srgbClr val="0000FF"/>
              </a:solidFill>
              <a:latin typeface="+mn-lt"/>
            </a:endParaRPr>
          </a:p>
          <a:p>
            <a:pPr algn="l" defTabSz="90000"/>
            <a:r>
              <a:rPr kumimoji="1" lang="ja-JP" altLang="en-US" sz="2000" b="1" dirty="0">
                <a:solidFill>
                  <a:srgbClr val="0000FF"/>
                </a:solidFill>
                <a:latin typeface="+mn-lt"/>
              </a:rPr>
              <a:t>利点を得るだけでなく、将来の建設機械の働く現場のあり方を</a:t>
            </a:r>
            <a:endParaRPr kumimoji="1" lang="en-US" altLang="ja-JP" sz="2000" b="1" dirty="0">
              <a:solidFill>
                <a:srgbClr val="0000FF"/>
              </a:solidFill>
              <a:latin typeface="+mn-lt"/>
            </a:endParaRPr>
          </a:p>
          <a:p>
            <a:pPr algn="l" defTabSz="90000"/>
            <a:r>
              <a:rPr kumimoji="1" lang="ja-JP" altLang="en-US" sz="2000" b="1" dirty="0">
                <a:solidFill>
                  <a:srgbClr val="0000FF"/>
                </a:solidFill>
                <a:latin typeface="+mn-lt"/>
              </a:rPr>
              <a:t>刷新するキーになることが期待できる</a:t>
            </a:r>
          </a:p>
        </p:txBody>
      </p:sp>
    </p:spTree>
    <p:extLst>
      <p:ext uri="{BB962C8B-B14F-4D97-AF65-F5344CB8AC3E}">
        <p14:creationId xmlns:p14="http://schemas.microsoft.com/office/powerpoint/2010/main" val="4135866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209-39CA-4AA0-8B60-CA930CD95111}"/>
              </a:ext>
            </a:extLst>
          </p:cNvPr>
          <p:cNvSpPr>
            <a:spLocks noGrp="1"/>
          </p:cNvSpPr>
          <p:nvPr>
            <p:ph type="title"/>
          </p:nvPr>
        </p:nvSpPr>
        <p:spPr/>
        <p:txBody>
          <a:bodyPr/>
          <a:lstStyle/>
          <a:p>
            <a:r>
              <a:rPr lang="ja-JP" altLang="en-US" dirty="0"/>
              <a:t>まとめ</a:t>
            </a:r>
            <a:endParaRPr lang="en-US" dirty="0"/>
          </a:p>
        </p:txBody>
      </p:sp>
      <p:sp>
        <p:nvSpPr>
          <p:cNvPr id="4" name="コンテンツ プレースホルダー 2">
            <a:extLst>
              <a:ext uri="{FF2B5EF4-FFF2-40B4-BE49-F238E27FC236}">
                <a16:creationId xmlns:a16="http://schemas.microsoft.com/office/drawing/2014/main" id="{6842E483-D42F-CFC6-BBBA-34A6E167B8C3}"/>
              </a:ext>
            </a:extLst>
          </p:cNvPr>
          <p:cNvSpPr>
            <a:spLocks noGrp="1"/>
          </p:cNvSpPr>
          <p:nvPr>
            <p:ph idx="1"/>
          </p:nvPr>
        </p:nvSpPr>
        <p:spPr>
          <a:xfrm>
            <a:off x="2576461" y="5342593"/>
            <a:ext cx="3981933" cy="489365"/>
          </a:xfrm>
        </p:spPr>
        <p:txBody>
          <a:bodyPr wrap="square">
            <a:spAutoFit/>
          </a:bodyPr>
          <a:lstStyle/>
          <a:p>
            <a:pPr marL="0" indent="0">
              <a:buNone/>
            </a:pPr>
            <a:r>
              <a:rPr lang="ja-JP" altLang="en-US" sz="2400" b="1" dirty="0">
                <a:solidFill>
                  <a:srgbClr val="0000FF"/>
                </a:solidFill>
              </a:rPr>
              <a:t>ご清聴、ありがとうございました。</a:t>
            </a:r>
            <a:endParaRPr lang="en-US" altLang="ja-JP" sz="2400" b="1" dirty="0">
              <a:solidFill>
                <a:srgbClr val="0000FF"/>
              </a:solidFill>
            </a:endParaRPr>
          </a:p>
        </p:txBody>
      </p:sp>
      <p:pic>
        <p:nvPicPr>
          <p:cNvPr id="6" name="図 5" descr="建物, 屋外, 道路, ストリート が含まれている画像&#10;&#10;自動的に生成された説明">
            <a:extLst>
              <a:ext uri="{FF2B5EF4-FFF2-40B4-BE49-F238E27FC236}">
                <a16:creationId xmlns:a16="http://schemas.microsoft.com/office/drawing/2014/main" id="{66401BE5-D124-643F-C4AD-97DBC0A928BC}"/>
              </a:ext>
            </a:extLst>
          </p:cNvPr>
          <p:cNvPicPr>
            <a:picLocks noChangeAspect="1"/>
          </p:cNvPicPr>
          <p:nvPr/>
        </p:nvPicPr>
        <p:blipFill>
          <a:blip r:embed="rId3"/>
          <a:stretch>
            <a:fillRect/>
          </a:stretch>
        </p:blipFill>
        <p:spPr>
          <a:xfrm>
            <a:off x="1141904" y="928615"/>
            <a:ext cx="6714346" cy="3830168"/>
          </a:xfrm>
          <a:prstGeom prst="rect">
            <a:avLst/>
          </a:prstGeom>
        </p:spPr>
      </p:pic>
    </p:spTree>
    <p:extLst>
      <p:ext uri="{BB962C8B-B14F-4D97-AF65-F5344CB8AC3E}">
        <p14:creationId xmlns:p14="http://schemas.microsoft.com/office/powerpoint/2010/main" val="338956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209-39CA-4AA0-8B60-CA930CD95111}"/>
              </a:ext>
            </a:extLst>
          </p:cNvPr>
          <p:cNvSpPr>
            <a:spLocks noGrp="1"/>
          </p:cNvSpPr>
          <p:nvPr>
            <p:ph type="title"/>
          </p:nvPr>
        </p:nvSpPr>
        <p:spPr/>
        <p:txBody>
          <a:bodyPr/>
          <a:lstStyle/>
          <a:p>
            <a:r>
              <a:rPr lang="ja-JP" altLang="en-US" dirty="0"/>
              <a:t>目次</a:t>
            </a:r>
            <a:endParaRPr lang="en-US" dirty="0"/>
          </a:p>
        </p:txBody>
      </p:sp>
      <p:sp>
        <p:nvSpPr>
          <p:cNvPr id="3" name="テキスト ボックス 2">
            <a:extLst>
              <a:ext uri="{FF2B5EF4-FFF2-40B4-BE49-F238E27FC236}">
                <a16:creationId xmlns:a16="http://schemas.microsoft.com/office/drawing/2014/main" id="{47B0C5E8-3709-4569-BC10-2BE5C1BC18F0}"/>
              </a:ext>
            </a:extLst>
          </p:cNvPr>
          <p:cNvSpPr txBox="1"/>
          <p:nvPr/>
        </p:nvSpPr>
        <p:spPr>
          <a:xfrm>
            <a:off x="642053" y="939688"/>
            <a:ext cx="7057810" cy="2953501"/>
          </a:xfrm>
          <a:prstGeom prst="rect">
            <a:avLst/>
          </a:prstGeom>
          <a:noFill/>
        </p:spPr>
        <p:txBody>
          <a:bodyPr wrap="square" rtlCol="0">
            <a:spAutoFit/>
          </a:bodyPr>
          <a:lstStyle/>
          <a:p>
            <a:pPr algn="l" defTabSz="90000">
              <a:lnSpc>
                <a:spcPct val="150000"/>
              </a:lnSpc>
            </a:pPr>
            <a:r>
              <a:rPr kumimoji="1" lang="ja-JP" altLang="en-US" sz="3200" dirty="0">
                <a:latin typeface="+mn-lt"/>
              </a:rPr>
              <a:t>・背景</a:t>
            </a:r>
            <a:endParaRPr kumimoji="1" lang="en-US" altLang="ja-JP" sz="3200" dirty="0">
              <a:latin typeface="+mn-lt"/>
            </a:endParaRPr>
          </a:p>
          <a:p>
            <a:pPr algn="l" defTabSz="90000">
              <a:lnSpc>
                <a:spcPct val="150000"/>
              </a:lnSpc>
            </a:pPr>
            <a:r>
              <a:rPr kumimoji="1" lang="ja-JP" altLang="en-US" sz="3200" dirty="0">
                <a:latin typeface="+mn-lt"/>
              </a:rPr>
              <a:t>・車両の概要</a:t>
            </a:r>
            <a:endParaRPr kumimoji="1" lang="en-US" altLang="ja-JP" sz="3200" dirty="0">
              <a:latin typeface="+mn-lt"/>
            </a:endParaRPr>
          </a:p>
          <a:p>
            <a:pPr algn="l" defTabSz="90000">
              <a:lnSpc>
                <a:spcPct val="150000"/>
              </a:lnSpc>
            </a:pPr>
            <a:r>
              <a:rPr kumimoji="1" lang="ja-JP" altLang="en-US" sz="3200" dirty="0">
                <a:latin typeface="+mn-lt"/>
              </a:rPr>
              <a:t>・車両の特徴と試験結果</a:t>
            </a:r>
            <a:endParaRPr kumimoji="1" lang="en-US" altLang="ja-JP" sz="3200" dirty="0">
              <a:latin typeface="+mn-lt"/>
            </a:endParaRPr>
          </a:p>
          <a:p>
            <a:pPr algn="l" defTabSz="90000">
              <a:lnSpc>
                <a:spcPct val="150000"/>
              </a:lnSpc>
            </a:pPr>
            <a:r>
              <a:rPr kumimoji="1" lang="ja-JP" altLang="en-US" sz="3200" dirty="0">
                <a:latin typeface="+mn-lt"/>
              </a:rPr>
              <a:t>・まとめ</a:t>
            </a:r>
          </a:p>
        </p:txBody>
      </p:sp>
    </p:spTree>
    <p:extLst>
      <p:ext uri="{BB962C8B-B14F-4D97-AF65-F5344CB8AC3E}">
        <p14:creationId xmlns:p14="http://schemas.microsoft.com/office/powerpoint/2010/main" val="4028284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BC79BD-EE0C-D861-2838-F764445DA6F1}"/>
              </a:ext>
            </a:extLst>
          </p:cNvPr>
          <p:cNvSpPr>
            <a:spLocks noGrp="1"/>
          </p:cNvSpPr>
          <p:nvPr>
            <p:ph type="title"/>
          </p:nvPr>
        </p:nvSpPr>
        <p:spPr>
          <a:xfrm>
            <a:off x="192024" y="126001"/>
            <a:ext cx="8750808" cy="396000"/>
          </a:xfrm>
        </p:spPr>
        <p:txBody>
          <a:bodyPr/>
          <a:lstStyle/>
          <a:p>
            <a:r>
              <a:rPr lang="ja-JP" altLang="en-US" dirty="0"/>
              <a:t>背景</a:t>
            </a:r>
            <a:endParaRPr lang="en-US" dirty="0"/>
          </a:p>
        </p:txBody>
      </p:sp>
      <p:sp>
        <p:nvSpPr>
          <p:cNvPr id="10" name="テキスト ボックス 9">
            <a:extLst>
              <a:ext uri="{FF2B5EF4-FFF2-40B4-BE49-F238E27FC236}">
                <a16:creationId xmlns:a16="http://schemas.microsoft.com/office/drawing/2014/main" id="{45688119-3E23-0FE3-8FEB-0EC5B59EC378}"/>
              </a:ext>
            </a:extLst>
          </p:cNvPr>
          <p:cNvSpPr txBox="1"/>
          <p:nvPr/>
        </p:nvSpPr>
        <p:spPr>
          <a:xfrm>
            <a:off x="2879002" y="6335999"/>
            <a:ext cx="6181525" cy="276999"/>
          </a:xfrm>
          <a:prstGeom prst="rect">
            <a:avLst/>
          </a:prstGeom>
          <a:noFill/>
        </p:spPr>
        <p:txBody>
          <a:bodyPr wrap="square" rtlCol="0">
            <a:spAutoFit/>
          </a:bodyPr>
          <a:lstStyle/>
          <a:p>
            <a:pPr algn="r" defTabSz="90000"/>
            <a:r>
              <a:rPr kumimoji="1" lang="ja-JP" altLang="en-US" sz="1200" dirty="0">
                <a:latin typeface="+mn-lt"/>
              </a:rPr>
              <a:t>コマツ公式</a:t>
            </a:r>
            <a:r>
              <a:rPr kumimoji="1" lang="en-US" altLang="ja-JP" sz="1200" dirty="0">
                <a:latin typeface="+mn-lt"/>
              </a:rPr>
              <a:t>Web</a:t>
            </a:r>
            <a:r>
              <a:rPr kumimoji="1" lang="ja-JP" altLang="en-US" sz="1200" dirty="0">
                <a:latin typeface="+mn-lt"/>
              </a:rPr>
              <a:t>サイト</a:t>
            </a:r>
            <a:r>
              <a:rPr kumimoji="1" lang="en-US" altLang="ja-JP" sz="1200" dirty="0">
                <a:latin typeface="+mn-lt"/>
              </a:rPr>
              <a:t>(</a:t>
            </a:r>
            <a:r>
              <a:rPr kumimoji="1" lang="en-US" altLang="ja-JP" sz="1200" dirty="0">
                <a:latin typeface="+mn-lt"/>
                <a:hlinkClick r:id="rId3"/>
              </a:rPr>
              <a:t>https://www.komatsu.jp/ja/aboutus/innovation</a:t>
            </a:r>
            <a:r>
              <a:rPr kumimoji="1" lang="en-US" altLang="ja-JP" sz="1200" dirty="0">
                <a:latin typeface="+mn-lt"/>
              </a:rPr>
              <a:t>)</a:t>
            </a:r>
            <a:r>
              <a:rPr kumimoji="1" lang="ja-JP" altLang="en-US" sz="1200" dirty="0">
                <a:latin typeface="+mn-lt"/>
              </a:rPr>
              <a:t>より抜粋</a:t>
            </a:r>
          </a:p>
        </p:txBody>
      </p:sp>
      <p:pic>
        <p:nvPicPr>
          <p:cNvPr id="9" name="図 8">
            <a:extLst>
              <a:ext uri="{FF2B5EF4-FFF2-40B4-BE49-F238E27FC236}">
                <a16:creationId xmlns:a16="http://schemas.microsoft.com/office/drawing/2014/main" id="{EFC39C68-44E2-55F3-6048-5BFD4137FEF8}"/>
              </a:ext>
            </a:extLst>
          </p:cNvPr>
          <p:cNvPicPr>
            <a:picLocks noChangeAspect="1"/>
          </p:cNvPicPr>
          <p:nvPr/>
        </p:nvPicPr>
        <p:blipFill>
          <a:blip r:embed="rId4"/>
          <a:stretch>
            <a:fillRect/>
          </a:stretch>
        </p:blipFill>
        <p:spPr>
          <a:xfrm>
            <a:off x="-4572" y="1241236"/>
            <a:ext cx="9144000" cy="4310994"/>
          </a:xfrm>
          <a:prstGeom prst="rect">
            <a:avLst/>
          </a:prstGeom>
        </p:spPr>
      </p:pic>
    </p:spTree>
    <p:extLst>
      <p:ext uri="{BB962C8B-B14F-4D97-AF65-F5344CB8AC3E}">
        <p14:creationId xmlns:p14="http://schemas.microsoft.com/office/powerpoint/2010/main" val="104070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BC79BD-EE0C-D861-2838-F764445DA6F1}"/>
              </a:ext>
            </a:extLst>
          </p:cNvPr>
          <p:cNvSpPr>
            <a:spLocks noGrp="1"/>
          </p:cNvSpPr>
          <p:nvPr>
            <p:ph type="title"/>
          </p:nvPr>
        </p:nvSpPr>
        <p:spPr>
          <a:xfrm>
            <a:off x="192024" y="126001"/>
            <a:ext cx="8750808" cy="396000"/>
          </a:xfrm>
        </p:spPr>
        <p:txBody>
          <a:bodyPr/>
          <a:lstStyle/>
          <a:p>
            <a:r>
              <a:rPr lang="ja-JP" altLang="en-US" dirty="0"/>
              <a:t>背景</a:t>
            </a:r>
            <a:endParaRPr lang="en-US" dirty="0"/>
          </a:p>
        </p:txBody>
      </p:sp>
      <p:pic>
        <p:nvPicPr>
          <p:cNvPr id="8" name="図 7" descr="タイムライン が含まれている画像&#10;&#10;自動的に生成された説明">
            <a:extLst>
              <a:ext uri="{FF2B5EF4-FFF2-40B4-BE49-F238E27FC236}">
                <a16:creationId xmlns:a16="http://schemas.microsoft.com/office/drawing/2014/main" id="{1D156BDB-1A01-7474-0DC9-4D7D9F6BC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872985"/>
            <a:ext cx="8582215" cy="5368175"/>
          </a:xfrm>
          <a:prstGeom prst="rect">
            <a:avLst/>
          </a:prstGeom>
        </p:spPr>
      </p:pic>
      <p:sp>
        <p:nvSpPr>
          <p:cNvPr id="10" name="テキスト ボックス 9">
            <a:extLst>
              <a:ext uri="{FF2B5EF4-FFF2-40B4-BE49-F238E27FC236}">
                <a16:creationId xmlns:a16="http://schemas.microsoft.com/office/drawing/2014/main" id="{45688119-3E23-0FE3-8FEB-0EC5B59EC378}"/>
              </a:ext>
            </a:extLst>
          </p:cNvPr>
          <p:cNvSpPr txBox="1"/>
          <p:nvPr/>
        </p:nvSpPr>
        <p:spPr>
          <a:xfrm>
            <a:off x="2879002" y="6335999"/>
            <a:ext cx="6181525" cy="276999"/>
          </a:xfrm>
          <a:prstGeom prst="rect">
            <a:avLst/>
          </a:prstGeom>
          <a:noFill/>
        </p:spPr>
        <p:txBody>
          <a:bodyPr wrap="square" rtlCol="0">
            <a:spAutoFit/>
          </a:bodyPr>
          <a:lstStyle/>
          <a:p>
            <a:pPr algn="r" defTabSz="90000"/>
            <a:r>
              <a:rPr kumimoji="1" lang="ja-JP" altLang="en-US" sz="1200" dirty="0">
                <a:latin typeface="+mn-lt"/>
              </a:rPr>
              <a:t>コマツ公式</a:t>
            </a:r>
            <a:r>
              <a:rPr kumimoji="1" lang="en-US" altLang="ja-JP" sz="1200" dirty="0">
                <a:latin typeface="+mn-lt"/>
              </a:rPr>
              <a:t>Web</a:t>
            </a:r>
            <a:r>
              <a:rPr kumimoji="1" lang="ja-JP" altLang="en-US" sz="1200" dirty="0">
                <a:latin typeface="+mn-lt"/>
              </a:rPr>
              <a:t>サイト</a:t>
            </a:r>
            <a:r>
              <a:rPr kumimoji="1" lang="en-US" altLang="ja-JP" sz="1200" dirty="0">
                <a:latin typeface="+mn-lt"/>
              </a:rPr>
              <a:t>(</a:t>
            </a:r>
            <a:r>
              <a:rPr kumimoji="1" lang="en-US" altLang="ja-JP" sz="1200" dirty="0">
                <a:latin typeface="+mn-lt"/>
                <a:hlinkClick r:id="rId4"/>
              </a:rPr>
              <a:t>https://www.komatsu.jp/ja/aboutus/innovation</a:t>
            </a:r>
            <a:r>
              <a:rPr kumimoji="1" lang="en-US" altLang="ja-JP" sz="1200" dirty="0">
                <a:latin typeface="+mn-lt"/>
              </a:rPr>
              <a:t>)</a:t>
            </a:r>
            <a:r>
              <a:rPr kumimoji="1" lang="ja-JP" altLang="en-US" sz="1200" dirty="0">
                <a:latin typeface="+mn-lt"/>
              </a:rPr>
              <a:t>より抜粋</a:t>
            </a:r>
          </a:p>
        </p:txBody>
      </p:sp>
      <p:pic>
        <p:nvPicPr>
          <p:cNvPr id="13" name="図 12">
            <a:extLst>
              <a:ext uri="{FF2B5EF4-FFF2-40B4-BE49-F238E27FC236}">
                <a16:creationId xmlns:a16="http://schemas.microsoft.com/office/drawing/2014/main" id="{3E4FF8F8-AFB3-4A66-6BD2-F3CE23D89920}"/>
              </a:ext>
            </a:extLst>
          </p:cNvPr>
          <p:cNvPicPr>
            <a:picLocks noChangeAspect="1"/>
          </p:cNvPicPr>
          <p:nvPr/>
        </p:nvPicPr>
        <p:blipFill>
          <a:blip r:embed="rId5"/>
          <a:stretch>
            <a:fillRect/>
          </a:stretch>
        </p:blipFill>
        <p:spPr>
          <a:xfrm>
            <a:off x="95250" y="550576"/>
            <a:ext cx="4057650" cy="322768"/>
          </a:xfrm>
          <a:prstGeom prst="rect">
            <a:avLst/>
          </a:prstGeom>
        </p:spPr>
      </p:pic>
    </p:spTree>
    <p:extLst>
      <p:ext uri="{BB962C8B-B14F-4D97-AF65-F5344CB8AC3E}">
        <p14:creationId xmlns:p14="http://schemas.microsoft.com/office/powerpoint/2010/main" val="3908753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BFC94DD-9699-A1B8-E8B5-09C6F02AF96C}"/>
              </a:ext>
            </a:extLst>
          </p:cNvPr>
          <p:cNvSpPr>
            <a:spLocks noGrp="1"/>
          </p:cNvSpPr>
          <p:nvPr>
            <p:ph type="title"/>
          </p:nvPr>
        </p:nvSpPr>
        <p:spPr>
          <a:xfrm>
            <a:off x="192024" y="126001"/>
            <a:ext cx="8750808" cy="396000"/>
          </a:xfrm>
        </p:spPr>
        <p:txBody>
          <a:bodyPr/>
          <a:lstStyle/>
          <a:p>
            <a:r>
              <a:rPr lang="ja-JP" altLang="en-US" dirty="0"/>
              <a:t>背景</a:t>
            </a:r>
            <a:endParaRPr lang="en-US" dirty="0"/>
          </a:p>
        </p:txBody>
      </p:sp>
      <p:pic>
        <p:nvPicPr>
          <p:cNvPr id="3" name="図 2">
            <a:extLst>
              <a:ext uri="{FF2B5EF4-FFF2-40B4-BE49-F238E27FC236}">
                <a16:creationId xmlns:a16="http://schemas.microsoft.com/office/drawing/2014/main" id="{7F1C4B51-53DF-6247-AA71-D13B9BCA2F22}"/>
              </a:ext>
            </a:extLst>
          </p:cNvPr>
          <p:cNvPicPr>
            <a:picLocks noChangeAspect="1"/>
          </p:cNvPicPr>
          <p:nvPr/>
        </p:nvPicPr>
        <p:blipFill rotWithShape="1">
          <a:blip r:embed="rId3"/>
          <a:srcRect t="8824"/>
          <a:stretch/>
        </p:blipFill>
        <p:spPr>
          <a:xfrm>
            <a:off x="3772" y="522001"/>
            <a:ext cx="9135655" cy="5887851"/>
          </a:xfrm>
          <a:prstGeom prst="rect">
            <a:avLst/>
          </a:prstGeom>
        </p:spPr>
      </p:pic>
      <p:sp>
        <p:nvSpPr>
          <p:cNvPr id="4" name="テキスト ボックス 3">
            <a:extLst>
              <a:ext uri="{FF2B5EF4-FFF2-40B4-BE49-F238E27FC236}">
                <a16:creationId xmlns:a16="http://schemas.microsoft.com/office/drawing/2014/main" id="{C15FF7B1-6C74-ECCB-891A-511BDD3D54C9}"/>
              </a:ext>
            </a:extLst>
          </p:cNvPr>
          <p:cNvSpPr txBox="1"/>
          <p:nvPr/>
        </p:nvSpPr>
        <p:spPr>
          <a:xfrm>
            <a:off x="5486399" y="6337421"/>
            <a:ext cx="3643946" cy="276999"/>
          </a:xfrm>
          <a:prstGeom prst="rect">
            <a:avLst/>
          </a:prstGeom>
          <a:noFill/>
        </p:spPr>
        <p:txBody>
          <a:bodyPr wrap="none" rtlCol="0">
            <a:spAutoFit/>
          </a:bodyPr>
          <a:lstStyle/>
          <a:p>
            <a:pPr algn="l" defTabSz="90000"/>
            <a:r>
              <a:rPr kumimoji="1" lang="ja-JP" altLang="en-US" sz="1200" dirty="0">
                <a:latin typeface="+mn-lt"/>
              </a:rPr>
              <a:t>コマツ 中期経営計画 </a:t>
            </a:r>
            <a:r>
              <a:rPr kumimoji="1" lang="en-US" altLang="ja-JP" sz="1200" dirty="0">
                <a:latin typeface="+mn-lt"/>
              </a:rPr>
              <a:t>( 2022</a:t>
            </a:r>
            <a:r>
              <a:rPr kumimoji="1" lang="ja-JP" altLang="en-US" sz="1200" dirty="0">
                <a:latin typeface="+mn-lt"/>
              </a:rPr>
              <a:t>年度～</a:t>
            </a:r>
            <a:r>
              <a:rPr kumimoji="1" lang="en-US" altLang="ja-JP" sz="1200" dirty="0">
                <a:latin typeface="+mn-lt"/>
              </a:rPr>
              <a:t>2024</a:t>
            </a:r>
            <a:r>
              <a:rPr kumimoji="1" lang="ja-JP" altLang="en-US" sz="1200" dirty="0">
                <a:latin typeface="+mn-lt"/>
              </a:rPr>
              <a:t>年度</a:t>
            </a:r>
            <a:r>
              <a:rPr kumimoji="1" lang="en-US" altLang="ja-JP" sz="1200" dirty="0">
                <a:latin typeface="+mn-lt"/>
              </a:rPr>
              <a:t>)</a:t>
            </a:r>
            <a:r>
              <a:rPr kumimoji="1" lang="ja-JP" altLang="en-US" sz="1200" dirty="0">
                <a:latin typeface="+mn-lt"/>
              </a:rPr>
              <a:t>より抜粋</a:t>
            </a:r>
          </a:p>
        </p:txBody>
      </p:sp>
    </p:spTree>
    <p:extLst>
      <p:ext uri="{BB962C8B-B14F-4D97-AF65-F5344CB8AC3E}">
        <p14:creationId xmlns:p14="http://schemas.microsoft.com/office/powerpoint/2010/main" val="2898251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808700-8779-B02F-E3A7-F6601C88B9CE}"/>
              </a:ext>
            </a:extLst>
          </p:cNvPr>
          <p:cNvSpPr>
            <a:spLocks noGrp="1"/>
          </p:cNvSpPr>
          <p:nvPr>
            <p:ph type="title"/>
          </p:nvPr>
        </p:nvSpPr>
        <p:spPr>
          <a:xfrm>
            <a:off x="192024" y="126001"/>
            <a:ext cx="8750808" cy="396000"/>
          </a:xfrm>
        </p:spPr>
        <p:txBody>
          <a:bodyPr/>
          <a:lstStyle/>
          <a:p>
            <a:r>
              <a:rPr lang="ja-JP" altLang="en-US" dirty="0"/>
              <a:t>背景</a:t>
            </a:r>
            <a:endParaRPr lang="en-US" dirty="0"/>
          </a:p>
        </p:txBody>
      </p:sp>
      <p:pic>
        <p:nvPicPr>
          <p:cNvPr id="10" name="図 9" descr="タイムライン&#10;&#10;自動的に生成された説明">
            <a:extLst>
              <a:ext uri="{FF2B5EF4-FFF2-40B4-BE49-F238E27FC236}">
                <a16:creationId xmlns:a16="http://schemas.microsoft.com/office/drawing/2014/main" id="{E4490440-B1F3-BE53-9A02-B7EBFFA8E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76" y="813355"/>
            <a:ext cx="7361503" cy="5532169"/>
          </a:xfrm>
          <a:prstGeom prst="rect">
            <a:avLst/>
          </a:prstGeom>
        </p:spPr>
      </p:pic>
      <p:sp>
        <p:nvSpPr>
          <p:cNvPr id="11" name="テキスト ボックス 10">
            <a:extLst>
              <a:ext uri="{FF2B5EF4-FFF2-40B4-BE49-F238E27FC236}">
                <a16:creationId xmlns:a16="http://schemas.microsoft.com/office/drawing/2014/main" id="{8D3C4E4A-9C9D-578E-7881-D70F76BE7CC0}"/>
              </a:ext>
            </a:extLst>
          </p:cNvPr>
          <p:cNvSpPr txBox="1"/>
          <p:nvPr/>
        </p:nvSpPr>
        <p:spPr>
          <a:xfrm>
            <a:off x="2900362" y="6357938"/>
            <a:ext cx="6181525" cy="276999"/>
          </a:xfrm>
          <a:prstGeom prst="rect">
            <a:avLst/>
          </a:prstGeom>
          <a:noFill/>
        </p:spPr>
        <p:txBody>
          <a:bodyPr wrap="square" rtlCol="0">
            <a:spAutoFit/>
          </a:bodyPr>
          <a:lstStyle/>
          <a:p>
            <a:pPr algn="r" defTabSz="90000"/>
            <a:r>
              <a:rPr kumimoji="1" lang="ja-JP" altLang="en-US" sz="1200" dirty="0">
                <a:latin typeface="+mn-lt"/>
              </a:rPr>
              <a:t>コマツ公式</a:t>
            </a:r>
            <a:r>
              <a:rPr kumimoji="1" lang="en-US" altLang="ja-JP" sz="1200" dirty="0">
                <a:latin typeface="+mn-lt"/>
              </a:rPr>
              <a:t>Web</a:t>
            </a:r>
            <a:r>
              <a:rPr kumimoji="1" lang="ja-JP" altLang="en-US" sz="1200" dirty="0">
                <a:latin typeface="+mn-lt"/>
              </a:rPr>
              <a:t>サイト</a:t>
            </a:r>
            <a:r>
              <a:rPr kumimoji="1" lang="en-US" altLang="ja-JP" sz="1200" dirty="0">
                <a:latin typeface="+mn-lt"/>
              </a:rPr>
              <a:t>(</a:t>
            </a:r>
            <a:r>
              <a:rPr kumimoji="1" lang="en-US" altLang="ja-JP" sz="1200" dirty="0">
                <a:latin typeface="+mn-lt"/>
                <a:hlinkClick r:id="rId4"/>
              </a:rPr>
              <a:t>https://www.komatsu.jp/ja/aboutus/innovation</a:t>
            </a:r>
            <a:r>
              <a:rPr kumimoji="1" lang="en-US" altLang="ja-JP" sz="1200" dirty="0">
                <a:latin typeface="+mn-lt"/>
              </a:rPr>
              <a:t>)</a:t>
            </a:r>
            <a:r>
              <a:rPr kumimoji="1" lang="ja-JP" altLang="en-US" sz="1200" dirty="0">
                <a:latin typeface="+mn-lt"/>
              </a:rPr>
              <a:t>より抜粋</a:t>
            </a:r>
          </a:p>
        </p:txBody>
      </p:sp>
      <p:pic>
        <p:nvPicPr>
          <p:cNvPr id="13" name="図 12">
            <a:extLst>
              <a:ext uri="{FF2B5EF4-FFF2-40B4-BE49-F238E27FC236}">
                <a16:creationId xmlns:a16="http://schemas.microsoft.com/office/drawing/2014/main" id="{294832D6-D2BB-6884-9B77-F6D302EDF495}"/>
              </a:ext>
            </a:extLst>
          </p:cNvPr>
          <p:cNvPicPr>
            <a:picLocks noChangeAspect="1"/>
          </p:cNvPicPr>
          <p:nvPr/>
        </p:nvPicPr>
        <p:blipFill>
          <a:blip r:embed="rId5"/>
          <a:stretch>
            <a:fillRect/>
          </a:stretch>
        </p:blipFill>
        <p:spPr>
          <a:xfrm>
            <a:off x="114300" y="547687"/>
            <a:ext cx="5572125" cy="299329"/>
          </a:xfrm>
          <a:prstGeom prst="rect">
            <a:avLst/>
          </a:prstGeom>
        </p:spPr>
      </p:pic>
      <p:sp>
        <p:nvSpPr>
          <p:cNvPr id="14" name="四角形: 角を丸くする 13">
            <a:extLst>
              <a:ext uri="{FF2B5EF4-FFF2-40B4-BE49-F238E27FC236}">
                <a16:creationId xmlns:a16="http://schemas.microsoft.com/office/drawing/2014/main" id="{B98D5A6B-5277-28B0-9EC9-391F8F4566D8}"/>
              </a:ext>
            </a:extLst>
          </p:cNvPr>
          <p:cNvSpPr/>
          <p:nvPr/>
        </p:nvSpPr>
        <p:spPr>
          <a:xfrm>
            <a:off x="5886450" y="4248150"/>
            <a:ext cx="1066800" cy="990600"/>
          </a:xfrm>
          <a:prstGeom prst="roundRect">
            <a:avLst>
              <a:gd name="adj" fmla="val 30060"/>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9239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6209-39CA-4AA0-8B60-CA930CD95111}"/>
              </a:ext>
            </a:extLst>
          </p:cNvPr>
          <p:cNvSpPr>
            <a:spLocks noGrp="1"/>
          </p:cNvSpPr>
          <p:nvPr>
            <p:ph type="title"/>
          </p:nvPr>
        </p:nvSpPr>
        <p:spPr/>
        <p:txBody>
          <a:bodyPr/>
          <a:lstStyle/>
          <a:p>
            <a:r>
              <a:rPr lang="ja-JP" altLang="en-US" dirty="0"/>
              <a:t>完全電動ミニショベル　コンセプトマシン</a:t>
            </a:r>
            <a:endParaRPr lang="en-US" dirty="0"/>
          </a:p>
        </p:txBody>
      </p:sp>
      <p:sp>
        <p:nvSpPr>
          <p:cNvPr id="4" name="テキスト ボックス 3">
            <a:extLst>
              <a:ext uri="{FF2B5EF4-FFF2-40B4-BE49-F238E27FC236}">
                <a16:creationId xmlns:a16="http://schemas.microsoft.com/office/drawing/2014/main" id="{481ED9AE-9606-6D6D-A758-30DC674E75BD}"/>
              </a:ext>
            </a:extLst>
          </p:cNvPr>
          <p:cNvSpPr txBox="1"/>
          <p:nvPr/>
        </p:nvSpPr>
        <p:spPr>
          <a:xfrm>
            <a:off x="61414" y="558213"/>
            <a:ext cx="7399783" cy="369332"/>
          </a:xfrm>
          <a:prstGeom prst="rect">
            <a:avLst/>
          </a:prstGeom>
          <a:noFill/>
        </p:spPr>
        <p:txBody>
          <a:bodyPr wrap="none" rtlCol="0">
            <a:spAutoFit/>
          </a:bodyPr>
          <a:lstStyle/>
          <a:p>
            <a:pPr algn="l" defTabSz="90000"/>
            <a:r>
              <a:rPr kumimoji="1" lang="ja-JP" altLang="en-US" dirty="0">
                <a:latin typeface="+mn-lt"/>
              </a:rPr>
              <a:t>■</a:t>
            </a:r>
            <a:r>
              <a:rPr kumimoji="1" lang="en-US" altLang="ja-JP" u="sng" dirty="0">
                <a:latin typeface="+mn-lt"/>
              </a:rPr>
              <a:t>【</a:t>
            </a:r>
            <a:r>
              <a:rPr kumimoji="1" lang="ja-JP" altLang="en-US" u="sng" dirty="0">
                <a:latin typeface="+mn-lt"/>
              </a:rPr>
              <a:t>コンセプトは未来の現場</a:t>
            </a:r>
            <a:r>
              <a:rPr kumimoji="1" lang="en-US" altLang="ja-JP" u="sng" dirty="0">
                <a:latin typeface="+mn-lt"/>
              </a:rPr>
              <a:t>】 </a:t>
            </a:r>
            <a:r>
              <a:rPr kumimoji="1" lang="ja-JP" altLang="en-US" u="sng" dirty="0">
                <a:latin typeface="+mn-lt"/>
              </a:rPr>
              <a:t>誰もが使える機械なら、誰もが働ける現場になる。</a:t>
            </a:r>
          </a:p>
        </p:txBody>
      </p:sp>
      <p:pic>
        <p:nvPicPr>
          <p:cNvPr id="5" name="オンライン メディア 4" title="【コンセプトは未来の現場】誰もが使える機械なら、誰もが働ける現場になる。">
            <a:hlinkClick r:id="" action="ppaction://media"/>
            <a:extLst>
              <a:ext uri="{FF2B5EF4-FFF2-40B4-BE49-F238E27FC236}">
                <a16:creationId xmlns:a16="http://schemas.microsoft.com/office/drawing/2014/main" id="{C91733E5-26D0-C94A-3568-9FA43DBD1A3A}"/>
              </a:ext>
            </a:extLst>
          </p:cNvPr>
          <p:cNvPicPr>
            <a:picLocks noRot="1" noChangeAspect="1"/>
          </p:cNvPicPr>
          <p:nvPr>
            <a:videoFile r:link="rId1"/>
          </p:nvPr>
        </p:nvPicPr>
        <p:blipFill>
          <a:blip r:embed="rId4"/>
          <a:stretch>
            <a:fillRect/>
          </a:stretch>
        </p:blipFill>
        <p:spPr>
          <a:xfrm>
            <a:off x="0" y="963266"/>
            <a:ext cx="9144000" cy="5165725"/>
          </a:xfrm>
          <a:prstGeom prst="rect">
            <a:avLst/>
          </a:prstGeom>
        </p:spPr>
      </p:pic>
      <p:sp>
        <p:nvSpPr>
          <p:cNvPr id="12" name="テキスト ボックス 11">
            <a:extLst>
              <a:ext uri="{FF2B5EF4-FFF2-40B4-BE49-F238E27FC236}">
                <a16:creationId xmlns:a16="http://schemas.microsoft.com/office/drawing/2014/main" id="{C3AD011C-4CA0-F44F-BEEB-C8353F256732}"/>
              </a:ext>
            </a:extLst>
          </p:cNvPr>
          <p:cNvSpPr txBox="1"/>
          <p:nvPr/>
        </p:nvSpPr>
        <p:spPr>
          <a:xfrm>
            <a:off x="2218099" y="6335999"/>
            <a:ext cx="6925902" cy="276999"/>
          </a:xfrm>
          <a:prstGeom prst="rect">
            <a:avLst/>
          </a:prstGeom>
          <a:noFill/>
        </p:spPr>
        <p:txBody>
          <a:bodyPr wrap="square" rtlCol="0">
            <a:spAutoFit/>
          </a:bodyPr>
          <a:lstStyle/>
          <a:p>
            <a:pPr algn="r" defTabSz="90000"/>
            <a:r>
              <a:rPr kumimoji="1" lang="ja-JP" altLang="en-US" sz="1200" dirty="0">
                <a:latin typeface="+mn-lt"/>
              </a:rPr>
              <a:t>コマツ公式</a:t>
            </a:r>
            <a:r>
              <a:rPr kumimoji="1" lang="en-US" altLang="ja-JP" sz="1200" dirty="0">
                <a:latin typeface="+mn-lt"/>
              </a:rPr>
              <a:t>Web</a:t>
            </a:r>
            <a:r>
              <a:rPr kumimoji="1" lang="ja-JP" altLang="en-US" sz="1200" dirty="0">
                <a:latin typeface="+mn-lt"/>
              </a:rPr>
              <a:t>サイト</a:t>
            </a:r>
            <a:r>
              <a:rPr kumimoji="1" lang="en-US" altLang="ja-JP" sz="1200" dirty="0">
                <a:latin typeface="+mn-lt"/>
              </a:rPr>
              <a:t>(</a:t>
            </a:r>
            <a:r>
              <a:rPr lang="en-US" altLang="ja-JP" sz="1200" dirty="0"/>
              <a:t>https://www.komatsu.jp/ja/aboutus/brandcommunication/concept</a:t>
            </a:r>
            <a:r>
              <a:rPr kumimoji="1" lang="en-US" altLang="ja-JP" sz="1200" dirty="0">
                <a:latin typeface="+mn-lt"/>
              </a:rPr>
              <a:t>)</a:t>
            </a:r>
            <a:r>
              <a:rPr kumimoji="1" lang="ja-JP" altLang="en-US" sz="1200" dirty="0">
                <a:latin typeface="+mn-lt"/>
              </a:rPr>
              <a:t>より抜粋</a:t>
            </a:r>
          </a:p>
        </p:txBody>
      </p:sp>
    </p:spTree>
    <p:extLst>
      <p:ext uri="{BB962C8B-B14F-4D97-AF65-F5344CB8AC3E}">
        <p14:creationId xmlns:p14="http://schemas.microsoft.com/office/powerpoint/2010/main" val="33895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空, 草, 屋外, 木 が含まれている画像&#10;&#10;自動的に生成された説明">
            <a:extLst>
              <a:ext uri="{FF2B5EF4-FFF2-40B4-BE49-F238E27FC236}">
                <a16:creationId xmlns:a16="http://schemas.microsoft.com/office/drawing/2014/main" id="{684384F4-D817-22D5-DB0F-5A8E3E42CA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9430"/>
            <a:ext cx="9144000" cy="5719139"/>
          </a:xfrm>
          <a:prstGeom prst="rect">
            <a:avLst/>
          </a:prstGeom>
        </p:spPr>
      </p:pic>
      <p:pic>
        <p:nvPicPr>
          <p:cNvPr id="7" name="図 6">
            <a:extLst>
              <a:ext uri="{FF2B5EF4-FFF2-40B4-BE49-F238E27FC236}">
                <a16:creationId xmlns:a16="http://schemas.microsoft.com/office/drawing/2014/main" id="{F3F6A5A9-6EF2-AC2E-F6DC-7EAAB54843B3}"/>
              </a:ext>
            </a:extLst>
          </p:cNvPr>
          <p:cNvPicPr>
            <a:picLocks noChangeAspect="1"/>
          </p:cNvPicPr>
          <p:nvPr/>
        </p:nvPicPr>
        <p:blipFill rotWithShape="1">
          <a:blip r:embed="rId4"/>
          <a:srcRect r="1061"/>
          <a:stretch/>
        </p:blipFill>
        <p:spPr>
          <a:xfrm>
            <a:off x="0" y="546657"/>
            <a:ext cx="9144000" cy="1948893"/>
          </a:xfrm>
          <a:prstGeom prst="rect">
            <a:avLst/>
          </a:prstGeom>
          <a:noFill/>
        </p:spPr>
      </p:pic>
      <p:sp>
        <p:nvSpPr>
          <p:cNvPr id="12" name="テキスト ボックス 11">
            <a:extLst>
              <a:ext uri="{FF2B5EF4-FFF2-40B4-BE49-F238E27FC236}">
                <a16:creationId xmlns:a16="http://schemas.microsoft.com/office/drawing/2014/main" id="{5AA1A8B4-47EB-FDEC-0DAF-CF325638149F}"/>
              </a:ext>
            </a:extLst>
          </p:cNvPr>
          <p:cNvSpPr txBox="1"/>
          <p:nvPr/>
        </p:nvSpPr>
        <p:spPr>
          <a:xfrm>
            <a:off x="1509988" y="1274608"/>
            <a:ext cx="3387937" cy="1107996"/>
          </a:xfrm>
          <a:prstGeom prst="rect">
            <a:avLst/>
          </a:prstGeom>
          <a:noFill/>
        </p:spPr>
        <p:txBody>
          <a:bodyPr wrap="square" rtlCol="0">
            <a:spAutoFit/>
          </a:bodyPr>
          <a:lstStyle/>
          <a:p>
            <a:r>
              <a:rPr kumimoji="1" lang="ja-JP" altLang="en-US" sz="2200" b="1" i="1" dirty="0">
                <a:solidFill>
                  <a:srgbClr val="D60093"/>
                </a:solidFill>
                <a:latin typeface="Meiryo UI" panose="020B0604030504040204" pitchFamily="50" charset="-128"/>
                <a:ea typeface="Meiryo UI" panose="020B0604030504040204" pitchFamily="50" charset="-128"/>
              </a:rPr>
              <a:t>燃料も油圧も使わない！</a:t>
            </a:r>
            <a:endParaRPr kumimoji="1" lang="en-US" altLang="ja-JP" sz="2200" b="1" i="1" dirty="0">
              <a:solidFill>
                <a:srgbClr val="D60093"/>
              </a:solidFill>
              <a:latin typeface="Meiryo UI" panose="020B0604030504040204" pitchFamily="50" charset="-128"/>
              <a:ea typeface="Meiryo UI" panose="020B0604030504040204" pitchFamily="50" charset="-128"/>
            </a:endParaRPr>
          </a:p>
          <a:p>
            <a:r>
              <a:rPr kumimoji="1" lang="ja-JP" altLang="en-US" sz="2200" b="1" i="1" dirty="0">
                <a:solidFill>
                  <a:srgbClr val="D60093"/>
                </a:solidFill>
                <a:latin typeface="Meiryo UI" panose="020B0604030504040204" pitchFamily="50" charset="-128"/>
                <a:ea typeface="Meiryo UI" panose="020B0604030504040204" pitchFamily="50" charset="-128"/>
              </a:rPr>
              <a:t>すべて電気で動く、</a:t>
            </a:r>
            <a:endParaRPr kumimoji="1" lang="en-US" altLang="ja-JP" sz="2200" b="1" i="1" dirty="0">
              <a:solidFill>
                <a:srgbClr val="D60093"/>
              </a:solidFill>
              <a:latin typeface="Meiryo UI" panose="020B0604030504040204" pitchFamily="50" charset="-128"/>
              <a:ea typeface="Meiryo UI" panose="020B0604030504040204" pitchFamily="50" charset="-128"/>
            </a:endParaRPr>
          </a:p>
          <a:p>
            <a:r>
              <a:rPr kumimoji="1" lang="ja-JP" altLang="en-US" sz="2200" b="1" i="1" dirty="0">
                <a:solidFill>
                  <a:srgbClr val="D60093"/>
                </a:solidFill>
                <a:latin typeface="Meiryo UI" panose="020B0604030504040204" pitchFamily="50" charset="-128"/>
                <a:ea typeface="Meiryo UI" panose="020B0604030504040204" pitchFamily="50" charset="-128"/>
              </a:rPr>
              <a:t>完全電動ミニショベル。</a:t>
            </a:r>
          </a:p>
        </p:txBody>
      </p:sp>
      <p:sp>
        <p:nvSpPr>
          <p:cNvPr id="16" name="Title 1">
            <a:extLst>
              <a:ext uri="{FF2B5EF4-FFF2-40B4-BE49-F238E27FC236}">
                <a16:creationId xmlns:a16="http://schemas.microsoft.com/office/drawing/2014/main" id="{FF43E7C3-33CB-0ADC-A393-745B99821C48}"/>
              </a:ext>
            </a:extLst>
          </p:cNvPr>
          <p:cNvSpPr>
            <a:spLocks noGrp="1"/>
          </p:cNvSpPr>
          <p:nvPr>
            <p:ph type="title"/>
          </p:nvPr>
        </p:nvSpPr>
        <p:spPr>
          <a:xfrm>
            <a:off x="192024" y="126001"/>
            <a:ext cx="8750808" cy="396000"/>
          </a:xfrm>
        </p:spPr>
        <p:txBody>
          <a:bodyPr/>
          <a:lstStyle/>
          <a:p>
            <a:r>
              <a:rPr lang="ja-JP" altLang="en-US" dirty="0"/>
              <a:t>完全電動ミニショベル　コンセプトマシン</a:t>
            </a:r>
            <a:endParaRPr lang="en-US" dirty="0"/>
          </a:p>
        </p:txBody>
      </p:sp>
      <p:sp>
        <p:nvSpPr>
          <p:cNvPr id="19" name="正方形/長方形 18">
            <a:extLst>
              <a:ext uri="{FF2B5EF4-FFF2-40B4-BE49-F238E27FC236}">
                <a16:creationId xmlns:a16="http://schemas.microsoft.com/office/drawing/2014/main" id="{1684A8D8-2645-EC40-4DDF-B922323DD875}"/>
              </a:ext>
            </a:extLst>
          </p:cNvPr>
          <p:cNvSpPr/>
          <p:nvPr/>
        </p:nvSpPr>
        <p:spPr>
          <a:xfrm>
            <a:off x="4794696" y="1370245"/>
            <a:ext cx="4110306" cy="10296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90315509-C3B5-7F7E-1641-CBEDD4585656}"/>
              </a:ext>
            </a:extLst>
          </p:cNvPr>
          <p:cNvSpPr txBox="1"/>
          <p:nvPr/>
        </p:nvSpPr>
        <p:spPr>
          <a:xfrm>
            <a:off x="5136923" y="1361859"/>
            <a:ext cx="3278462" cy="523220"/>
          </a:xfrm>
          <a:prstGeom prst="rect">
            <a:avLst/>
          </a:prstGeom>
          <a:noFill/>
        </p:spPr>
        <p:txBody>
          <a:bodyPr wrap="square" rtlCol="0">
            <a:spAutoFit/>
          </a:bodyPr>
          <a:lstStyle/>
          <a:p>
            <a:r>
              <a:rPr kumimoji="1" lang="ja-JP" altLang="en-US" sz="2800" b="1" dirty="0">
                <a:latin typeface="Meiryo UI" panose="020B0604030504040204" pitchFamily="50" charset="-128"/>
                <a:ea typeface="Meiryo UI" panose="020B0604030504040204" pitchFamily="50" charset="-128"/>
              </a:rPr>
              <a:t>完全電動ミニショベル</a:t>
            </a:r>
          </a:p>
        </p:txBody>
      </p:sp>
      <p:pic>
        <p:nvPicPr>
          <p:cNvPr id="4" name="図 3">
            <a:extLst>
              <a:ext uri="{FF2B5EF4-FFF2-40B4-BE49-F238E27FC236}">
                <a16:creationId xmlns:a16="http://schemas.microsoft.com/office/drawing/2014/main" id="{D52418FB-F395-A6F0-EB9F-E67E8350AFA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6000" b="92690" l="9907" r="89907">
                        <a14:foregroundMark x1="19813" y1="16000" x2="19813" y2="16000"/>
                        <a14:foregroundMark x1="24860" y1="17655" x2="24860" y2="17655"/>
                        <a14:foregroundMark x1="25607" y1="17655" x2="25607" y2="17655"/>
                        <a14:foregroundMark x1="47290" y1="88138" x2="47290" y2="88138"/>
                        <a14:foregroundMark x1="54206" y1="88000" x2="54206" y2="88000"/>
                        <a14:foregroundMark x1="54766" y1="88276" x2="54766" y2="88276"/>
                        <a14:foregroundMark x1="57196" y1="88138" x2="57196" y2="88138"/>
                        <a14:foregroundMark x1="58692" y1="89793" x2="58692" y2="89793"/>
                        <a14:foregroundMark x1="75140" y1="88414" x2="75140" y2="88414"/>
                        <a14:foregroundMark x1="80748" y1="87862" x2="80748" y2="87862"/>
                        <a14:foregroundMark x1="81495" y1="90621" x2="81495" y2="90621"/>
                        <a14:foregroundMark x1="81121" y1="92690" x2="81121" y2="92690"/>
                        <a14:foregroundMark x1="20000" y1="71034" x2="20000" y2="71034"/>
                        <a14:foregroundMark x1="24673" y1="71034" x2="24673" y2="71034"/>
                        <a14:foregroundMark x1="26729" y1="20138" x2="26729" y2="20138"/>
                        <a14:foregroundMark x1="25794" y1="19310" x2="25794" y2="19310"/>
                        <a14:foregroundMark x1="25234" y1="17241" x2="25234" y2="17241"/>
                        <a14:foregroundMark x1="25981" y1="18207" x2="25981" y2="18207"/>
                        <a14:foregroundMark x1="26168" y1="18207" x2="26168" y2="18207"/>
                        <a14:foregroundMark x1="26168" y1="17793" x2="26168" y2="17793"/>
                      </a14:backgroundRemoval>
                    </a14:imgEffect>
                  </a14:imgLayer>
                </a14:imgProps>
              </a:ext>
              <a:ext uri="{28A0092B-C50C-407E-A947-70E740481C1C}">
                <a14:useLocalDpi xmlns:a14="http://schemas.microsoft.com/office/drawing/2010/main" val="0"/>
              </a:ext>
            </a:extLst>
          </a:blip>
          <a:srcRect l="1947" t="9415" b="2227"/>
          <a:stretch/>
        </p:blipFill>
        <p:spPr>
          <a:xfrm>
            <a:off x="9053" y="1345736"/>
            <a:ext cx="4232651" cy="5168564"/>
          </a:xfrm>
          <a:prstGeom prst="rect">
            <a:avLst/>
          </a:prstGeom>
        </p:spPr>
      </p:pic>
      <p:sp>
        <p:nvSpPr>
          <p:cNvPr id="20" name="テキスト ボックス 8">
            <a:extLst>
              <a:ext uri="{FF2B5EF4-FFF2-40B4-BE49-F238E27FC236}">
                <a16:creationId xmlns:a16="http://schemas.microsoft.com/office/drawing/2014/main" id="{C709C596-4920-3006-7652-6B0150B0F0E1}"/>
              </a:ext>
            </a:extLst>
          </p:cNvPr>
          <p:cNvSpPr txBox="1">
            <a:spLocks noChangeArrowheads="1"/>
          </p:cNvSpPr>
          <p:nvPr/>
        </p:nvSpPr>
        <p:spPr bwMode="auto">
          <a:xfrm flipH="1">
            <a:off x="3974398" y="2645478"/>
            <a:ext cx="5049021" cy="707886"/>
          </a:xfrm>
          <a:prstGeom prst="rect">
            <a:avLst/>
          </a:prstGeom>
          <a:noFill/>
          <a:ln w="9525">
            <a:noFill/>
            <a:miter lim="800000"/>
            <a:headEnd/>
            <a:tailEnd/>
          </a:ln>
          <a:effectLst>
            <a:glow rad="177800">
              <a:schemeClr val="bg1">
                <a:alpha val="90000"/>
              </a:schemeClr>
            </a:glow>
          </a:effec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eaLnBrk="1" hangingPunct="1">
              <a:buFont typeface="Wingdings" panose="05000000000000000000" pitchFamily="2" charset="2"/>
              <a:buChar char="l"/>
            </a:pP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バッテリ駆動式で人と作業環境にやさしい</a:t>
            </a:r>
            <a:br>
              <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rPr>
            </a:b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排気ガス”ゼロ”を実現</a:t>
            </a:r>
            <a:endPar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endParaRPr>
          </a:p>
        </p:txBody>
      </p:sp>
      <p:sp>
        <p:nvSpPr>
          <p:cNvPr id="2" name="テキスト ボックス 8">
            <a:extLst>
              <a:ext uri="{FF2B5EF4-FFF2-40B4-BE49-F238E27FC236}">
                <a16:creationId xmlns:a16="http://schemas.microsoft.com/office/drawing/2014/main" id="{4EAF13EA-A84F-9569-ABC8-402B93CC177A}"/>
              </a:ext>
            </a:extLst>
          </p:cNvPr>
          <p:cNvSpPr txBox="1">
            <a:spLocks noChangeArrowheads="1"/>
          </p:cNvSpPr>
          <p:nvPr/>
        </p:nvSpPr>
        <p:spPr bwMode="auto">
          <a:xfrm flipH="1">
            <a:off x="3974400" y="3388820"/>
            <a:ext cx="5049021" cy="707886"/>
          </a:xfrm>
          <a:prstGeom prst="rect">
            <a:avLst/>
          </a:prstGeom>
          <a:noFill/>
          <a:ln w="9525">
            <a:noFill/>
            <a:miter lim="800000"/>
            <a:headEnd/>
            <a:tailEnd/>
          </a:ln>
          <a:effectLst>
            <a:glow rad="177800">
              <a:schemeClr val="bg1">
                <a:alpha val="90000"/>
              </a:schemeClr>
            </a:glow>
          </a:effec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eaLnBrk="1" hangingPunct="1">
              <a:buFont typeface="Wingdings" panose="05000000000000000000" pitchFamily="2" charset="2"/>
              <a:buChar char="l"/>
            </a:pP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静音性に優れた電動モータにより</a:t>
            </a:r>
            <a:br>
              <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rPr>
            </a:b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車体騒音・周囲騒音を大幅低減</a:t>
            </a:r>
            <a:endPar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endParaRPr>
          </a:p>
        </p:txBody>
      </p:sp>
      <p:sp>
        <p:nvSpPr>
          <p:cNvPr id="5" name="テキスト ボックス 8">
            <a:extLst>
              <a:ext uri="{FF2B5EF4-FFF2-40B4-BE49-F238E27FC236}">
                <a16:creationId xmlns:a16="http://schemas.microsoft.com/office/drawing/2014/main" id="{342B20D7-AABC-97D6-0EF2-FCCE6C40513B}"/>
              </a:ext>
            </a:extLst>
          </p:cNvPr>
          <p:cNvSpPr txBox="1">
            <a:spLocks noChangeArrowheads="1"/>
          </p:cNvSpPr>
          <p:nvPr/>
        </p:nvSpPr>
        <p:spPr bwMode="auto">
          <a:xfrm flipH="1">
            <a:off x="3974399" y="4132162"/>
            <a:ext cx="5049021" cy="1015663"/>
          </a:xfrm>
          <a:prstGeom prst="rect">
            <a:avLst/>
          </a:prstGeom>
          <a:noFill/>
          <a:ln w="9525">
            <a:noFill/>
            <a:miter lim="800000"/>
            <a:headEnd/>
            <a:tailEnd/>
          </a:ln>
          <a:effectLst>
            <a:glow rad="177800">
              <a:schemeClr val="bg1">
                <a:alpha val="90000"/>
              </a:schemeClr>
            </a:glow>
          </a:effec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eaLnBrk="1" hangingPunct="1">
              <a:buFont typeface="Wingdings" panose="05000000000000000000" pitchFamily="2" charset="2"/>
              <a:buChar char="l"/>
            </a:pP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全アクチュエータ電動化で油圧機器は不要、</a:t>
            </a:r>
            <a:br>
              <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rPr>
            </a:b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これにより機械損失を低減し、</a:t>
            </a:r>
            <a:br>
              <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rPr>
            </a:b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メンテナンスフリーを実現</a:t>
            </a:r>
            <a:endParaRPr lang="en-US" altLang="ja-JP" sz="2000" b="1" dirty="0">
              <a:effectLst>
                <a:glow rad="254000">
                  <a:schemeClr val="bg1">
                    <a:alpha val="95000"/>
                  </a:schemeClr>
                </a:glow>
              </a:effectLst>
              <a:latin typeface="Meiryo UI" panose="020B0604030504040204" pitchFamily="50" charset="-128"/>
              <a:ea typeface="Meiryo UI" panose="020B0604030504040204" pitchFamily="50" charset="-128"/>
            </a:endParaRPr>
          </a:p>
        </p:txBody>
      </p:sp>
      <p:sp>
        <p:nvSpPr>
          <p:cNvPr id="6" name="テキスト ボックス 8">
            <a:extLst>
              <a:ext uri="{FF2B5EF4-FFF2-40B4-BE49-F238E27FC236}">
                <a16:creationId xmlns:a16="http://schemas.microsoft.com/office/drawing/2014/main" id="{A9CEEC30-FFE6-7BB7-FA0B-067F147229A3}"/>
              </a:ext>
            </a:extLst>
          </p:cNvPr>
          <p:cNvSpPr txBox="1">
            <a:spLocks noChangeArrowheads="1"/>
          </p:cNvSpPr>
          <p:nvPr/>
        </p:nvSpPr>
        <p:spPr bwMode="auto">
          <a:xfrm flipH="1">
            <a:off x="3974398" y="5183282"/>
            <a:ext cx="5049021" cy="400110"/>
          </a:xfrm>
          <a:prstGeom prst="rect">
            <a:avLst/>
          </a:prstGeom>
          <a:noFill/>
          <a:ln w="9525">
            <a:noFill/>
            <a:miter lim="800000"/>
            <a:headEnd/>
            <a:tailEnd/>
          </a:ln>
          <a:effectLst>
            <a:glow rad="177800">
              <a:schemeClr val="bg1">
                <a:alpha val="90000"/>
              </a:schemeClr>
            </a:glow>
          </a:effec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marL="285750" indent="-285750" eaLnBrk="1" hangingPunct="1">
              <a:buFont typeface="Wingdings" panose="05000000000000000000" pitchFamily="2" charset="2"/>
              <a:buChar char="l"/>
            </a:pPr>
            <a:r>
              <a:rPr lang="ja-JP" altLang="en-US" sz="2000" b="1" dirty="0">
                <a:effectLst>
                  <a:glow rad="254000">
                    <a:schemeClr val="bg1">
                      <a:alpha val="95000"/>
                    </a:schemeClr>
                  </a:glow>
                </a:effectLst>
                <a:latin typeface="Meiryo UI" panose="020B0604030504040204" pitchFamily="50" charset="-128"/>
                <a:ea typeface="Meiryo UI" panose="020B0604030504040204" pitchFamily="50" charset="-128"/>
              </a:rPr>
              <a:t>自律・無人を視野に入れた遠隔操作</a:t>
            </a:r>
          </a:p>
        </p:txBody>
      </p:sp>
    </p:spTree>
    <p:extLst>
      <p:ext uri="{BB962C8B-B14F-4D97-AF65-F5344CB8AC3E}">
        <p14:creationId xmlns:p14="http://schemas.microsoft.com/office/powerpoint/2010/main" val="353148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2F92A14-C8EE-90F9-B124-5A00AD18ACB3}"/>
              </a:ext>
            </a:extLst>
          </p:cNvPr>
          <p:cNvPicPr>
            <a:picLocks noChangeAspect="1"/>
          </p:cNvPicPr>
          <p:nvPr/>
        </p:nvPicPr>
        <p:blipFill>
          <a:blip r:embed="rId3">
            <a:alphaModFix amt="81000"/>
          </a:blip>
          <a:stretch>
            <a:fillRect/>
          </a:stretch>
        </p:blipFill>
        <p:spPr>
          <a:xfrm flipH="1">
            <a:off x="7532689" y="4569675"/>
            <a:ext cx="687965" cy="1911014"/>
          </a:xfrm>
          <a:prstGeom prst="rect">
            <a:avLst/>
          </a:prstGeom>
        </p:spPr>
      </p:pic>
      <p:grpSp>
        <p:nvGrpSpPr>
          <p:cNvPr id="6" name="グループ化 5">
            <a:extLst>
              <a:ext uri="{FF2B5EF4-FFF2-40B4-BE49-F238E27FC236}">
                <a16:creationId xmlns:a16="http://schemas.microsoft.com/office/drawing/2014/main" id="{1D4B56E2-E8FC-8027-14A6-A92BC4962BBB}"/>
              </a:ext>
            </a:extLst>
          </p:cNvPr>
          <p:cNvGrpSpPr/>
          <p:nvPr/>
        </p:nvGrpSpPr>
        <p:grpSpPr>
          <a:xfrm>
            <a:off x="603233" y="1308327"/>
            <a:ext cx="3604766" cy="5144820"/>
            <a:chOff x="603233" y="1194027"/>
            <a:chExt cx="3604766" cy="5144820"/>
          </a:xfrm>
        </p:grpSpPr>
        <p:pic>
          <p:nvPicPr>
            <p:cNvPr id="65" name="図 64">
              <a:extLst>
                <a:ext uri="{FF2B5EF4-FFF2-40B4-BE49-F238E27FC236}">
                  <a16:creationId xmlns:a16="http://schemas.microsoft.com/office/drawing/2014/main" id="{16C42B6D-82DC-0C75-388D-95C2F2EFD37B}"/>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b="3041"/>
            <a:stretch/>
          </p:blipFill>
          <p:spPr>
            <a:xfrm>
              <a:off x="603233" y="2692401"/>
              <a:ext cx="3542905" cy="3646446"/>
            </a:xfrm>
            <a:prstGeom prst="rect">
              <a:avLst/>
            </a:prstGeom>
          </p:spPr>
        </p:pic>
        <p:pic>
          <p:nvPicPr>
            <p:cNvPr id="67" name="図 66">
              <a:extLst>
                <a:ext uri="{FF2B5EF4-FFF2-40B4-BE49-F238E27FC236}">
                  <a16:creationId xmlns:a16="http://schemas.microsoft.com/office/drawing/2014/main" id="{B68DB0CC-190F-6219-BB18-13F75837DCF2}"/>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b="4346"/>
            <a:stretch/>
          </p:blipFill>
          <p:spPr>
            <a:xfrm>
              <a:off x="673093" y="1194027"/>
              <a:ext cx="3534906" cy="1781208"/>
            </a:xfrm>
            <a:prstGeom prst="rect">
              <a:avLst/>
            </a:prstGeom>
          </p:spPr>
        </p:pic>
        <p:pic>
          <p:nvPicPr>
            <p:cNvPr id="5" name="図 4">
              <a:extLst>
                <a:ext uri="{FF2B5EF4-FFF2-40B4-BE49-F238E27FC236}">
                  <a16:creationId xmlns:a16="http://schemas.microsoft.com/office/drawing/2014/main" id="{64935185-696A-43C8-4714-825A6961B333}"/>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2343" r="59984" b="69151"/>
            <a:stretch/>
          </p:blipFill>
          <p:spPr>
            <a:xfrm>
              <a:off x="603233" y="2780224"/>
              <a:ext cx="1417733" cy="1072067"/>
            </a:xfrm>
            <a:prstGeom prst="rect">
              <a:avLst/>
            </a:prstGeom>
          </p:spPr>
        </p:pic>
      </p:grpSp>
      <p:pic>
        <p:nvPicPr>
          <p:cNvPr id="66" name="図 65">
            <a:extLst>
              <a:ext uri="{FF2B5EF4-FFF2-40B4-BE49-F238E27FC236}">
                <a16:creationId xmlns:a16="http://schemas.microsoft.com/office/drawing/2014/main" id="{85B66689-79D1-4293-5ECF-31C0404446D0}"/>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4587047" y="2889742"/>
            <a:ext cx="1820103" cy="3674549"/>
          </a:xfrm>
          <a:prstGeom prst="rect">
            <a:avLst/>
          </a:prstGeom>
        </p:spPr>
      </p:pic>
      <p:sp>
        <p:nvSpPr>
          <p:cNvPr id="20" name="テキスト ボックス 19">
            <a:extLst>
              <a:ext uri="{FF2B5EF4-FFF2-40B4-BE49-F238E27FC236}">
                <a16:creationId xmlns:a16="http://schemas.microsoft.com/office/drawing/2014/main" id="{8D470672-5D9F-47FE-A135-C78E59BACF4E}"/>
              </a:ext>
            </a:extLst>
          </p:cNvPr>
          <p:cNvSpPr txBox="1"/>
          <p:nvPr/>
        </p:nvSpPr>
        <p:spPr>
          <a:xfrm>
            <a:off x="4418874" y="2021105"/>
            <a:ext cx="1034257" cy="461665"/>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tx1"/>
                </a:solidFill>
                <a:latin typeface="Meiryo UI" panose="020B0604030504040204" pitchFamily="50" charset="-128"/>
                <a:ea typeface="Meiryo UI" panose="020B0604030504040204" pitchFamily="50" charset="-128"/>
              </a:rPr>
              <a:t>リチウムイオン</a:t>
            </a:r>
            <a:endParaRPr kumimoji="1" lang="en-US" altLang="ja-JP" sz="1200" b="1" dirty="0">
              <a:solidFill>
                <a:schemeClr val="tx1"/>
              </a:solidFill>
              <a:latin typeface="Meiryo UI" panose="020B0604030504040204" pitchFamily="50" charset="-128"/>
              <a:ea typeface="Meiryo UI" panose="020B0604030504040204" pitchFamily="50" charset="-128"/>
            </a:endParaRPr>
          </a:p>
          <a:p>
            <a:r>
              <a:rPr kumimoji="1" lang="ja-JP" altLang="en-US" sz="1200" b="1" dirty="0">
                <a:solidFill>
                  <a:schemeClr val="tx1"/>
                </a:solidFill>
                <a:latin typeface="Meiryo UI" panose="020B0604030504040204" pitchFamily="50" charset="-128"/>
                <a:ea typeface="Meiryo UI" panose="020B0604030504040204" pitchFamily="50" charset="-128"/>
              </a:rPr>
              <a:t>バッテリ</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8D3A2377-DE63-412C-AEDF-BA38DEB1CCE6}"/>
              </a:ext>
            </a:extLst>
          </p:cNvPr>
          <p:cNvSpPr txBox="1"/>
          <p:nvPr/>
        </p:nvSpPr>
        <p:spPr>
          <a:xfrm>
            <a:off x="6225137" y="3677262"/>
            <a:ext cx="1285929" cy="276999"/>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tx1"/>
                </a:solidFill>
                <a:latin typeface="Meiryo UI" panose="020B0604030504040204" pitchFamily="50" charset="-128"/>
                <a:ea typeface="Meiryo UI" panose="020B0604030504040204" pitchFamily="50" charset="-128"/>
              </a:rPr>
              <a:t>メインコントローラ</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18242839-6392-4FA4-9138-E63D1319DD55}"/>
              </a:ext>
            </a:extLst>
          </p:cNvPr>
          <p:cNvSpPr txBox="1"/>
          <p:nvPr/>
        </p:nvSpPr>
        <p:spPr>
          <a:xfrm>
            <a:off x="4237122" y="4280241"/>
            <a:ext cx="872355" cy="276999"/>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tx1"/>
                </a:solidFill>
                <a:latin typeface="Meiryo UI" panose="020B0604030504040204" pitchFamily="50" charset="-128"/>
                <a:ea typeface="Meiryo UI" panose="020B0604030504040204" pitchFamily="50" charset="-128"/>
              </a:rPr>
              <a:t>走行モータ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A9ED1093-5786-4268-BA2F-8E651C524ACA}"/>
              </a:ext>
            </a:extLst>
          </p:cNvPr>
          <p:cNvSpPr txBox="1"/>
          <p:nvPr/>
        </p:nvSpPr>
        <p:spPr>
          <a:xfrm>
            <a:off x="3221150" y="4290793"/>
            <a:ext cx="872355" cy="276999"/>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tx1"/>
                </a:solidFill>
                <a:latin typeface="Meiryo UI" panose="020B0604030504040204" pitchFamily="50" charset="-128"/>
                <a:ea typeface="Meiryo UI" panose="020B0604030504040204" pitchFamily="50" charset="-128"/>
              </a:rPr>
              <a:t>旋回モータ</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79B0F31A-8B14-48F5-BBE6-46DDA8B95E15}"/>
              </a:ext>
            </a:extLst>
          </p:cNvPr>
          <p:cNvSpPr txBox="1"/>
          <p:nvPr/>
        </p:nvSpPr>
        <p:spPr>
          <a:xfrm>
            <a:off x="8223972" y="5214062"/>
            <a:ext cx="646331" cy="461665"/>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定置</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充電器</a:t>
            </a:r>
            <a:endParaRPr lang="en-US" altLang="ja-JP" sz="1200" dirty="0">
              <a:solidFill>
                <a:schemeClr val="tx1"/>
              </a:solidFill>
              <a:latin typeface="Meiryo UI" panose="020B0604030504040204" pitchFamily="50" charset="-128"/>
              <a:ea typeface="Meiryo UI" panose="020B0604030504040204" pitchFamily="50" charset="-128"/>
            </a:endParaRPr>
          </a:p>
        </p:txBody>
      </p:sp>
      <p:cxnSp>
        <p:nvCxnSpPr>
          <p:cNvPr id="34" name="直線矢印コネクタ 33">
            <a:extLst>
              <a:ext uri="{FF2B5EF4-FFF2-40B4-BE49-F238E27FC236}">
                <a16:creationId xmlns:a16="http://schemas.microsoft.com/office/drawing/2014/main" id="{86B2DC7E-EBF2-43EE-9A84-2F33127A0827}"/>
              </a:ext>
            </a:extLst>
          </p:cNvPr>
          <p:cNvCxnSpPr>
            <a:cxnSpLocks/>
            <a:stCxn id="33" idx="2"/>
            <a:endCxn id="46" idx="0"/>
          </p:cNvCxnSpPr>
          <p:nvPr/>
        </p:nvCxnSpPr>
        <p:spPr>
          <a:xfrm>
            <a:off x="8547138" y="5675727"/>
            <a:ext cx="107190" cy="477541"/>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6528845F-87C2-414E-B337-60859FB98A9A}"/>
              </a:ext>
            </a:extLst>
          </p:cNvPr>
          <p:cNvSpPr txBox="1"/>
          <p:nvPr/>
        </p:nvSpPr>
        <p:spPr>
          <a:xfrm>
            <a:off x="627541" y="5649446"/>
            <a:ext cx="1010213" cy="276999"/>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200" b="1" dirty="0">
                <a:solidFill>
                  <a:schemeClr val="tx1"/>
                </a:solidFill>
                <a:latin typeface="Meiryo UI" panose="020B0604030504040204" pitchFamily="50" charset="-128"/>
                <a:ea typeface="Meiryo UI" panose="020B0604030504040204" pitchFamily="50" charset="-128"/>
              </a:rPr>
              <a:t>スリップリング</a:t>
            </a:r>
            <a:endParaRPr lang="en-US" altLang="ja-JP" sz="1200" dirty="0">
              <a:solidFill>
                <a:schemeClr val="tx1"/>
              </a:solidFill>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B0A8AC70-E5D4-4F44-A3FD-BE3552D735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4130" y="6153268"/>
            <a:ext cx="660395" cy="231533"/>
          </a:xfrm>
          <a:prstGeom prst="rect">
            <a:avLst/>
          </a:prstGeom>
        </p:spPr>
      </p:pic>
      <p:sp>
        <p:nvSpPr>
          <p:cNvPr id="48" name="テキスト ボックス 47">
            <a:extLst>
              <a:ext uri="{FF2B5EF4-FFF2-40B4-BE49-F238E27FC236}">
                <a16:creationId xmlns:a16="http://schemas.microsoft.com/office/drawing/2014/main" id="{5461EE4B-35C8-42B9-841E-1F1365568E9C}"/>
              </a:ext>
            </a:extLst>
          </p:cNvPr>
          <p:cNvSpPr txBox="1"/>
          <p:nvPr/>
        </p:nvSpPr>
        <p:spPr>
          <a:xfrm>
            <a:off x="2736289" y="3372473"/>
            <a:ext cx="970137" cy="276999"/>
          </a:xfrm>
          <a:prstGeom prst="rect">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b="1" dirty="0">
                <a:solidFill>
                  <a:schemeClr val="tx1"/>
                </a:solidFill>
                <a:latin typeface="Meiryo UI" panose="020B0604030504040204" pitchFamily="50" charset="-128"/>
                <a:ea typeface="Meiryo UI" panose="020B0604030504040204" pitchFamily="50" charset="-128"/>
              </a:rPr>
              <a:t>電動シリンダ</a:t>
            </a:r>
            <a:endParaRPr kumimoji="1" lang="en-US" altLang="ja-JP" sz="1200" b="1" dirty="0">
              <a:solidFill>
                <a:schemeClr val="tx1"/>
              </a:solidFill>
              <a:latin typeface="Meiryo UI" panose="020B0604030504040204" pitchFamily="50" charset="-128"/>
              <a:ea typeface="Meiryo UI" panose="020B0604030504040204" pitchFamily="50" charset="-128"/>
            </a:endParaRPr>
          </a:p>
        </p:txBody>
      </p:sp>
      <p:cxnSp>
        <p:nvCxnSpPr>
          <p:cNvPr id="50" name="直線コネクタ 49">
            <a:extLst>
              <a:ext uri="{FF2B5EF4-FFF2-40B4-BE49-F238E27FC236}">
                <a16:creationId xmlns:a16="http://schemas.microsoft.com/office/drawing/2014/main" id="{E59C1563-8835-445B-A2CC-DC7CD7FD3941}"/>
              </a:ext>
            </a:extLst>
          </p:cNvPr>
          <p:cNvCxnSpPr>
            <a:cxnSpLocks/>
          </p:cNvCxnSpPr>
          <p:nvPr/>
        </p:nvCxnSpPr>
        <p:spPr>
          <a:xfrm>
            <a:off x="527295" y="6384801"/>
            <a:ext cx="8413505" cy="0"/>
          </a:xfrm>
          <a:prstGeom prst="line">
            <a:avLst/>
          </a:prstGeom>
        </p:spPr>
        <p:style>
          <a:lnRef idx="1">
            <a:schemeClr val="dk1"/>
          </a:lnRef>
          <a:fillRef idx="0">
            <a:schemeClr val="dk1"/>
          </a:fillRef>
          <a:effectRef idx="0">
            <a:schemeClr val="dk1"/>
          </a:effectRef>
          <a:fontRef idx="minor">
            <a:schemeClr val="tx1"/>
          </a:fontRef>
        </p:style>
      </p:cxnSp>
      <p:sp>
        <p:nvSpPr>
          <p:cNvPr id="54" name="四角形: 角を丸くする 41">
            <a:extLst>
              <a:ext uri="{FF2B5EF4-FFF2-40B4-BE49-F238E27FC236}">
                <a16:creationId xmlns:a16="http://schemas.microsoft.com/office/drawing/2014/main" id="{BF724D84-9548-4DCA-9BBE-3E3754F3D36D}"/>
              </a:ext>
            </a:extLst>
          </p:cNvPr>
          <p:cNvSpPr/>
          <p:nvPr/>
        </p:nvSpPr>
        <p:spPr>
          <a:xfrm>
            <a:off x="6682163" y="4744936"/>
            <a:ext cx="870751" cy="246221"/>
          </a:xfrm>
          <a:prstGeom prst="roundRect">
            <a:avLst>
              <a:gd name="adj" fmla="val 0"/>
            </a:avLst>
          </a:prstGeom>
          <a:solidFill>
            <a:srgbClr val="CBF266"/>
          </a:solidFill>
          <a:ln/>
        </p:spPr>
        <p:style>
          <a:lnRef idx="2">
            <a:schemeClr val="dk1"/>
          </a:lnRef>
          <a:fillRef idx="1">
            <a:schemeClr val="lt1"/>
          </a:fillRef>
          <a:effectRef idx="0">
            <a:schemeClr val="dk1"/>
          </a:effectRef>
          <a:fontRef idx="minor">
            <a:schemeClr val="dk1"/>
          </a:fontRef>
        </p:style>
        <p:txBody>
          <a:bodyPr wrap="non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b="1" dirty="0">
                <a:latin typeface="Meiryo UI" panose="020B0604030504040204" pitchFamily="50" charset="-128"/>
                <a:ea typeface="Meiryo UI" panose="020B0604030504040204" pitchFamily="50" charset="-128"/>
                <a:cs typeface="Meiryo UI" panose="020B0604030504040204" pitchFamily="50" charset="-128"/>
              </a:rPr>
              <a:t>操作デバイス</a:t>
            </a:r>
          </a:p>
        </p:txBody>
      </p:sp>
      <p:grpSp>
        <p:nvGrpSpPr>
          <p:cNvPr id="55" name="グループ化 54">
            <a:extLst>
              <a:ext uri="{FF2B5EF4-FFF2-40B4-BE49-F238E27FC236}">
                <a16:creationId xmlns:a16="http://schemas.microsoft.com/office/drawing/2014/main" id="{D6EC6261-2B6F-4924-A582-ED282D1A6206}"/>
              </a:ext>
            </a:extLst>
          </p:cNvPr>
          <p:cNvGrpSpPr/>
          <p:nvPr/>
        </p:nvGrpSpPr>
        <p:grpSpPr>
          <a:xfrm>
            <a:off x="6661574" y="5102213"/>
            <a:ext cx="875650" cy="1204183"/>
            <a:chOff x="-2123941" y="4440213"/>
            <a:chExt cx="1242122" cy="1708152"/>
          </a:xfrm>
        </p:grpSpPr>
        <p:sp>
          <p:nvSpPr>
            <p:cNvPr id="58" name="フリーフォーム 62">
              <a:extLst>
                <a:ext uri="{FF2B5EF4-FFF2-40B4-BE49-F238E27FC236}">
                  <a16:creationId xmlns:a16="http://schemas.microsoft.com/office/drawing/2014/main" id="{994FBE89-47E5-4EB4-BA88-50B5B9B08E07}"/>
                </a:ext>
              </a:extLst>
            </p:cNvPr>
            <p:cNvSpPr/>
            <p:nvPr/>
          </p:nvSpPr>
          <p:spPr>
            <a:xfrm>
              <a:off x="-1540831" y="4894823"/>
              <a:ext cx="127361" cy="494458"/>
            </a:xfrm>
            <a:custGeom>
              <a:avLst/>
              <a:gdLst>
                <a:gd name="connsiteX0" fmla="*/ 160551 w 160551"/>
                <a:gd name="connsiteY0" fmla="*/ 0 h 830580"/>
                <a:gd name="connsiteX1" fmla="*/ 531 w 160551"/>
                <a:gd name="connsiteY1" fmla="*/ 312420 h 830580"/>
                <a:gd name="connsiteX2" fmla="*/ 107211 w 160551"/>
                <a:gd name="connsiteY2" fmla="*/ 678180 h 830580"/>
                <a:gd name="connsiteX3" fmla="*/ 61491 w 160551"/>
                <a:gd name="connsiteY3" fmla="*/ 830580 h 830580"/>
              </a:gdLst>
              <a:ahLst/>
              <a:cxnLst>
                <a:cxn ang="0">
                  <a:pos x="connsiteX0" y="connsiteY0"/>
                </a:cxn>
                <a:cxn ang="0">
                  <a:pos x="connsiteX1" y="connsiteY1"/>
                </a:cxn>
                <a:cxn ang="0">
                  <a:pos x="connsiteX2" y="connsiteY2"/>
                </a:cxn>
                <a:cxn ang="0">
                  <a:pos x="connsiteX3" y="connsiteY3"/>
                </a:cxn>
              </a:cxnLst>
              <a:rect l="l" t="t" r="r" b="b"/>
              <a:pathLst>
                <a:path w="160551" h="830580">
                  <a:moveTo>
                    <a:pt x="160551" y="0"/>
                  </a:moveTo>
                  <a:cubicBezTo>
                    <a:pt x="84986" y="99695"/>
                    <a:pt x="9421" y="199390"/>
                    <a:pt x="531" y="312420"/>
                  </a:cubicBezTo>
                  <a:cubicBezTo>
                    <a:pt x="-8359" y="425450"/>
                    <a:pt x="97051" y="591820"/>
                    <a:pt x="107211" y="678180"/>
                  </a:cubicBezTo>
                  <a:cubicBezTo>
                    <a:pt x="117371" y="764540"/>
                    <a:pt x="89431" y="797560"/>
                    <a:pt x="61491" y="830580"/>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9" name="四角形: 角を丸くする 41">
              <a:extLst>
                <a:ext uri="{FF2B5EF4-FFF2-40B4-BE49-F238E27FC236}">
                  <a16:creationId xmlns:a16="http://schemas.microsoft.com/office/drawing/2014/main" id="{3FD0D62C-FB31-4812-BEB3-38D5596892E1}"/>
                </a:ext>
              </a:extLst>
            </p:cNvPr>
            <p:cNvSpPr/>
            <p:nvPr/>
          </p:nvSpPr>
          <p:spPr>
            <a:xfrm>
              <a:off x="-2000234" y="5744819"/>
              <a:ext cx="1057976" cy="304157"/>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通信用</a:t>
              </a:r>
              <a:endParaRPr kumimoji="1" lang="en-US" altLang="ja-JP" sz="9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タブレット</a:t>
              </a:r>
            </a:p>
          </p:txBody>
        </p:sp>
        <p:sp>
          <p:nvSpPr>
            <p:cNvPr id="60" name="四角形: 角を丸くする 41">
              <a:extLst>
                <a:ext uri="{FF2B5EF4-FFF2-40B4-BE49-F238E27FC236}">
                  <a16:creationId xmlns:a16="http://schemas.microsoft.com/office/drawing/2014/main" id="{8BB1394A-B701-41E9-BE4A-1ECD6639C799}"/>
                </a:ext>
              </a:extLst>
            </p:cNvPr>
            <p:cNvSpPr/>
            <p:nvPr/>
          </p:nvSpPr>
          <p:spPr>
            <a:xfrm>
              <a:off x="-2123941" y="4451792"/>
              <a:ext cx="1242122" cy="274000"/>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b="1" dirty="0">
                  <a:latin typeface="Meiryo UI" panose="020B0604030504040204" pitchFamily="50" charset="-128"/>
                  <a:ea typeface="Meiryo UI" panose="020B0604030504040204" pitchFamily="50" charset="-128"/>
                  <a:cs typeface="Meiryo UI" panose="020B0604030504040204" pitchFamily="50" charset="-128"/>
                </a:rPr>
                <a:t>ゲーム</a:t>
              </a:r>
              <a:r>
                <a:rPr kumimoji="1" lang="en-US" altLang="ja-JP" sz="900" b="1" dirty="0">
                  <a:latin typeface="Meiryo UI" panose="020B0604030504040204" pitchFamily="50" charset="-128"/>
                  <a:ea typeface="Meiryo UI" panose="020B0604030504040204" pitchFamily="50" charset="-128"/>
                  <a:cs typeface="Meiryo UI" panose="020B0604030504040204" pitchFamily="50" charset="-128"/>
                </a:rPr>
                <a:t>Pad</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四角形: 角を丸くする 60">
              <a:extLst>
                <a:ext uri="{FF2B5EF4-FFF2-40B4-BE49-F238E27FC236}">
                  <a16:creationId xmlns:a16="http://schemas.microsoft.com/office/drawing/2014/main" id="{41C5B867-7DA0-4946-ABDA-45F7423CC39E}"/>
                </a:ext>
              </a:extLst>
            </p:cNvPr>
            <p:cNvSpPr/>
            <p:nvPr/>
          </p:nvSpPr>
          <p:spPr>
            <a:xfrm>
              <a:off x="-1912910" y="4440213"/>
              <a:ext cx="846603" cy="1708152"/>
            </a:xfrm>
            <a:prstGeom prst="roundRect">
              <a:avLst>
                <a:gd name="adj" fmla="val 12344"/>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3" name="Title 1">
            <a:extLst>
              <a:ext uri="{FF2B5EF4-FFF2-40B4-BE49-F238E27FC236}">
                <a16:creationId xmlns:a16="http://schemas.microsoft.com/office/drawing/2014/main" id="{CA685A75-AAAD-2501-D8AB-C12FB8F55D5B}"/>
              </a:ext>
            </a:extLst>
          </p:cNvPr>
          <p:cNvSpPr txBox="1">
            <a:spLocks/>
          </p:cNvSpPr>
          <p:nvPr/>
        </p:nvSpPr>
        <p:spPr bwMode="black">
          <a:xfrm>
            <a:off x="192089" y="125413"/>
            <a:ext cx="4364372" cy="396875"/>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2000" b="1" kern="1200">
                <a:solidFill>
                  <a:schemeClr val="bg1"/>
                </a:solidFill>
                <a:latin typeface="+mj-lt"/>
                <a:ea typeface="+mj-ea"/>
                <a:cs typeface="+mj-cs"/>
              </a:defRPr>
            </a:lvl1pPr>
          </a:lstStyle>
          <a:p>
            <a:pPr fontAlgn="auto">
              <a:spcAft>
                <a:spcPts val="0"/>
              </a:spcAft>
            </a:pPr>
            <a:r>
              <a:rPr lang="ja-JP" altLang="en-US" dirty="0"/>
              <a:t>車両概要</a:t>
            </a:r>
            <a:endParaRPr lang="en-US" dirty="0"/>
          </a:p>
        </p:txBody>
      </p:sp>
      <p:cxnSp>
        <p:nvCxnSpPr>
          <p:cNvPr id="26" name="直線矢印コネクタ 25">
            <a:extLst>
              <a:ext uri="{FF2B5EF4-FFF2-40B4-BE49-F238E27FC236}">
                <a16:creationId xmlns:a16="http://schemas.microsoft.com/office/drawing/2014/main" id="{4A0DAD30-5949-407E-9B56-D0A1F6F1083A}"/>
              </a:ext>
            </a:extLst>
          </p:cNvPr>
          <p:cNvCxnSpPr>
            <a:cxnSpLocks/>
            <a:stCxn id="25" idx="2"/>
          </p:cNvCxnSpPr>
          <p:nvPr/>
        </p:nvCxnSpPr>
        <p:spPr>
          <a:xfrm flipH="1">
            <a:off x="5632237" y="3954261"/>
            <a:ext cx="1235865" cy="1296815"/>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cxnSp>
        <p:nvCxnSpPr>
          <p:cNvPr id="37" name="直線矢印コネクタ 36">
            <a:extLst>
              <a:ext uri="{FF2B5EF4-FFF2-40B4-BE49-F238E27FC236}">
                <a16:creationId xmlns:a16="http://schemas.microsoft.com/office/drawing/2014/main" id="{392ECACC-FC34-488E-B557-B9AB187F34F1}"/>
              </a:ext>
            </a:extLst>
          </p:cNvPr>
          <p:cNvCxnSpPr>
            <a:cxnSpLocks/>
            <a:stCxn id="36" idx="3"/>
          </p:cNvCxnSpPr>
          <p:nvPr/>
        </p:nvCxnSpPr>
        <p:spPr>
          <a:xfrm>
            <a:off x="1637754" y="5787946"/>
            <a:ext cx="1257846" cy="57229"/>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A5944448-E644-44DF-AF0C-E4FD862BD9E1}"/>
              </a:ext>
            </a:extLst>
          </p:cNvPr>
          <p:cNvCxnSpPr>
            <a:cxnSpLocks/>
            <a:stCxn id="31" idx="2"/>
          </p:cNvCxnSpPr>
          <p:nvPr/>
        </p:nvCxnSpPr>
        <p:spPr>
          <a:xfrm flipH="1">
            <a:off x="3288191" y="4567792"/>
            <a:ext cx="369137" cy="898689"/>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14456494-81A1-C9E6-2138-C116753B0304}"/>
              </a:ext>
            </a:extLst>
          </p:cNvPr>
          <p:cNvCxnSpPr>
            <a:cxnSpLocks/>
            <a:stCxn id="29" idx="2"/>
          </p:cNvCxnSpPr>
          <p:nvPr/>
        </p:nvCxnSpPr>
        <p:spPr>
          <a:xfrm>
            <a:off x="4673300" y="4557240"/>
            <a:ext cx="465395" cy="1529740"/>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6EF96C14-15AB-41E7-959E-B8EF912D2CB7}"/>
              </a:ext>
            </a:extLst>
          </p:cNvPr>
          <p:cNvCxnSpPr>
            <a:cxnSpLocks/>
            <a:stCxn id="20" idx="1"/>
          </p:cNvCxnSpPr>
          <p:nvPr/>
        </p:nvCxnSpPr>
        <p:spPr>
          <a:xfrm flipH="1" flipV="1">
            <a:off x="3367585" y="2223916"/>
            <a:ext cx="1051289" cy="28022"/>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DC6A7BE6-5FDC-D699-D3D6-69D74445C92A}"/>
              </a:ext>
            </a:extLst>
          </p:cNvPr>
          <p:cNvSpPr txBox="1"/>
          <p:nvPr/>
        </p:nvSpPr>
        <p:spPr>
          <a:xfrm>
            <a:off x="77420" y="885320"/>
            <a:ext cx="9019253" cy="338554"/>
          </a:xfrm>
          <a:prstGeom prst="rect">
            <a:avLst/>
          </a:prstGeom>
          <a:noFill/>
        </p:spPr>
        <p:txBody>
          <a:bodyPr wrap="square">
            <a:spAutoFit/>
          </a:bodyPr>
          <a:lstStyle/>
          <a:p>
            <a:r>
              <a:rPr lang="ja-JP" altLang="en-US" sz="1600" dirty="0">
                <a:latin typeface="+mn-ea"/>
                <a:cs typeface="Meiryo UI" panose="020B0604030504040204" pitchFamily="50" charset="-128"/>
              </a:rPr>
              <a:t>エンジン・油圧機器・クーリングの廃止によりレイアウトの自由度が高く、コンポーネントを最適に配置</a:t>
            </a:r>
            <a:endParaRPr lang="en-US" altLang="ja-JP" sz="1600" dirty="0">
              <a:latin typeface="+mn-ea"/>
              <a:cs typeface="Meiryo UI" panose="020B0604030504040204" pitchFamily="50" charset="-128"/>
            </a:endParaRPr>
          </a:p>
        </p:txBody>
      </p:sp>
      <p:sp>
        <p:nvSpPr>
          <p:cNvPr id="4" name="テキスト ボックス 24">
            <a:extLst>
              <a:ext uri="{FF2B5EF4-FFF2-40B4-BE49-F238E27FC236}">
                <a16:creationId xmlns:a16="http://schemas.microsoft.com/office/drawing/2014/main" id="{E918398D-457B-5B02-0C12-AFAC5A0765EE}"/>
              </a:ext>
            </a:extLst>
          </p:cNvPr>
          <p:cNvSpPr txBox="1"/>
          <p:nvPr/>
        </p:nvSpPr>
        <p:spPr>
          <a:xfrm>
            <a:off x="7093" y="572284"/>
            <a:ext cx="9159908" cy="400110"/>
          </a:xfrm>
          <a:prstGeom prst="rect">
            <a:avLst/>
          </a:prstGeom>
          <a:noFill/>
          <a:ln>
            <a:noFill/>
          </a:ln>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2000" dirty="0">
                <a:latin typeface="+mn-ea"/>
                <a:cs typeface="Meiryo UI" panose="020B0604030504040204" pitchFamily="50" charset="-128"/>
              </a:rPr>
              <a:t>車両外観・コンポーネント概略</a:t>
            </a:r>
            <a:endParaRPr lang="en-US" altLang="ja-JP" sz="2000" dirty="0">
              <a:latin typeface="+mn-ea"/>
              <a:cs typeface="Meiryo UI" panose="020B0604030504040204" pitchFamily="50" charset="-128"/>
            </a:endParaRPr>
          </a:p>
        </p:txBody>
      </p:sp>
      <p:cxnSp>
        <p:nvCxnSpPr>
          <p:cNvPr id="49" name="直線矢印コネクタ 48">
            <a:extLst>
              <a:ext uri="{FF2B5EF4-FFF2-40B4-BE49-F238E27FC236}">
                <a16:creationId xmlns:a16="http://schemas.microsoft.com/office/drawing/2014/main" id="{001EA26F-F626-4281-B99B-676DBB90B697}"/>
              </a:ext>
            </a:extLst>
          </p:cNvPr>
          <p:cNvCxnSpPr>
            <a:cxnSpLocks/>
            <a:stCxn id="48" idx="1"/>
          </p:cNvCxnSpPr>
          <p:nvPr/>
        </p:nvCxnSpPr>
        <p:spPr>
          <a:xfrm flipH="1">
            <a:off x="1893189" y="3510973"/>
            <a:ext cx="843100" cy="149947"/>
          </a:xfrm>
          <a:prstGeom prst="straightConnector1">
            <a:avLst/>
          </a:prstGeom>
          <a:ln w="19050">
            <a:tailEnd type="oval"/>
          </a:ln>
          <a:effectLst>
            <a:glow rad="63500">
              <a:schemeClr val="bg1">
                <a:alpha val="90000"/>
              </a:schemeClr>
            </a:glow>
          </a:effectLst>
        </p:spPr>
        <p:style>
          <a:lnRef idx="1">
            <a:schemeClr val="dk1"/>
          </a:lnRef>
          <a:fillRef idx="0">
            <a:schemeClr val="dk1"/>
          </a:fillRef>
          <a:effectRef idx="0">
            <a:schemeClr val="dk1"/>
          </a:effectRef>
          <a:fontRef idx="minor">
            <a:schemeClr val="tx1"/>
          </a:fontRef>
        </p:style>
      </p:cxnSp>
      <p:pic>
        <p:nvPicPr>
          <p:cNvPr id="12" name="グラフィックス 11" descr="Wi-Fi 単色塗りつぶし">
            <a:extLst>
              <a:ext uri="{FF2B5EF4-FFF2-40B4-BE49-F238E27FC236}">
                <a16:creationId xmlns:a16="http://schemas.microsoft.com/office/drawing/2014/main" id="{47777D8B-C899-169A-6403-6C59973871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00000">
            <a:off x="6759616" y="4252013"/>
            <a:ext cx="492866" cy="492866"/>
          </a:xfrm>
          <a:prstGeom prst="rect">
            <a:avLst/>
          </a:prstGeom>
        </p:spPr>
      </p:pic>
      <p:sp>
        <p:nvSpPr>
          <p:cNvPr id="13" name="テキスト ボックス 12">
            <a:extLst>
              <a:ext uri="{FF2B5EF4-FFF2-40B4-BE49-F238E27FC236}">
                <a16:creationId xmlns:a16="http://schemas.microsoft.com/office/drawing/2014/main" id="{DC3808C9-6FA0-87A1-38F7-F2B0257187F3}"/>
              </a:ext>
            </a:extLst>
          </p:cNvPr>
          <p:cNvSpPr txBox="1"/>
          <p:nvPr/>
        </p:nvSpPr>
        <p:spPr>
          <a:xfrm>
            <a:off x="7105647" y="4199913"/>
            <a:ext cx="466532" cy="264075"/>
          </a:xfrm>
          <a:prstGeom prst="rect">
            <a:avLst/>
          </a:prstGeom>
          <a:noFill/>
        </p:spPr>
        <p:txBody>
          <a:bodyPr wrap="none" rtlCol="0">
            <a:spAutoFit/>
          </a:bodyPr>
          <a:lstStyle/>
          <a:p>
            <a:pPr algn="l" defTabSz="90000"/>
            <a:r>
              <a:rPr kumimoji="1" lang="en-US" altLang="ja-JP" sz="1400" dirty="0" err="1">
                <a:latin typeface="+mn-lt"/>
              </a:rPr>
              <a:t>WiFi</a:t>
            </a:r>
            <a:endParaRPr kumimoji="1" lang="ja-JP" altLang="en-US" sz="1400" dirty="0">
              <a:latin typeface="+mn-lt"/>
            </a:endParaRPr>
          </a:p>
        </p:txBody>
      </p:sp>
      <p:pic>
        <p:nvPicPr>
          <p:cNvPr id="27" name="グラフィックス 26" descr="タブレット 単色塗りつぶし">
            <a:extLst>
              <a:ext uri="{FF2B5EF4-FFF2-40B4-BE49-F238E27FC236}">
                <a16:creationId xmlns:a16="http://schemas.microsoft.com/office/drawing/2014/main" id="{DBF5C56C-1D99-C278-9CA9-3F6F1494B2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22360" y="5672567"/>
            <a:ext cx="380686" cy="380686"/>
          </a:xfrm>
          <a:prstGeom prst="rect">
            <a:avLst/>
          </a:prstGeom>
        </p:spPr>
      </p:pic>
      <p:pic>
        <p:nvPicPr>
          <p:cNvPr id="35" name="グラフィックス 34" descr="ゲーム コントローラー 単色塗りつぶし">
            <a:extLst>
              <a:ext uri="{FF2B5EF4-FFF2-40B4-BE49-F238E27FC236}">
                <a16:creationId xmlns:a16="http://schemas.microsoft.com/office/drawing/2014/main" id="{F88B5D90-E80A-7897-D449-B3C539B986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4199" y="5214062"/>
            <a:ext cx="422895" cy="422895"/>
          </a:xfrm>
          <a:prstGeom prst="rect">
            <a:avLst/>
          </a:prstGeom>
        </p:spPr>
      </p:pic>
    </p:spTree>
    <p:extLst>
      <p:ext uri="{BB962C8B-B14F-4D97-AF65-F5344CB8AC3E}">
        <p14:creationId xmlns:p14="http://schemas.microsoft.com/office/powerpoint/2010/main" val="3985102562"/>
      </p:ext>
    </p:extLst>
  </p:cSld>
  <p:clrMapOvr>
    <a:masterClrMapping/>
  </p:clrMapOvr>
</p:sld>
</file>

<file path=ppt/theme/theme1.xml><?xml version="1.0" encoding="utf-8"?>
<a:theme xmlns:a="http://schemas.openxmlformats.org/drawingml/2006/main" name="4:3">
  <a:themeElements>
    <a:clrScheme name="Komatsu20">
      <a:dk1>
        <a:srgbClr val="1B232A"/>
      </a:dk1>
      <a:lt1>
        <a:sysClr val="window" lastClr="FFFFFF"/>
      </a:lt1>
      <a:dk2>
        <a:srgbClr val="140A9A"/>
      </a:dk2>
      <a:lt2>
        <a:srgbClr val="00A7E1"/>
      </a:lt2>
      <a:accent1>
        <a:srgbClr val="A5ABAF"/>
      </a:accent1>
      <a:accent2>
        <a:srgbClr val="FFC82F"/>
      </a:accent2>
      <a:accent3>
        <a:srgbClr val="99CCFF"/>
      </a:accent3>
      <a:accent4>
        <a:srgbClr val="FF0000"/>
      </a:accent4>
      <a:accent5>
        <a:srgbClr val="2BB673"/>
      </a:accent5>
      <a:accent6>
        <a:srgbClr val="F37021"/>
      </a:accent6>
      <a:hlink>
        <a:srgbClr val="00A7E1"/>
      </a:hlink>
      <a:folHlink>
        <a:srgbClr val="6E757A"/>
      </a:folHlink>
    </a:clrScheme>
    <a:fontScheme name="Arial/Meiryo UI">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0000">
          <a:defRPr sz="1400" dirty="0" smtClean="0">
            <a:latin typeface="+mn-lt"/>
          </a:defRPr>
        </a:defPPr>
      </a:lstStyle>
    </a:txDef>
  </a:objectDefaults>
  <a:extraClrSchemeLst/>
  <a:extLst>
    <a:ext uri="{05A4C25C-085E-4340-85A3-A5531E510DB2}">
      <thm15:themeFamily xmlns:thm15="http://schemas.microsoft.com/office/thememl/2012/main" name="Komatsu(4.3)" id="{2AE73FD3-616F-44BE-AFFA-B57AEAA7A762}" vid="{87163B8A-689E-44C8-98F1-A3B077096E6B}"/>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3（Confidential/社外秘）">
  <a:themeElements>
    <a:clrScheme name="Komatsu20">
      <a:dk1>
        <a:srgbClr val="1B232A"/>
      </a:dk1>
      <a:lt1>
        <a:sysClr val="window" lastClr="FFFFFF"/>
      </a:lt1>
      <a:dk2>
        <a:srgbClr val="140A9A"/>
      </a:dk2>
      <a:lt2>
        <a:srgbClr val="F37021"/>
      </a:lt2>
      <a:accent1>
        <a:srgbClr val="A5ABAF"/>
      </a:accent1>
      <a:accent2>
        <a:srgbClr val="FFC82F"/>
      </a:accent2>
      <a:accent3>
        <a:srgbClr val="99CCFF"/>
      </a:accent3>
      <a:accent4>
        <a:srgbClr val="EE3124"/>
      </a:accent4>
      <a:accent5>
        <a:srgbClr val="00A7E1"/>
      </a:accent5>
      <a:accent6>
        <a:srgbClr val="2BB673"/>
      </a:accent6>
      <a:hlink>
        <a:srgbClr val="00A7E1"/>
      </a:hlink>
      <a:folHlink>
        <a:srgbClr val="A5ABAF"/>
      </a:folHlink>
    </a:clrScheme>
    <a:fontScheme name="Arial/Meiryo UI">
      <a:majorFont>
        <a:latin typeface="Arial"/>
        <a:ea typeface="Meiryo UI"/>
        <a:cs typeface=""/>
      </a:majorFont>
      <a:minorFont>
        <a:latin typeface="Arial"/>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350" dirty="0" smtClean="0">
            <a:latin typeface="+mn-lt"/>
          </a:defRPr>
        </a:defPPr>
      </a:lstStyle>
    </a:txDef>
  </a:objectDefaults>
  <a:extraClrSchemeLst/>
  <a:extLst>
    <a:ext uri="{05A4C25C-085E-4340-85A3-A5531E510DB2}">
      <thm15:themeFamily xmlns:thm15="http://schemas.microsoft.com/office/thememl/2012/main" name="CorpC01" id="{9010CFD3-49CD-45E0-986E-E16736EB8EB5}" vid="{BB5025AC-FC97-4560-9FDE-907D3290DFAC}"/>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69669261C5C914BAFB8342C95CE822E" ma:contentTypeVersion="12" ma:contentTypeDescription="新しいドキュメントを作成します。" ma:contentTypeScope="" ma:versionID="e7c5f1e3877d84c344276d828f66bd38">
  <xsd:schema xmlns:xsd="http://www.w3.org/2001/XMLSchema" xmlns:xs="http://www.w3.org/2001/XMLSchema" xmlns:p="http://schemas.microsoft.com/office/2006/metadata/properties" xmlns:ns2="7221f5c9-a7f4-4bab-be87-156cfb81d8db" xmlns:ns3="6fd1d8aa-af61-46f7-9e0a-abd913507620" targetNamespace="http://schemas.microsoft.com/office/2006/metadata/properties" ma:root="true" ma:fieldsID="fd1d7a9fef0b197c6982aabbb6313bbf" ns2:_="" ns3:_="">
    <xsd:import namespace="7221f5c9-a7f4-4bab-be87-156cfb81d8db"/>
    <xsd:import namespace="6fd1d8aa-af61-46f7-9e0a-abd91350762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1f5c9-a7f4-4bab-be87-156cfb81d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d1d8aa-af61-46f7-9e0a-abd913507620" elementFormDefault="qualified">
    <xsd:import namespace="http://schemas.microsoft.com/office/2006/documentManagement/types"/>
    <xsd:import namespace="http://schemas.microsoft.com/office/infopath/2007/PartnerControls"/>
    <xsd:element name="SharedWithUsers" ma:index="1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8882C2-F8AE-41A7-893A-A6C2201AB592}">
  <ds:schemaRefs>
    <ds:schemaRef ds:uri="http://schemas.openxmlformats.org/package/2006/metadata/core-properties"/>
    <ds:schemaRef ds:uri="http://schemas.microsoft.com/office/2006/documentManagement/types"/>
    <ds:schemaRef ds:uri="http://purl.org/dc/elements/1.1/"/>
    <ds:schemaRef ds:uri="7221f5c9-a7f4-4bab-be87-156cfb81d8db"/>
    <ds:schemaRef ds:uri="http://purl.org/dc/dcmitype/"/>
    <ds:schemaRef ds:uri="http://schemas.microsoft.com/office/infopath/2007/PartnerControls"/>
    <ds:schemaRef ds:uri="http://schemas.microsoft.com/office/2006/metadata/properties"/>
    <ds:schemaRef ds:uri="6fd1d8aa-af61-46f7-9e0a-abd913507620"/>
    <ds:schemaRef ds:uri="http://www.w3.org/XML/1998/namespace"/>
    <ds:schemaRef ds:uri="http://purl.org/dc/terms/"/>
  </ds:schemaRefs>
</ds:datastoreItem>
</file>

<file path=customXml/itemProps2.xml><?xml version="1.0" encoding="utf-8"?>
<ds:datastoreItem xmlns:ds="http://schemas.openxmlformats.org/officeDocument/2006/customXml" ds:itemID="{403F2542-35EE-4827-853C-E49D8BD1B7C3}">
  <ds:schemaRefs>
    <ds:schemaRef ds:uri="http://schemas.microsoft.com/sharepoint/v3/contenttype/forms"/>
  </ds:schemaRefs>
</ds:datastoreItem>
</file>

<file path=customXml/itemProps3.xml><?xml version="1.0" encoding="utf-8"?>
<ds:datastoreItem xmlns:ds="http://schemas.openxmlformats.org/officeDocument/2006/customXml" ds:itemID="{D6005FAB-C06E-44A2-8EB4-89469773FB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21f5c9-a7f4-4bab-be87-156cfb81d8db"/>
    <ds:schemaRef ds:uri="6fd1d8aa-af61-46f7-9e0a-abd9135076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2020Komatsu</Template>
  <TotalTime>9117</TotalTime>
  <Words>701</Words>
  <Application>Microsoft Office PowerPoint</Application>
  <PresentationFormat>画面に合わせる (4:3)</PresentationFormat>
  <Paragraphs>108</Paragraphs>
  <Slides>16</Slides>
  <Notes>16</Notes>
  <HiddenSlides>0</HiddenSlides>
  <MMClips>3</MMClips>
  <ScaleCrop>false</ScaleCrop>
  <HeadingPairs>
    <vt:vector size="8" baseType="variant">
      <vt:variant>
        <vt:lpstr>使用されているフォント</vt:lpstr>
      </vt:variant>
      <vt:variant>
        <vt:i4>7</vt:i4>
      </vt:variant>
      <vt:variant>
        <vt:lpstr>テーマ</vt:lpstr>
      </vt:variant>
      <vt:variant>
        <vt:i4>3</vt:i4>
      </vt:variant>
      <vt:variant>
        <vt:lpstr>埋め込まれた OLE サーバー</vt:lpstr>
      </vt:variant>
      <vt:variant>
        <vt:i4>1</vt:i4>
      </vt:variant>
      <vt:variant>
        <vt:lpstr>スライド タイトル</vt:lpstr>
      </vt:variant>
      <vt:variant>
        <vt:i4>16</vt:i4>
      </vt:variant>
    </vt:vector>
  </HeadingPairs>
  <TitlesOfParts>
    <vt:vector size="27" baseType="lpstr">
      <vt:lpstr>Meiryo UI</vt:lpstr>
      <vt:lpstr>游ゴシック</vt:lpstr>
      <vt:lpstr>游ゴシック Light</vt:lpstr>
      <vt:lpstr>Arial</vt:lpstr>
      <vt:lpstr>Arial Narrow</vt:lpstr>
      <vt:lpstr>Calibri</vt:lpstr>
      <vt:lpstr>Wingdings</vt:lpstr>
      <vt:lpstr>4:3</vt:lpstr>
      <vt:lpstr>デザインの設定</vt:lpstr>
      <vt:lpstr>4:3（Confidential/社外秘）</vt:lpstr>
      <vt:lpstr>Worksheet</vt:lpstr>
      <vt:lpstr>完全電動ミニショベルの研究</vt:lpstr>
      <vt:lpstr>目次</vt:lpstr>
      <vt:lpstr>背景</vt:lpstr>
      <vt:lpstr>背景</vt:lpstr>
      <vt:lpstr>背景</vt:lpstr>
      <vt:lpstr>背景</vt:lpstr>
      <vt:lpstr>完全電動ミニショベル　コンセプトマシン</vt:lpstr>
      <vt:lpstr>完全電動ミニショベル　コンセプトマシン</vt:lpstr>
      <vt:lpstr>PowerPoint プレゼンテーション</vt:lpstr>
      <vt:lpstr>車両概要　実機試験の様子</vt:lpstr>
      <vt:lpstr>PowerPoint プレゼンテーション</vt:lpstr>
      <vt:lpstr>PowerPoint プレゼンテーション</vt:lpstr>
      <vt:lpstr>完全電動ミニショベルを用いたプロモーション</vt:lpstr>
      <vt:lpstr>稼働の様子</vt:lpstr>
      <vt:lpstr>まとめ</vt:lpstr>
      <vt:lpstr>まとめ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Kellie Foster</dc:creator>
  <cp:lastModifiedBy>畑田 健</cp:lastModifiedBy>
  <cp:revision>790</cp:revision>
  <cp:lastPrinted>2021-12-01T00:37:22Z</cp:lastPrinted>
  <dcterms:created xsi:type="dcterms:W3CDTF">2020-11-04T17:21:50Z</dcterms:created>
  <dcterms:modified xsi:type="dcterms:W3CDTF">2024-10-17T01:57:40Z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0x010100169669261C5C914BAFB8342C95CE822E</vt:lpwstr>
  </property>
</Properties>
</file>