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24"/>
  </p:notesMasterIdLst>
  <p:sldIdLst>
    <p:sldId id="299" r:id="rId4"/>
    <p:sldId id="325" r:id="rId5"/>
    <p:sldId id="312" r:id="rId6"/>
    <p:sldId id="324" r:id="rId7"/>
    <p:sldId id="313" r:id="rId8"/>
    <p:sldId id="314" r:id="rId9"/>
    <p:sldId id="315" r:id="rId10"/>
    <p:sldId id="316" r:id="rId11"/>
    <p:sldId id="326" r:id="rId12"/>
    <p:sldId id="293" r:id="rId13"/>
    <p:sldId id="330" r:id="rId14"/>
    <p:sldId id="310" r:id="rId15"/>
    <p:sldId id="311" r:id="rId16"/>
    <p:sldId id="327" r:id="rId17"/>
    <p:sldId id="319" r:id="rId18"/>
    <p:sldId id="318" r:id="rId19"/>
    <p:sldId id="329" r:id="rId20"/>
    <p:sldId id="328" r:id="rId21"/>
    <p:sldId id="320" r:id="rId22"/>
    <p:sldId id="323" r:id="rId23"/>
  </p:sldIdLst>
  <p:sldSz cx="9906000" cy="6858000" type="A4"/>
  <p:notesSz cx="6797675" cy="9926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ヒラギノ角ゴ Pro W3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ヒラギノ角ゴ Pro W3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ヒラギノ角ゴ Pro W3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ヒラギノ角ゴ Pro W3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ヒラギノ角ゴ Pro W3" pitchFamily="34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Arial" charset="0"/>
        <a:ea typeface="ヒラギノ角ゴ Pro W3" pitchFamily="34" charset="-128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Arial" charset="0"/>
        <a:ea typeface="ヒラギノ角ゴ Pro W3" pitchFamily="34" charset="-128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Arial" charset="0"/>
        <a:ea typeface="ヒラギノ角ゴ Pro W3" pitchFamily="34" charset="-128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Arial" charset="0"/>
        <a:ea typeface="ヒラギノ角ゴ Pro W3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D7C884-D538-17F8-9442-7AE9E5BF9DEE}" name="反保 拓人" initials="拓反" userId="S::tampo@sinfoniabiz.onmicrosoft.com::1cc65c53-983a-4d47-94e6-556280558f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0000"/>
    <a:srgbClr val="FFFF00"/>
    <a:srgbClr val="008000"/>
    <a:srgbClr val="FF9933"/>
    <a:srgbClr val="CCECFF"/>
    <a:srgbClr val="009900"/>
    <a:srgbClr val="66FF99"/>
    <a:srgbClr val="585858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F615AB-0652-4580-B039-A76D2840F4CB}" v="2" dt="2025-09-19T05:09:34.172"/>
    <p1510:client id="{C27B9683-72BE-4B24-A49B-5C173DD73A53}" v="601" dt="2025-09-18T11:57:59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25" autoAdjust="0"/>
    <p:restoredTop sz="86443" autoAdjust="0"/>
  </p:normalViewPr>
  <p:slideViewPr>
    <p:cSldViewPr>
      <p:cViewPr varScale="1">
        <p:scale>
          <a:sx n="70" d="100"/>
          <a:sy n="70" d="100"/>
        </p:scale>
        <p:origin x="676" y="5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5DE0D361-2C15-4753-9AE2-707D0C55F8B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48350"/>
            <a:ext cx="9903600" cy="100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1144588" y="1557338"/>
            <a:ext cx="0" cy="2405062"/>
          </a:xfrm>
          <a:prstGeom prst="line">
            <a:avLst/>
          </a:prstGeom>
          <a:noFill/>
          <a:ln w="76200">
            <a:solidFill>
              <a:srgbClr val="6A6A6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 dirty="0">
              <a:latin typeface="Arial" pitchFamily="34" charset="0"/>
            </a:endParaRP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1422400" y="3079750"/>
            <a:ext cx="7810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40000"/>
              </a:lnSpc>
              <a:defRPr/>
            </a:pPr>
            <a:r>
              <a:rPr lang="ja-JP" altLang="en-US" sz="1000" dirty="0">
                <a:latin typeface="ヒラギノ角ゴ Pro W6" pitchFamily="34" charset="-128"/>
                <a:ea typeface="ヒラギノ角ゴ Pro W6" pitchFamily="34" charset="-128"/>
              </a:rPr>
              <a:t>更新日：</a:t>
            </a:r>
          </a:p>
          <a:p>
            <a:pPr algn="r">
              <a:lnSpc>
                <a:spcPct val="140000"/>
              </a:lnSpc>
              <a:defRPr/>
            </a:pPr>
            <a:r>
              <a:rPr lang="ja-JP" altLang="en-US" sz="1000" dirty="0">
                <a:latin typeface="ヒラギノ角ゴ Pro W6" pitchFamily="34" charset="-128"/>
                <a:ea typeface="ヒラギノ角ゴ Pro W6" pitchFamily="34" charset="-128"/>
              </a:rPr>
              <a:t>担当：</a:t>
            </a:r>
          </a:p>
          <a:p>
            <a:pPr algn="r">
              <a:lnSpc>
                <a:spcPct val="140000"/>
              </a:lnSpc>
              <a:defRPr/>
            </a:pPr>
            <a:r>
              <a:rPr lang="en-US" altLang="ja-JP" sz="1000" dirty="0">
                <a:latin typeface="ヒラギノ角ゴ Pro W6" pitchFamily="34" charset="-128"/>
                <a:ea typeface="ヒラギノ角ゴ Pro W6" pitchFamily="34" charset="-128"/>
              </a:rPr>
              <a:t>E</a:t>
            </a:r>
            <a:r>
              <a:rPr lang="ja-JP" altLang="en-US" sz="1000" dirty="0">
                <a:latin typeface="ヒラギノ角ゴ Pro W6" pitchFamily="34" charset="-128"/>
                <a:ea typeface="ヒラギノ角ゴ Pro W6" pitchFamily="34" charset="-128"/>
              </a:rPr>
              <a:t>メール：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60488" y="1828800"/>
            <a:ext cx="7554912" cy="457200"/>
          </a:xfrm>
        </p:spPr>
        <p:txBody>
          <a:bodyPr anchor="t">
            <a:spAutoFit/>
          </a:bodyPr>
          <a:lstStyle>
            <a:lvl1pPr>
              <a:defRPr sz="2400">
                <a:latin typeface="ヒラギノ角ゴ Pro W6" pitchFamily="34" charset="-128"/>
                <a:ea typeface="ヒラギノ角ゴ Pro W6" pitchFamily="34" charset="-128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4075" y="3095625"/>
            <a:ext cx="6335713" cy="274638"/>
          </a:xfrm>
        </p:spPr>
        <p:txBody>
          <a:bodyPr>
            <a:spAutoFit/>
          </a:bodyPr>
          <a:lstStyle>
            <a:lvl1pPr marL="0" indent="0">
              <a:lnSpc>
                <a:spcPct val="120000"/>
              </a:lnSpc>
              <a:defRPr sz="1000">
                <a:latin typeface="ヒラギノ角ゴ Pro W6" pitchFamily="34" charset="-128"/>
                <a:ea typeface="ヒラギノ角ゴ Pro W6" pitchFamily="34" charset="-128"/>
              </a:defRPr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100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 userDrawn="1"/>
        </p:nvSpPr>
        <p:spPr>
          <a:xfrm>
            <a:off x="4953000" y="5773091"/>
            <a:ext cx="4834865" cy="871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0" indent="-85725" algn="r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ja-JP" altLang="en-US" sz="1200" dirty="0">
                <a:solidFill>
                  <a:schemeClr val="tx1"/>
                </a:solidFill>
                <a:latin typeface="ヒラギノ明朝 Pro W6" pitchFamily="18" charset="-128"/>
                <a:ea typeface="ヒラギノ明朝 Pro W6" pitchFamily="18" charset="-128"/>
                <a:cs typeface="+mn-cs"/>
              </a:rPr>
              <a:t>シンフォニア株式会社</a:t>
            </a:r>
            <a:endParaRPr kumimoji="1" lang="en-US" altLang="ja-JP" sz="1200" dirty="0">
              <a:solidFill>
                <a:schemeClr val="tx1"/>
              </a:solidFill>
              <a:latin typeface="ヒラギノ明朝 Pro W6" pitchFamily="18" charset="-128"/>
              <a:ea typeface="ヒラギノ明朝 Pro W6" pitchFamily="18" charset="-128"/>
              <a:cs typeface="+mn-cs"/>
            </a:endParaRPr>
          </a:p>
          <a:p>
            <a:pPr lvl="0" algn="r"/>
            <a:r>
              <a:rPr kumimoji="1" lang="ja-JP" altLang="en-US" sz="900" dirty="0">
                <a:latin typeface="ヒラギノ明朝 Pro W6" pitchFamily="18" charset="-128"/>
                <a:ea typeface="ヒラギノ明朝 Pro W6" pitchFamily="18" charset="-128"/>
              </a:rPr>
              <a:t>〒</a:t>
            </a:r>
            <a:r>
              <a:rPr kumimoji="1" lang="en-US" altLang="ja-JP" sz="900" dirty="0">
                <a:latin typeface="ヒラギノ明朝 Pro W6" pitchFamily="18" charset="-128"/>
                <a:ea typeface="ヒラギノ明朝 Pro W6" pitchFamily="18" charset="-128"/>
              </a:rPr>
              <a:t>183-0023</a:t>
            </a:r>
            <a:r>
              <a:rPr kumimoji="1" lang="ja-JP" altLang="en-US" sz="900" dirty="0">
                <a:latin typeface="ヒラギノ明朝 Pro W6" pitchFamily="18" charset="-128"/>
                <a:ea typeface="ヒラギノ明朝 Pro W6" pitchFamily="18" charset="-128"/>
              </a:rPr>
              <a:t> 東京都府中市宮町</a:t>
            </a:r>
            <a:r>
              <a:rPr kumimoji="1" lang="en-US" altLang="ja-JP" sz="900" dirty="0">
                <a:latin typeface="ヒラギノ明朝 Pro W6" pitchFamily="18" charset="-128"/>
                <a:ea typeface="ヒラギノ明朝 Pro W6" pitchFamily="18" charset="-128"/>
              </a:rPr>
              <a:t>2</a:t>
            </a:r>
            <a:r>
              <a:rPr kumimoji="1" lang="ja-JP" altLang="en-US" sz="900" dirty="0">
                <a:latin typeface="ヒラギノ明朝 Pro W6" pitchFamily="18" charset="-128"/>
                <a:ea typeface="ヒラギノ明朝 Pro W6" pitchFamily="18" charset="-128"/>
              </a:rPr>
              <a:t>丁目</a:t>
            </a:r>
            <a:r>
              <a:rPr kumimoji="1" lang="en-US" altLang="ja-JP" sz="900" dirty="0">
                <a:latin typeface="ヒラギノ明朝 Pro W6" pitchFamily="18" charset="-128"/>
                <a:ea typeface="ヒラギノ明朝 Pro W6" pitchFamily="18" charset="-128"/>
              </a:rPr>
              <a:t>15-13 </a:t>
            </a:r>
            <a:r>
              <a:rPr kumimoji="1" lang="ja-JP" altLang="en-US" sz="900" dirty="0">
                <a:latin typeface="ヒラギノ明朝 Pro W6" pitchFamily="18" charset="-128"/>
                <a:ea typeface="ヒラギノ明朝 Pro W6" pitchFamily="18" charset="-128"/>
              </a:rPr>
              <a:t>第</a:t>
            </a:r>
            <a:r>
              <a:rPr kumimoji="1" lang="en-US" altLang="ja-JP" sz="900" dirty="0">
                <a:latin typeface="ヒラギノ明朝 Pro W6" pitchFamily="18" charset="-128"/>
                <a:ea typeface="ヒラギノ明朝 Pro W6" pitchFamily="18" charset="-128"/>
              </a:rPr>
              <a:t>15</a:t>
            </a:r>
            <a:r>
              <a:rPr kumimoji="1" lang="ja-JP" altLang="en-US" sz="900" dirty="0">
                <a:latin typeface="ヒラギノ明朝 Pro W6" pitchFamily="18" charset="-128"/>
                <a:ea typeface="ヒラギノ明朝 Pro W6" pitchFamily="18" charset="-128"/>
              </a:rPr>
              <a:t>三ツ木ビル </a:t>
            </a:r>
            <a:r>
              <a:rPr kumimoji="1" lang="en-US" altLang="ja-JP" sz="900" dirty="0">
                <a:latin typeface="ヒラギノ明朝 Pro W6" pitchFamily="18" charset="-128"/>
                <a:ea typeface="ヒラギノ明朝 Pro W6" pitchFamily="18" charset="-128"/>
              </a:rPr>
              <a:t>3</a:t>
            </a:r>
            <a:r>
              <a:rPr kumimoji="1" lang="ja-JP" altLang="en-US" sz="900" dirty="0">
                <a:latin typeface="ヒラギノ明朝 Pro W6" pitchFamily="18" charset="-128"/>
                <a:ea typeface="ヒラギノ明朝 Pro W6" pitchFamily="18" charset="-128"/>
              </a:rPr>
              <a:t>階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dirty="0">
                <a:latin typeface="ヒラギノ明朝 Pro W6" pitchFamily="18" charset="-128"/>
                <a:ea typeface="ヒラギノ明朝 Pro W6" pitchFamily="18" charset="-128"/>
              </a:rPr>
              <a:t>TEL 042-370-1873</a:t>
            </a:r>
            <a:r>
              <a:rPr kumimoji="1" lang="ja-JP" altLang="en-US" sz="900" dirty="0">
                <a:latin typeface="ヒラギノ明朝 Pro W6" pitchFamily="18" charset="-128"/>
                <a:ea typeface="ヒラギノ明朝 Pro W6" pitchFamily="18" charset="-128"/>
              </a:rPr>
              <a:t>　</a:t>
            </a:r>
            <a:r>
              <a:rPr kumimoji="1" lang="en-US" altLang="ja-JP" sz="900" dirty="0">
                <a:latin typeface="ヒラギノ明朝 Pro W6" pitchFamily="18" charset="-128"/>
                <a:ea typeface="ヒラギノ明朝 Pro W6" pitchFamily="18" charset="-128"/>
              </a:rPr>
              <a:t>FAX 042-370-1874</a:t>
            </a:r>
            <a:endParaRPr kumimoji="1" lang="ja-JP" altLang="en-US" sz="1000" dirty="0">
              <a:latin typeface="ヒラギノ明朝 Pro W6" pitchFamily="18" charset="-128"/>
              <a:ea typeface="ヒラギノ明朝 Pro W6" pitchFamily="18" charset="-128"/>
            </a:endParaRPr>
          </a:p>
          <a:p>
            <a:pPr marL="85725" lvl="0" indent="-85725" algn="r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endParaRPr kumimoji="1" lang="ja-JP" altLang="en-US" sz="1200" dirty="0">
              <a:solidFill>
                <a:schemeClr val="tx1"/>
              </a:solidFill>
              <a:latin typeface="ヒラギノ明朝 Pro W6" pitchFamily="18" charset="-128"/>
              <a:ea typeface="ヒラギノ明朝 Pro W6" pitchFamily="18" charset="-128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149C511-D6FD-4B4B-B0FB-3AAEC8308F72}"/>
              </a:ext>
            </a:extLst>
          </p:cNvPr>
          <p:cNvSpPr/>
          <p:nvPr userDrawn="1"/>
        </p:nvSpPr>
        <p:spPr>
          <a:xfrm>
            <a:off x="272480" y="11724"/>
            <a:ext cx="1800200" cy="260648"/>
          </a:xfrm>
          <a:prstGeom prst="rect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kern="1200" dirty="0">
                <a:solidFill>
                  <a:schemeClr val="tx1"/>
                </a:solidFill>
                <a:latin typeface="ヒラギノ明朝 Pro W6" pitchFamily="18" charset="-128"/>
                <a:ea typeface="ヒラギノ明朝 Pro W6" pitchFamily="18" charset="-128"/>
                <a:cs typeface="+mn-cs"/>
              </a:rPr>
              <a:t>シンフォニア株式会社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01AAC59-FFF6-4F29-88B6-D186F1F9CF79}"/>
              </a:ext>
            </a:extLst>
          </p:cNvPr>
          <p:cNvSpPr/>
          <p:nvPr userDrawn="1"/>
        </p:nvSpPr>
        <p:spPr>
          <a:xfrm>
            <a:off x="5683409" y="6613020"/>
            <a:ext cx="4104456" cy="213062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kumimoji="1" lang="en-US" altLang="ja-JP" sz="900" dirty="0">
                <a:latin typeface="A-OTF ゴシックMB101 Pr5 L" panose="020B0300000000000000" pitchFamily="34" charset="-128"/>
                <a:ea typeface="A-OTF ゴシックMB101 Pr5 L" panose="020B0300000000000000" pitchFamily="34" charset="-128"/>
              </a:rPr>
              <a:t>Copyright ©Sinfonia Inc. All Rights Reserved.</a:t>
            </a:r>
            <a:endParaRPr kumimoji="1" lang="ja-JP" altLang="en-US" sz="900" dirty="0">
              <a:latin typeface="A-OTF ゴシックMB101 Pr5 L" panose="020B0300000000000000" pitchFamily="34" charset="-128"/>
              <a:ea typeface="A-OTF ゴシックMB101 Pr5 L" panose="020B0300000000000000" pitchFamily="34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581F7-4C7A-4B41-A7F9-2CFBC5118A3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21D68A2-360F-46CC-AC5A-5194A6B27750}"/>
              </a:ext>
            </a:extLst>
          </p:cNvPr>
          <p:cNvSpPr/>
          <p:nvPr userDrawn="1"/>
        </p:nvSpPr>
        <p:spPr>
          <a:xfrm>
            <a:off x="272480" y="11724"/>
            <a:ext cx="1800200" cy="260648"/>
          </a:xfrm>
          <a:prstGeom prst="rect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kern="1200" dirty="0">
                <a:solidFill>
                  <a:schemeClr val="tx1"/>
                </a:solidFill>
                <a:latin typeface="ヒラギノ明朝 Pro W6" pitchFamily="18" charset="-128"/>
                <a:ea typeface="ヒラギノ明朝 Pro W6" pitchFamily="18" charset="-128"/>
                <a:cs typeface="+mn-cs"/>
              </a:rPr>
              <a:t>シンフォニア株式会社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19F9C93-2B6A-4362-A824-5B60DE1A465E}"/>
              </a:ext>
            </a:extLst>
          </p:cNvPr>
          <p:cNvSpPr/>
          <p:nvPr userDrawn="1"/>
        </p:nvSpPr>
        <p:spPr>
          <a:xfrm>
            <a:off x="5683409" y="6613020"/>
            <a:ext cx="4104456" cy="213062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kumimoji="1" lang="en-US" altLang="ja-JP" sz="900" dirty="0">
                <a:latin typeface="A-OTF ゴシックMB101 Pr5 L" panose="020B0300000000000000" pitchFamily="34" charset="-128"/>
                <a:ea typeface="A-OTF ゴシックMB101 Pr5 L" panose="020B0300000000000000" pitchFamily="34" charset="-128"/>
              </a:rPr>
              <a:t>Copyright ©Sinfonia Inc. All Rights Reserved.</a:t>
            </a:r>
            <a:endParaRPr kumimoji="1" lang="ja-JP" altLang="en-US" sz="900" dirty="0">
              <a:latin typeface="A-OTF ゴシックMB101 Pr5 L" panose="020B0300000000000000" pitchFamily="34" charset="-128"/>
              <a:ea typeface="A-OTF ゴシックMB101 Pr5 L" panose="020B0300000000000000" pitchFamily="34" charset="-128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15200" y="381000"/>
            <a:ext cx="2286000" cy="57150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705600" cy="57150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6237E-C891-4F39-A36E-E1893E8600D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4E57ADF-F4D8-4E74-955F-37D4D78A9BDE}"/>
              </a:ext>
            </a:extLst>
          </p:cNvPr>
          <p:cNvSpPr/>
          <p:nvPr userDrawn="1"/>
        </p:nvSpPr>
        <p:spPr>
          <a:xfrm>
            <a:off x="272480" y="11724"/>
            <a:ext cx="1800200" cy="260648"/>
          </a:xfrm>
          <a:prstGeom prst="rect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kern="1200" dirty="0">
                <a:solidFill>
                  <a:schemeClr val="tx1"/>
                </a:solidFill>
                <a:latin typeface="ヒラギノ明朝 Pro W6" pitchFamily="18" charset="-128"/>
                <a:ea typeface="ヒラギノ明朝 Pro W6" pitchFamily="18" charset="-128"/>
                <a:cs typeface="+mn-cs"/>
              </a:rPr>
              <a:t>シンフォニア株式会社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CF8BC20-72E5-44B4-BE61-27DB9F3DDE4B}"/>
              </a:ext>
            </a:extLst>
          </p:cNvPr>
          <p:cNvSpPr/>
          <p:nvPr userDrawn="1"/>
        </p:nvSpPr>
        <p:spPr>
          <a:xfrm>
            <a:off x="5683409" y="6613020"/>
            <a:ext cx="4104456" cy="213062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kumimoji="1" lang="en-US" altLang="ja-JP" sz="900" dirty="0">
                <a:latin typeface="A-OTF ゴシックMB101 Pr5 L" panose="020B0300000000000000" pitchFamily="34" charset="-128"/>
                <a:ea typeface="A-OTF ゴシックMB101 Pr5 L" panose="020B0300000000000000" pitchFamily="34" charset="-128"/>
              </a:rPr>
              <a:t>Copyright ©Sinfonia Inc. All Rights Reserved.</a:t>
            </a:r>
            <a:endParaRPr kumimoji="1" lang="ja-JP" altLang="en-US" sz="900" dirty="0">
              <a:latin typeface="A-OTF ゴシックMB101 Pr5 L" panose="020B0300000000000000" pitchFamily="34" charset="-128"/>
              <a:ea typeface="A-OTF ゴシックMB101 Pr5 L" panose="020B0300000000000000" pitchFamily="34" charset="-128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1044E-08B7-4FD1-BF21-0189932BC8F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859DE7C-0A38-42E1-ABB7-6C964CF088E7}"/>
              </a:ext>
            </a:extLst>
          </p:cNvPr>
          <p:cNvSpPr/>
          <p:nvPr userDrawn="1"/>
        </p:nvSpPr>
        <p:spPr>
          <a:xfrm>
            <a:off x="272480" y="11724"/>
            <a:ext cx="1800200" cy="260648"/>
          </a:xfrm>
          <a:prstGeom prst="rect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kern="1200" dirty="0">
                <a:solidFill>
                  <a:schemeClr val="tx1"/>
                </a:solidFill>
                <a:latin typeface="ヒラギノ明朝 Pro W6" pitchFamily="18" charset="-128"/>
                <a:ea typeface="ヒラギノ明朝 Pro W6" pitchFamily="18" charset="-128"/>
                <a:cs typeface="+mn-cs"/>
              </a:rPr>
              <a:t>シンフォニア株式会社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07AB73A-D1D6-40ED-86B0-870F83C1235F}"/>
              </a:ext>
            </a:extLst>
          </p:cNvPr>
          <p:cNvSpPr/>
          <p:nvPr userDrawn="1"/>
        </p:nvSpPr>
        <p:spPr>
          <a:xfrm>
            <a:off x="5683409" y="6613020"/>
            <a:ext cx="4104456" cy="213062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kumimoji="1" lang="en-US" altLang="ja-JP" sz="900" dirty="0">
                <a:latin typeface="A-OTF ゴシックMB101 Pr5 L" panose="020B0300000000000000" pitchFamily="34" charset="-128"/>
                <a:ea typeface="A-OTF ゴシックMB101 Pr5 L" panose="020B0300000000000000" pitchFamily="34" charset="-128"/>
              </a:rPr>
              <a:t>Copyright ©Sinfonia Inc. All Rights Reserved.</a:t>
            </a:r>
            <a:endParaRPr kumimoji="1" lang="ja-JP" altLang="en-US" sz="900" dirty="0">
              <a:latin typeface="A-OTF ゴシックMB101 Pr5 L" panose="020B0300000000000000" pitchFamily="34" charset="-128"/>
              <a:ea typeface="A-OTF ゴシックMB101 Pr5 L" panose="020B0300000000000000" pitchFamily="34" charset="-12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611F2-7133-4EAE-9B1F-CC768D7C6CE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C82C9D9-D8CA-4888-8D6D-6E5650BF04A7}"/>
              </a:ext>
            </a:extLst>
          </p:cNvPr>
          <p:cNvSpPr/>
          <p:nvPr userDrawn="1"/>
        </p:nvSpPr>
        <p:spPr>
          <a:xfrm>
            <a:off x="272480" y="11724"/>
            <a:ext cx="1800200" cy="260648"/>
          </a:xfrm>
          <a:prstGeom prst="rect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kern="1200" dirty="0">
                <a:solidFill>
                  <a:schemeClr val="tx1"/>
                </a:solidFill>
                <a:latin typeface="ヒラギノ明朝 Pro W6" pitchFamily="18" charset="-128"/>
                <a:ea typeface="ヒラギノ明朝 Pro W6" pitchFamily="18" charset="-128"/>
                <a:cs typeface="+mn-cs"/>
              </a:rPr>
              <a:t>シンフォニア株式会社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DCA97D9-5DEC-4D88-8D83-130C3E1872DC}"/>
              </a:ext>
            </a:extLst>
          </p:cNvPr>
          <p:cNvSpPr/>
          <p:nvPr userDrawn="1"/>
        </p:nvSpPr>
        <p:spPr>
          <a:xfrm>
            <a:off x="5683409" y="6613020"/>
            <a:ext cx="4104456" cy="213062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kumimoji="1" lang="en-US" altLang="ja-JP" sz="900" dirty="0">
                <a:latin typeface="A-OTF ゴシックMB101 Pr5 L" panose="020B0300000000000000" pitchFamily="34" charset="-128"/>
                <a:ea typeface="A-OTF ゴシックMB101 Pr5 L" panose="020B0300000000000000" pitchFamily="34" charset="-128"/>
              </a:rPr>
              <a:t>Copyright ©Sinfonia Inc. All Rights Reserved.</a:t>
            </a:r>
            <a:endParaRPr kumimoji="1" lang="ja-JP" altLang="en-US" sz="900" dirty="0">
              <a:latin typeface="A-OTF ゴシックMB101 Pr5 L" panose="020B0300000000000000" pitchFamily="34" charset="-128"/>
              <a:ea typeface="A-OTF ゴシックMB101 Pr5 L" panose="020B0300000000000000" pitchFamily="34" charset="-128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908050"/>
            <a:ext cx="4495800" cy="5187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05400" y="908050"/>
            <a:ext cx="4495800" cy="5187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B4013-731F-4F25-A0A2-A9A2B6E4B4D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23F1984-A560-440D-B27A-F418031950EA}"/>
              </a:ext>
            </a:extLst>
          </p:cNvPr>
          <p:cNvSpPr/>
          <p:nvPr userDrawn="1"/>
        </p:nvSpPr>
        <p:spPr>
          <a:xfrm>
            <a:off x="272480" y="11724"/>
            <a:ext cx="1800200" cy="260648"/>
          </a:xfrm>
          <a:prstGeom prst="rect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kern="1200" dirty="0">
                <a:solidFill>
                  <a:schemeClr val="tx1"/>
                </a:solidFill>
                <a:latin typeface="ヒラギノ明朝 Pro W6" pitchFamily="18" charset="-128"/>
                <a:ea typeface="ヒラギノ明朝 Pro W6" pitchFamily="18" charset="-128"/>
                <a:cs typeface="+mn-cs"/>
              </a:rPr>
              <a:t>シンフォニア株式会社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812C922-D87A-4467-85A7-08E7D35B1E97}"/>
              </a:ext>
            </a:extLst>
          </p:cNvPr>
          <p:cNvSpPr/>
          <p:nvPr userDrawn="1"/>
        </p:nvSpPr>
        <p:spPr>
          <a:xfrm>
            <a:off x="5683409" y="6613020"/>
            <a:ext cx="4104456" cy="213062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kumimoji="1" lang="en-US" altLang="ja-JP" sz="900" dirty="0">
                <a:latin typeface="A-OTF ゴシックMB101 Pr5 L" panose="020B0300000000000000" pitchFamily="34" charset="-128"/>
                <a:ea typeface="A-OTF ゴシックMB101 Pr5 L" panose="020B0300000000000000" pitchFamily="34" charset="-128"/>
              </a:rPr>
              <a:t>Copyright ©Sinfonia Inc. All Rights Reserved.</a:t>
            </a:r>
            <a:endParaRPr kumimoji="1" lang="ja-JP" altLang="en-US" sz="900" dirty="0">
              <a:latin typeface="A-OTF ゴシックMB101 Pr5 L" panose="020B0300000000000000" pitchFamily="34" charset="-128"/>
              <a:ea typeface="A-OTF ゴシックMB101 Pr5 L" panose="020B0300000000000000" pitchFamily="34" charset="-128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0FAEB-8ACA-435A-BDC7-011E0043781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D709733-ADA9-47C2-9801-8552FD7100FE}"/>
              </a:ext>
            </a:extLst>
          </p:cNvPr>
          <p:cNvSpPr/>
          <p:nvPr userDrawn="1"/>
        </p:nvSpPr>
        <p:spPr>
          <a:xfrm>
            <a:off x="272480" y="11724"/>
            <a:ext cx="1800200" cy="260648"/>
          </a:xfrm>
          <a:prstGeom prst="rect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kern="1200" dirty="0">
                <a:solidFill>
                  <a:schemeClr val="tx1"/>
                </a:solidFill>
                <a:latin typeface="ヒラギノ明朝 Pro W6" pitchFamily="18" charset="-128"/>
                <a:ea typeface="ヒラギノ明朝 Pro W6" pitchFamily="18" charset="-128"/>
                <a:cs typeface="+mn-cs"/>
              </a:rPr>
              <a:t>シンフォニア株式会社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D6E2F49-0F02-4CB6-8D7B-07F3C08CC3A7}"/>
              </a:ext>
            </a:extLst>
          </p:cNvPr>
          <p:cNvSpPr/>
          <p:nvPr userDrawn="1"/>
        </p:nvSpPr>
        <p:spPr>
          <a:xfrm>
            <a:off x="5683409" y="6613020"/>
            <a:ext cx="4104456" cy="213062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kumimoji="1" lang="en-US" altLang="ja-JP" sz="900" dirty="0">
                <a:latin typeface="A-OTF ゴシックMB101 Pr5 L" panose="020B0300000000000000" pitchFamily="34" charset="-128"/>
                <a:ea typeface="A-OTF ゴシックMB101 Pr5 L" panose="020B0300000000000000" pitchFamily="34" charset="-128"/>
              </a:rPr>
              <a:t>Copyright ©Sinfonia Inc. All Rights Reserved.</a:t>
            </a:r>
            <a:endParaRPr kumimoji="1" lang="ja-JP" altLang="en-US" sz="900" dirty="0">
              <a:latin typeface="A-OTF ゴシックMB101 Pr5 L" panose="020B0300000000000000" pitchFamily="34" charset="-128"/>
              <a:ea typeface="A-OTF ゴシックMB101 Pr5 L" panose="020B0300000000000000" pitchFamily="34" charset="-128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5AACC-2356-4645-95A6-0CA26CF6A36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385269-6E9C-4C16-A81E-5760DDF66511}"/>
              </a:ext>
            </a:extLst>
          </p:cNvPr>
          <p:cNvSpPr/>
          <p:nvPr userDrawn="1"/>
        </p:nvSpPr>
        <p:spPr>
          <a:xfrm>
            <a:off x="272480" y="11724"/>
            <a:ext cx="1800200" cy="260648"/>
          </a:xfrm>
          <a:prstGeom prst="rect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kern="1200" dirty="0">
                <a:solidFill>
                  <a:schemeClr val="tx1"/>
                </a:solidFill>
                <a:latin typeface="ヒラギノ明朝 Pro W6" pitchFamily="18" charset="-128"/>
                <a:ea typeface="ヒラギノ明朝 Pro W6" pitchFamily="18" charset="-128"/>
                <a:cs typeface="+mn-cs"/>
              </a:rPr>
              <a:t>シンフォニア株式会社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16CE2FD-3C0C-4DFF-97F2-7060607B2E08}"/>
              </a:ext>
            </a:extLst>
          </p:cNvPr>
          <p:cNvSpPr/>
          <p:nvPr userDrawn="1"/>
        </p:nvSpPr>
        <p:spPr>
          <a:xfrm>
            <a:off x="5683409" y="6613020"/>
            <a:ext cx="4104456" cy="213062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kumimoji="1" lang="en-US" altLang="ja-JP" sz="900" dirty="0">
                <a:latin typeface="A-OTF ゴシックMB101 Pr5 L" panose="020B0300000000000000" pitchFamily="34" charset="-128"/>
                <a:ea typeface="A-OTF ゴシックMB101 Pr5 L" panose="020B0300000000000000" pitchFamily="34" charset="-128"/>
              </a:rPr>
              <a:t>Copyright ©Sinfonia Inc. All Rights Reserved.</a:t>
            </a:r>
            <a:endParaRPr kumimoji="1" lang="ja-JP" altLang="en-US" sz="900" dirty="0">
              <a:latin typeface="A-OTF ゴシックMB101 Pr5 L" panose="020B0300000000000000" pitchFamily="34" charset="-128"/>
              <a:ea typeface="A-OTF ゴシックMB101 Pr5 L" panose="020B0300000000000000" pitchFamily="34" charset="-128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42278-D8D4-4796-B6C8-B41059FA97C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CD9882F-86AE-42E9-8D7B-96228F197459}"/>
              </a:ext>
            </a:extLst>
          </p:cNvPr>
          <p:cNvSpPr/>
          <p:nvPr userDrawn="1"/>
        </p:nvSpPr>
        <p:spPr>
          <a:xfrm>
            <a:off x="272480" y="11724"/>
            <a:ext cx="1800200" cy="260648"/>
          </a:xfrm>
          <a:prstGeom prst="rect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kern="1200" dirty="0">
                <a:solidFill>
                  <a:schemeClr val="tx1"/>
                </a:solidFill>
                <a:latin typeface="ヒラギノ明朝 Pro W6" pitchFamily="18" charset="-128"/>
                <a:ea typeface="ヒラギノ明朝 Pro W6" pitchFamily="18" charset="-128"/>
                <a:cs typeface="+mn-cs"/>
              </a:rPr>
              <a:t>シンフォニア株式会社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CDA29E7-1674-4EBE-B7A1-1EDEF2DA5208}"/>
              </a:ext>
            </a:extLst>
          </p:cNvPr>
          <p:cNvSpPr/>
          <p:nvPr userDrawn="1"/>
        </p:nvSpPr>
        <p:spPr>
          <a:xfrm>
            <a:off x="5683409" y="6613020"/>
            <a:ext cx="4104456" cy="213062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kumimoji="1" lang="en-US" altLang="ja-JP" sz="900" dirty="0">
                <a:latin typeface="A-OTF ゴシックMB101 Pr5 L" panose="020B0300000000000000" pitchFamily="34" charset="-128"/>
                <a:ea typeface="A-OTF ゴシックMB101 Pr5 L" panose="020B0300000000000000" pitchFamily="34" charset="-128"/>
              </a:rPr>
              <a:t>Copyright ©Sinfonia Inc. All Rights Reserved.</a:t>
            </a:r>
            <a:endParaRPr kumimoji="1" lang="ja-JP" altLang="en-US" sz="900" dirty="0">
              <a:latin typeface="A-OTF ゴシックMB101 Pr5 L" panose="020B0300000000000000" pitchFamily="34" charset="-128"/>
              <a:ea typeface="A-OTF ゴシックMB101 Pr5 L" panose="020B0300000000000000" pitchFamily="34" charset="-128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8D5E-9520-42A3-B823-3C28D3A0C3F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095D785-12DF-442C-9EA7-DEE3B27E36D7}"/>
              </a:ext>
            </a:extLst>
          </p:cNvPr>
          <p:cNvSpPr/>
          <p:nvPr userDrawn="1"/>
        </p:nvSpPr>
        <p:spPr>
          <a:xfrm>
            <a:off x="272480" y="11724"/>
            <a:ext cx="1800200" cy="260648"/>
          </a:xfrm>
          <a:prstGeom prst="rect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kern="1200" dirty="0">
                <a:solidFill>
                  <a:schemeClr val="tx1"/>
                </a:solidFill>
                <a:latin typeface="ヒラギノ明朝 Pro W6" pitchFamily="18" charset="-128"/>
                <a:ea typeface="ヒラギノ明朝 Pro W6" pitchFamily="18" charset="-128"/>
                <a:cs typeface="+mn-cs"/>
              </a:rPr>
              <a:t>シンフォニア株式会社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C13CDBC-4E3B-491E-98E8-AC3C46216D3A}"/>
              </a:ext>
            </a:extLst>
          </p:cNvPr>
          <p:cNvSpPr/>
          <p:nvPr userDrawn="1"/>
        </p:nvSpPr>
        <p:spPr>
          <a:xfrm>
            <a:off x="5683409" y="6613020"/>
            <a:ext cx="4104456" cy="213062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kumimoji="1" lang="en-US" altLang="ja-JP" sz="900" dirty="0">
                <a:latin typeface="A-OTF ゴシックMB101 Pr5 L" panose="020B0300000000000000" pitchFamily="34" charset="-128"/>
                <a:ea typeface="A-OTF ゴシックMB101 Pr5 L" panose="020B0300000000000000" pitchFamily="34" charset="-128"/>
              </a:rPr>
              <a:t>Copyright ©Sinfonia Inc. All Rights Reserved.</a:t>
            </a:r>
            <a:endParaRPr kumimoji="1" lang="ja-JP" altLang="en-US" sz="900" dirty="0">
              <a:latin typeface="A-OTF ゴシックMB101 Pr5 L" panose="020B0300000000000000" pitchFamily="34" charset="-128"/>
              <a:ea typeface="A-OTF ゴシックMB101 Pr5 L" panose="020B0300000000000000" pitchFamily="34" charset="-128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dirty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F5E97-7151-4740-BCF3-E19D4F4ED26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450E603-FB84-4266-A174-038E91F6EA35}"/>
              </a:ext>
            </a:extLst>
          </p:cNvPr>
          <p:cNvSpPr/>
          <p:nvPr userDrawn="1"/>
        </p:nvSpPr>
        <p:spPr>
          <a:xfrm>
            <a:off x="272480" y="11724"/>
            <a:ext cx="1800200" cy="260648"/>
          </a:xfrm>
          <a:prstGeom prst="rect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kern="1200" dirty="0">
                <a:solidFill>
                  <a:schemeClr val="tx1"/>
                </a:solidFill>
                <a:latin typeface="ヒラギノ明朝 Pro W6" pitchFamily="18" charset="-128"/>
                <a:ea typeface="ヒラギノ明朝 Pro W6" pitchFamily="18" charset="-128"/>
                <a:cs typeface="+mn-cs"/>
              </a:rPr>
              <a:t>シンフォニア株式会社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0446880-37E8-4B55-9AE9-D191B10E1442}"/>
              </a:ext>
            </a:extLst>
          </p:cNvPr>
          <p:cNvSpPr/>
          <p:nvPr userDrawn="1"/>
        </p:nvSpPr>
        <p:spPr>
          <a:xfrm>
            <a:off x="5683409" y="6613020"/>
            <a:ext cx="4104456" cy="213062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kumimoji="1" lang="en-US" altLang="ja-JP" sz="900" dirty="0">
                <a:latin typeface="A-OTF ゴシックMB101 Pr5 L" panose="020B0300000000000000" pitchFamily="34" charset="-128"/>
                <a:ea typeface="A-OTF ゴシックMB101 Pr5 L" panose="020B0300000000000000" pitchFamily="34" charset="-128"/>
              </a:rPr>
              <a:t>Copyright ©Sinfonia Inc. All Rights Reserved.</a:t>
            </a:r>
            <a:endParaRPr kumimoji="1" lang="ja-JP" altLang="en-US" sz="900" dirty="0">
              <a:latin typeface="A-OTF ゴシックMB101 Pr5 L" panose="020B0300000000000000" pitchFamily="34" charset="-128"/>
              <a:ea typeface="A-OTF ゴシックMB101 Pr5 L" panose="020B0300000000000000" pitchFamily="34" charset="-128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050"/>
            <a:ext cx="9144000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41" name="Line 13"/>
          <p:cNvSpPr>
            <a:spLocks noChangeShapeType="1"/>
          </p:cNvSpPr>
          <p:nvPr/>
        </p:nvSpPr>
        <p:spPr bwMode="auto">
          <a:xfrm>
            <a:off x="533400" y="762000"/>
            <a:ext cx="7772400" cy="0"/>
          </a:xfrm>
          <a:prstGeom prst="line">
            <a:avLst/>
          </a:prstGeom>
          <a:noFill/>
          <a:ln w="28575">
            <a:solidFill>
              <a:srgbClr val="B4B4B6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 dirty="0">
              <a:latin typeface="Arial" pitchFamily="34" charset="0"/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86875" y="6181725"/>
            <a:ext cx="4381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8720693-0B75-4C4A-8EAE-D8D4BFD1615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906000" cy="100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848350"/>
            <a:ext cx="9903600" cy="100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ヒラギノ角ゴ Pro W3" pitchFamily="34" charset="-128"/>
          <a:ea typeface="ヒラギノ角ゴ Pro W3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ヒラギノ角ゴ Pro W3" pitchFamily="34" charset="-128"/>
          <a:ea typeface="ヒラギノ角ゴ Pro W3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ヒラギノ角ゴ Pro W3" pitchFamily="34" charset="-128"/>
          <a:ea typeface="ヒラギノ角ゴ Pro W3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ヒラギノ角ゴ Pro W3" pitchFamily="34" charset="-128"/>
          <a:ea typeface="ヒラギノ角ゴ Pro W3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ヒラギノ角ゴ Pro W3" pitchFamily="34" charset="-128"/>
          <a:ea typeface="ヒラギノ角ゴ Pro W3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ヒラギノ角ゴ Pro W3" pitchFamily="34" charset="-128"/>
          <a:ea typeface="ヒラギノ角ゴ Pro W3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ヒラギノ角ゴ Pro W3" pitchFamily="34" charset="-128"/>
          <a:ea typeface="ヒラギノ角ゴ Pro W3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>
          <a:solidFill>
            <a:schemeClr val="tx2"/>
          </a:solidFill>
          <a:latin typeface="ヒラギノ角ゴ Pro W3" pitchFamily="34" charset="-128"/>
          <a:ea typeface="ヒラギノ角ゴ Pro W3" pitchFamily="34" charset="-128"/>
        </a:defRPr>
      </a:lvl9pPr>
    </p:titleStyle>
    <p:bodyStyle>
      <a:lvl1pPr marL="85725" indent="-85725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defRPr kumimoji="1" sz="14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82563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defRPr kumimoji="1" sz="1400">
          <a:solidFill>
            <a:schemeClr val="tx1"/>
          </a:solidFill>
          <a:latin typeface="+mn-lt"/>
          <a:ea typeface="+mn-ea"/>
        </a:defRPr>
      </a:lvl2pPr>
      <a:lvl3pPr marL="792163" indent="-1651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defRPr kumimoji="1" sz="1400">
          <a:solidFill>
            <a:schemeClr val="tx1"/>
          </a:solidFill>
          <a:latin typeface="+mn-lt"/>
          <a:ea typeface="+mn-ea"/>
        </a:defRPr>
      </a:lvl3pPr>
      <a:lvl4pPr marL="1090613" indent="-119063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defRPr kumimoji="1" sz="1400">
          <a:solidFill>
            <a:schemeClr val="tx1"/>
          </a:solidFill>
          <a:latin typeface="+mn-lt"/>
          <a:ea typeface="+mn-ea"/>
        </a:defRPr>
      </a:lvl4pPr>
      <a:lvl5pPr marL="1428750" indent="-15875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defRPr kumimoji="1" sz="1400">
          <a:solidFill>
            <a:schemeClr val="tx1"/>
          </a:solidFill>
          <a:latin typeface="+mn-lt"/>
          <a:ea typeface="+mn-ea"/>
        </a:defRPr>
      </a:lvl5pPr>
      <a:lvl6pPr marL="1885950" indent="-15875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defRPr kumimoji="1" sz="1400">
          <a:solidFill>
            <a:schemeClr val="tx1"/>
          </a:solidFill>
          <a:latin typeface="+mn-lt"/>
          <a:ea typeface="+mn-ea"/>
        </a:defRPr>
      </a:lvl6pPr>
      <a:lvl7pPr marL="2343150" indent="-15875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defRPr kumimoji="1" sz="1400">
          <a:solidFill>
            <a:schemeClr val="tx1"/>
          </a:solidFill>
          <a:latin typeface="+mn-lt"/>
          <a:ea typeface="+mn-ea"/>
        </a:defRPr>
      </a:lvl7pPr>
      <a:lvl8pPr marL="2800350" indent="-15875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defRPr kumimoji="1" sz="1400">
          <a:solidFill>
            <a:schemeClr val="tx1"/>
          </a:solidFill>
          <a:latin typeface="+mn-lt"/>
          <a:ea typeface="+mn-ea"/>
        </a:defRPr>
      </a:lvl8pPr>
      <a:lvl9pPr marL="3257550" indent="-15875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Lmp3j31IAk?feature=oemb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GxrvdKFANM?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cWyKA8jyUA?feature=oembed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404664"/>
            <a:ext cx="5934372" cy="4318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b="1" dirty="0">
                <a:latin typeface="小塚ゴシック Std M" panose="020B0700000000000000" pitchFamily="34" charset="-128"/>
                <a:ea typeface="小塚ゴシック Std M" panose="020B0700000000000000" pitchFamily="34" charset="-128"/>
              </a:rPr>
              <a:t>会社紹介</a:t>
            </a:r>
            <a:endParaRPr lang="ja-JP" altLang="ja-JP" b="1" dirty="0">
              <a:latin typeface="小塚ゴシック Std M" panose="020B0700000000000000" pitchFamily="34" charset="-128"/>
              <a:ea typeface="小塚ゴシック Std M" panose="020B0700000000000000" pitchFamily="34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344488" y="836712"/>
            <a:ext cx="7056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スライド番号プレースホルダ 5"/>
          <p:cNvSpPr txBox="1">
            <a:spLocks/>
          </p:cNvSpPr>
          <p:nvPr/>
        </p:nvSpPr>
        <p:spPr bwMode="auto">
          <a:xfrm>
            <a:off x="7337425" y="6196013"/>
            <a:ext cx="2311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63EC841-A61F-434C-BB1A-9E3C72530121}" type="slidenum">
              <a:rPr lang="en-US" altLang="ja-JP" sz="1000">
                <a:latin typeface="+mn-ea"/>
                <a:ea typeface="+mn-ea"/>
              </a:rPr>
              <a:pPr algn="r">
                <a:defRPr/>
              </a:pPr>
              <a:t>1</a:t>
            </a:fld>
            <a:endParaRPr lang="en-US" altLang="ja-JP" sz="1000" dirty="0">
              <a:latin typeface="+mn-ea"/>
              <a:ea typeface="+mn-ea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A9B9084-8C15-2F07-9241-6AB98B06FB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78" r="6659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021E931-A472-551D-629C-C0CDAD0CC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61" y="670049"/>
            <a:ext cx="93763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ヒラギノ角ゴ Pro W3" pitchFamily="34" charset="-128"/>
                <a:ea typeface="ヒラギノ角ゴ Pro W3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ヒラギノ角ゴ Pro W3" pitchFamily="34" charset="-128"/>
                <a:ea typeface="ヒラギノ角ゴ Pro W3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ヒラギノ角ゴ Pro W3" pitchFamily="34" charset="-128"/>
                <a:ea typeface="ヒラギノ角ゴ Pro W3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ヒラギノ角ゴ Pro W3" pitchFamily="34" charset="-128"/>
                <a:ea typeface="ヒラギノ角ゴ Pro W3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ヒラギノ角ゴ Pro W3" pitchFamily="34" charset="-128"/>
                <a:ea typeface="ヒラギノ角ゴ Pro W3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ヒラギノ角ゴ Pro W3" pitchFamily="34" charset="-128"/>
                <a:ea typeface="ヒラギノ角ゴ Pro W3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ヒラギノ角ゴ Pro W3" pitchFamily="34" charset="-128"/>
                <a:ea typeface="ヒラギノ角ゴ Pro W3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ヒラギノ角ゴ Pro W3" pitchFamily="34" charset="-128"/>
                <a:ea typeface="ヒラギノ角ゴ Pro W3" pitchFamily="34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kern="0" dirty="0">
                <a:solidFill>
                  <a:schemeClr val="bg1"/>
                </a:solidFill>
                <a:latin typeface="+mj-ea"/>
              </a:rPr>
              <a:t>「小型移動式クレーン</a:t>
            </a:r>
            <a:r>
              <a:rPr lang="en-US" altLang="ja-JP" sz="2800" b="1" kern="0" dirty="0">
                <a:solidFill>
                  <a:schemeClr val="bg1"/>
                </a:solidFill>
                <a:latin typeface="+mj-ea"/>
              </a:rPr>
              <a:t>VR</a:t>
            </a:r>
            <a:r>
              <a:rPr lang="ja-JP" altLang="en-US" sz="2800" b="1" kern="0" dirty="0">
                <a:solidFill>
                  <a:schemeClr val="bg1"/>
                </a:solidFill>
                <a:latin typeface="+mj-ea"/>
              </a:rPr>
              <a:t>訓練システム」のご紹介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741E864-DD95-1403-ACFA-D5F7F1360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61" y="1124744"/>
            <a:ext cx="93763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ヒラギノ角ゴ Pro W6" pitchFamily="34" charset="-128"/>
                <a:ea typeface="ヒラギノ角ゴ Pro W6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ヒラギノ角ゴ Pro W3" pitchFamily="34" charset="-128"/>
                <a:ea typeface="ヒラギノ角ゴ Pro W3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ヒラギノ角ゴ Pro W3" pitchFamily="34" charset="-128"/>
                <a:ea typeface="ヒラギノ角ゴ Pro W3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ヒラギノ角ゴ Pro W3" pitchFamily="34" charset="-128"/>
                <a:ea typeface="ヒラギノ角ゴ Pro W3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ヒラギノ角ゴ Pro W3" pitchFamily="34" charset="-128"/>
                <a:ea typeface="ヒラギノ角ゴ Pro W3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ヒラギノ角ゴ Pro W3" pitchFamily="34" charset="-128"/>
                <a:ea typeface="ヒラギノ角ゴ Pro W3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ヒラギノ角ゴ Pro W3" pitchFamily="34" charset="-128"/>
                <a:ea typeface="ヒラギノ角ゴ Pro W3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ヒラギノ角ゴ Pro W3" pitchFamily="34" charset="-128"/>
                <a:ea typeface="ヒラギノ角ゴ Pro W3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2"/>
                </a:solidFill>
                <a:latin typeface="ヒラギノ角ゴ Pro W3" pitchFamily="34" charset="-128"/>
                <a:ea typeface="ヒラギノ角ゴ Pro W3" pitchFamily="34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bg1"/>
                </a:solidFill>
                <a:latin typeface="+mj-ea"/>
              </a:rPr>
              <a:t>～</a:t>
            </a:r>
            <a:r>
              <a:rPr lang="en-US" altLang="ja-JP" sz="2800" b="1" dirty="0">
                <a:solidFill>
                  <a:schemeClr val="bg1"/>
                </a:solidFill>
                <a:latin typeface="+mj-ea"/>
              </a:rPr>
              <a:t>VR</a:t>
            </a:r>
            <a:r>
              <a:rPr lang="ja-JP" altLang="en-US" sz="2800" b="1" dirty="0">
                <a:solidFill>
                  <a:schemeClr val="bg1"/>
                </a:solidFill>
                <a:latin typeface="+mj-ea"/>
              </a:rPr>
              <a:t>で実際に起こったクレーン事故を体験できる！～</a:t>
            </a:r>
            <a:endParaRPr lang="ja-JP" altLang="en-US" sz="2800" b="1" kern="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字幕 2">
            <a:extLst>
              <a:ext uri="{FF2B5EF4-FFF2-40B4-BE49-F238E27FC236}">
                <a16:creationId xmlns:a16="http://schemas.microsoft.com/office/drawing/2014/main" id="{F16FB63C-AE85-590C-93C1-51365D687726}"/>
              </a:ext>
            </a:extLst>
          </p:cNvPr>
          <p:cNvSpPr txBox="1">
            <a:spLocks/>
          </p:cNvSpPr>
          <p:nvPr/>
        </p:nvSpPr>
        <p:spPr bwMode="auto">
          <a:xfrm>
            <a:off x="491877" y="5066095"/>
            <a:ext cx="4461123" cy="153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85725" indent="-85725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2563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792163" indent="-1651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1090613" indent="-119063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428750" indent="-158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5875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343150" indent="-15875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800350" indent="-15875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257550" indent="-158750"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ja-JP" altLang="en-US" sz="2400" kern="0" dirty="0">
                <a:solidFill>
                  <a:srgbClr val="FFFFFF"/>
                </a:solidFill>
                <a:latin typeface="A-OTF 見出ミンMA1 Std Bold" panose="02020500000000000000" pitchFamily="18" charset="-128"/>
                <a:ea typeface="A-OTF 見出ミンMA1 Std Bold" panose="02020500000000000000" pitchFamily="18" charset="-128"/>
              </a:rPr>
              <a:t>シンフォニア株式会社</a:t>
            </a:r>
            <a:endParaRPr lang="en-US" altLang="ja-JP" sz="2400" kern="0" dirty="0">
              <a:solidFill>
                <a:srgbClr val="FFFFFF"/>
              </a:solidFill>
              <a:latin typeface="A-OTF 見出ミンMA1 Std Bold" panose="02020500000000000000" pitchFamily="18" charset="-128"/>
              <a:ea typeface="A-OTF 見出ミンMA1 Std Bold" panose="02020500000000000000" pitchFamily="18" charset="-128"/>
            </a:endParaRPr>
          </a:p>
          <a:p>
            <a:r>
              <a:rPr lang="ja-JP" altLang="en-US" sz="2000" kern="0" dirty="0">
                <a:solidFill>
                  <a:srgbClr val="FFFFFF"/>
                </a:solidFill>
                <a:latin typeface="A-OTF 見出ミンMA1 Std Bold" panose="02020500000000000000" pitchFamily="18" charset="-128"/>
                <a:ea typeface="A-OTF 見出ミンMA1 Std Bold" panose="02020500000000000000" pitchFamily="18" charset="-128"/>
              </a:rPr>
              <a:t>代表取締役　瀬戸 豊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6597319-9AF3-7163-515C-CC54F6023876}"/>
              </a:ext>
            </a:extLst>
          </p:cNvPr>
          <p:cNvSpPr txBox="1"/>
          <p:nvPr/>
        </p:nvSpPr>
        <p:spPr>
          <a:xfrm>
            <a:off x="577089" y="4513903"/>
            <a:ext cx="1952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</a:rPr>
              <a:t>2025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  <a:r>
              <a:rPr kumimoji="1" lang="en-US" altLang="ja-JP" sz="2000" dirty="0">
                <a:solidFill>
                  <a:schemeClr val="bg1"/>
                </a:solidFill>
              </a:rPr>
              <a:t>9</a:t>
            </a:r>
            <a:r>
              <a:rPr kumimoji="1" lang="ja-JP" altLang="en-US" sz="2000" dirty="0">
                <a:solidFill>
                  <a:schemeClr val="bg1"/>
                </a:solidFill>
              </a:rPr>
              <a:t>月</a:t>
            </a:r>
            <a:r>
              <a:rPr kumimoji="1" lang="en-US" altLang="ja-JP" sz="2000" dirty="0">
                <a:solidFill>
                  <a:schemeClr val="bg1"/>
                </a:solidFill>
              </a:rPr>
              <a:t>24</a:t>
            </a:r>
            <a:r>
              <a:rPr kumimoji="1" lang="ja-JP" altLang="en-US" sz="2000" dirty="0">
                <a:solidFill>
                  <a:schemeClr val="bg1"/>
                </a:solidFill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267947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404664"/>
            <a:ext cx="5934372" cy="4318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b="1" dirty="0">
                <a:latin typeface="小塚ゴシック Std M" panose="020B0700000000000000" pitchFamily="34" charset="-128"/>
                <a:ea typeface="小塚ゴシック Std M" panose="020B0700000000000000" pitchFamily="34" charset="-128"/>
              </a:rPr>
              <a:t>「小型移動式クレーン</a:t>
            </a:r>
            <a:r>
              <a:rPr lang="en-US" altLang="ja-JP" b="1" dirty="0">
                <a:latin typeface="小塚ゴシック Std M" panose="020B0700000000000000" pitchFamily="34" charset="-128"/>
                <a:ea typeface="小塚ゴシック Std M" panose="020B0700000000000000" pitchFamily="34" charset="-128"/>
              </a:rPr>
              <a:t>VR</a:t>
            </a:r>
            <a:r>
              <a:rPr lang="ja-JP" altLang="en-US" b="1" dirty="0">
                <a:latin typeface="小塚ゴシック Std M" panose="020B0700000000000000" pitchFamily="34" charset="-128"/>
                <a:ea typeface="小塚ゴシック Std M" panose="020B0700000000000000" pitchFamily="34" charset="-128"/>
              </a:rPr>
              <a:t>訓練システム」紹介動画</a:t>
            </a:r>
            <a:endParaRPr lang="ja-JP" altLang="ja-JP" b="1" dirty="0">
              <a:latin typeface="小塚ゴシック Std M" panose="020B0700000000000000" pitchFamily="34" charset="-128"/>
              <a:ea typeface="小塚ゴシック Std M" panose="020B0700000000000000" pitchFamily="34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344488" y="836712"/>
            <a:ext cx="7056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スライド番号プレースホルダ 5"/>
          <p:cNvSpPr txBox="1">
            <a:spLocks/>
          </p:cNvSpPr>
          <p:nvPr/>
        </p:nvSpPr>
        <p:spPr bwMode="auto">
          <a:xfrm>
            <a:off x="7337425" y="6196013"/>
            <a:ext cx="2311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63EC841-A61F-434C-BB1A-9E3C72530121}" type="slidenum">
              <a:rPr lang="en-US" altLang="ja-JP" sz="1000">
                <a:latin typeface="+mn-ea"/>
                <a:ea typeface="+mn-ea"/>
              </a:rPr>
              <a:pPr algn="r">
                <a:defRPr/>
              </a:pPr>
              <a:t>10</a:t>
            </a:fld>
            <a:endParaRPr lang="en-US" altLang="ja-JP" sz="1000" dirty="0">
              <a:latin typeface="+mn-ea"/>
              <a:ea typeface="+mn-ea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AE1C92F-3AAB-072B-24A3-EA54CC477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6" name="オンライン メディア 5" title="クレーンのラジコン操縦を練習できるVR！　クレーンVR「ラジコン訓練版」紹介映像">
            <a:hlinkClick r:id="" action="ppaction://media"/>
            <a:extLst>
              <a:ext uri="{FF2B5EF4-FFF2-40B4-BE49-F238E27FC236}">
                <a16:creationId xmlns:a16="http://schemas.microsoft.com/office/drawing/2014/main" id="{E4B77386-3362-6F86-B18A-2165DCC4B5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4317" y="1136419"/>
            <a:ext cx="8517365" cy="481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2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A517B-4549-44FE-A868-7FDA0359A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>
            <a:extLst>
              <a:ext uri="{FF2B5EF4-FFF2-40B4-BE49-F238E27FC236}">
                <a16:creationId xmlns:a16="http://schemas.microsoft.com/office/drawing/2014/main" id="{E0B57D9C-0C70-908D-B757-1EF182F81E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2480" y="404664"/>
            <a:ext cx="5934372" cy="4318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b="1" dirty="0">
                <a:latin typeface="小塚ゴシック Std M" panose="020B0700000000000000" pitchFamily="34" charset="-128"/>
                <a:ea typeface="小塚ゴシック Std M" panose="020B0700000000000000" pitchFamily="34" charset="-128"/>
              </a:rPr>
              <a:t>これまでの取り組み</a:t>
            </a:r>
            <a:endParaRPr lang="ja-JP" altLang="ja-JP" b="1" dirty="0">
              <a:latin typeface="小塚ゴシック Std M" panose="020B0700000000000000" pitchFamily="34" charset="-128"/>
              <a:ea typeface="小塚ゴシック Std M" panose="020B0700000000000000" pitchFamily="34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E4559BC-AFA8-8DC6-93F2-4A9489E00B0E}"/>
              </a:ext>
            </a:extLst>
          </p:cNvPr>
          <p:cNvCxnSpPr/>
          <p:nvPr/>
        </p:nvCxnSpPr>
        <p:spPr>
          <a:xfrm>
            <a:off x="344488" y="836712"/>
            <a:ext cx="7056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スライド番号プレースホルダ 5">
            <a:extLst>
              <a:ext uri="{FF2B5EF4-FFF2-40B4-BE49-F238E27FC236}">
                <a16:creationId xmlns:a16="http://schemas.microsoft.com/office/drawing/2014/main" id="{D4186299-5EB3-0DBD-7BB2-BCAD2C24B3B3}"/>
              </a:ext>
            </a:extLst>
          </p:cNvPr>
          <p:cNvSpPr txBox="1">
            <a:spLocks/>
          </p:cNvSpPr>
          <p:nvPr/>
        </p:nvSpPr>
        <p:spPr bwMode="auto">
          <a:xfrm>
            <a:off x="7337425" y="6196013"/>
            <a:ext cx="2311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63EC841-A61F-434C-BB1A-9E3C72530121}" type="slidenum">
              <a:rPr lang="en-US" altLang="ja-JP" sz="1000">
                <a:latin typeface="+mn-ea"/>
                <a:ea typeface="+mn-ea"/>
              </a:rPr>
              <a:pPr algn="r">
                <a:defRPr/>
              </a:pPr>
              <a:t>11</a:t>
            </a:fld>
            <a:endParaRPr lang="en-US" altLang="ja-JP" sz="1000" dirty="0">
              <a:latin typeface="+mn-ea"/>
              <a:ea typeface="+mn-ea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AE98593-4AAA-5959-EBC3-4D93DCE75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FB6C1E-1637-EEA4-2349-D8C50BB48C88}"/>
              </a:ext>
            </a:extLst>
          </p:cNvPr>
          <p:cNvSpPr txBox="1"/>
          <p:nvPr/>
        </p:nvSpPr>
        <p:spPr>
          <a:xfrm>
            <a:off x="632520" y="1273065"/>
            <a:ext cx="8323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2020</a:t>
            </a:r>
            <a:r>
              <a:rPr kumimoji="1" lang="ja-JP" altLang="en-US" sz="2000" dirty="0"/>
              <a:t>年</a:t>
            </a:r>
            <a:r>
              <a:rPr kumimoji="1" lang="en-US" altLang="ja-JP" sz="2000" dirty="0"/>
              <a:t>12</a:t>
            </a:r>
            <a:r>
              <a:rPr kumimoji="1" lang="ja-JP" altLang="en-US" sz="2000" dirty="0"/>
              <a:t>月：小型移動式クレーン</a:t>
            </a:r>
            <a:r>
              <a:rPr kumimoji="1" lang="en-US" altLang="ja-JP" sz="2000" dirty="0"/>
              <a:t>VR</a:t>
            </a:r>
            <a:r>
              <a:rPr kumimoji="1" lang="ja-JP" altLang="en-US" sz="2000" dirty="0"/>
              <a:t>訓練システム（レバー版）を公開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5D1B11F-5821-F013-3440-3DCAE5AB4EAC}"/>
              </a:ext>
            </a:extLst>
          </p:cNvPr>
          <p:cNvSpPr txBox="1"/>
          <p:nvPr/>
        </p:nvSpPr>
        <p:spPr>
          <a:xfrm>
            <a:off x="632520" y="1832143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2022</a:t>
            </a:r>
            <a:r>
              <a:rPr kumimoji="1" lang="ja-JP" altLang="en-US" sz="2000" dirty="0"/>
              <a:t>年</a:t>
            </a:r>
            <a:r>
              <a:rPr kumimoji="1" lang="en-US" altLang="ja-JP" sz="2000" dirty="0"/>
              <a:t>5</a:t>
            </a:r>
            <a:r>
              <a:rPr kumimoji="1" lang="ja-JP" altLang="en-US" sz="2000" dirty="0"/>
              <a:t>月：「第</a:t>
            </a:r>
            <a:r>
              <a:rPr kumimoji="1" lang="en-US" altLang="ja-JP" sz="2000" dirty="0"/>
              <a:t>34</a:t>
            </a:r>
            <a:r>
              <a:rPr kumimoji="1" lang="ja-JP" altLang="en-US" sz="2000" dirty="0"/>
              <a:t>回中小企業優秀新技術・新製品賞」奨励賞 受賞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7E6EDA7-F5FE-F143-1E45-56A43F0CF922}"/>
              </a:ext>
            </a:extLst>
          </p:cNvPr>
          <p:cNvSpPr txBox="1"/>
          <p:nvPr/>
        </p:nvSpPr>
        <p:spPr>
          <a:xfrm>
            <a:off x="632520" y="2391221"/>
            <a:ext cx="9145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2022</a:t>
            </a:r>
            <a:r>
              <a:rPr kumimoji="1" lang="ja-JP" altLang="en-US" sz="2000" dirty="0"/>
              <a:t>年</a:t>
            </a:r>
            <a:r>
              <a:rPr kumimoji="1" lang="en-US" altLang="ja-JP" sz="2000" dirty="0"/>
              <a:t>10</a:t>
            </a:r>
            <a:r>
              <a:rPr kumimoji="1" lang="ja-JP" altLang="en-US" sz="2000" dirty="0"/>
              <a:t>月：</a:t>
            </a:r>
            <a:r>
              <a:rPr kumimoji="1" lang="ja-JP" altLang="de-DE" sz="2000" dirty="0"/>
              <a:t>「</a:t>
            </a:r>
            <a:r>
              <a:rPr kumimoji="1" lang="de-DE" altLang="ja-JP" sz="2000" dirty="0"/>
              <a:t>Tokyo Contents/Solution Business Award 2022</a:t>
            </a:r>
            <a:r>
              <a:rPr kumimoji="1" lang="ja-JP" altLang="de-DE" sz="2000" dirty="0"/>
              <a:t>」</a:t>
            </a:r>
            <a:r>
              <a:rPr kumimoji="1" lang="ja-JP" altLang="en-US" sz="2000" dirty="0"/>
              <a:t>奨励賞 受賞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1C16C96-E175-0D0D-72D9-5353C55F25C0}"/>
              </a:ext>
            </a:extLst>
          </p:cNvPr>
          <p:cNvSpPr txBox="1"/>
          <p:nvPr/>
        </p:nvSpPr>
        <p:spPr>
          <a:xfrm>
            <a:off x="632520" y="2950299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2024</a:t>
            </a:r>
            <a:r>
              <a:rPr kumimoji="1" lang="ja-JP" altLang="en-US" sz="2000" dirty="0"/>
              <a:t>年</a:t>
            </a:r>
            <a:r>
              <a:rPr kumimoji="1" lang="en-US" altLang="ja-JP" sz="2000" dirty="0"/>
              <a:t>4</a:t>
            </a:r>
            <a:r>
              <a:rPr kumimoji="1" lang="ja-JP" altLang="en-US" sz="2000" dirty="0"/>
              <a:t>月：「ラジコン版」</a:t>
            </a:r>
            <a:r>
              <a:rPr kumimoji="1" lang="en-US" altLang="ja-JP" sz="2000" dirty="0"/>
              <a:t>VR</a:t>
            </a:r>
            <a:r>
              <a:rPr kumimoji="1" lang="ja-JP" altLang="en-US" sz="2000" dirty="0"/>
              <a:t>訓練システムを公開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8C7B469-2940-49CC-E088-6F44534A2701}"/>
              </a:ext>
            </a:extLst>
          </p:cNvPr>
          <p:cNvSpPr txBox="1"/>
          <p:nvPr/>
        </p:nvSpPr>
        <p:spPr>
          <a:xfrm>
            <a:off x="632520" y="3509377"/>
            <a:ext cx="91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2024</a:t>
            </a:r>
            <a:r>
              <a:rPr kumimoji="1" lang="ja-JP" altLang="en-US" sz="2000" dirty="0"/>
              <a:t>年</a:t>
            </a:r>
            <a:r>
              <a:rPr kumimoji="1" lang="en-US" altLang="ja-JP" sz="2000" dirty="0"/>
              <a:t>6</a:t>
            </a:r>
            <a:r>
              <a:rPr kumimoji="1" lang="ja-JP" altLang="en-US" sz="2000" dirty="0"/>
              <a:t>月：古河ユニック㈱と協業を開始。</a:t>
            </a:r>
            <a:endParaRPr kumimoji="1" lang="en-US" altLang="ja-JP" sz="2000" dirty="0"/>
          </a:p>
          <a:p>
            <a:r>
              <a:rPr lang="ja-JP" altLang="en-US" sz="2000" dirty="0"/>
              <a:t>　　　　　　</a:t>
            </a:r>
            <a:r>
              <a:rPr kumimoji="1" lang="en-US" altLang="ja-JP" sz="2000" dirty="0"/>
              <a:t>UNIC</a:t>
            </a:r>
            <a:r>
              <a:rPr kumimoji="1" lang="ja-JP" altLang="en-US" sz="2000" dirty="0"/>
              <a:t>クレーンの実機ラジコンによる</a:t>
            </a:r>
            <a:r>
              <a:rPr kumimoji="1" lang="en-US" altLang="ja-JP" sz="2000" dirty="0"/>
              <a:t>VR</a:t>
            </a:r>
            <a:r>
              <a:rPr kumimoji="1" lang="ja-JP" altLang="en-US" sz="2000" dirty="0"/>
              <a:t>訓練システムを共同開発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AECD41E-F665-7792-6584-D361A2E304F1}"/>
              </a:ext>
            </a:extLst>
          </p:cNvPr>
          <p:cNvSpPr txBox="1"/>
          <p:nvPr/>
        </p:nvSpPr>
        <p:spPr>
          <a:xfrm>
            <a:off x="632519" y="4376231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2024</a:t>
            </a:r>
            <a:r>
              <a:rPr kumimoji="1" lang="ja-JP" altLang="en-US" sz="2000" dirty="0"/>
              <a:t>年</a:t>
            </a:r>
            <a:r>
              <a:rPr kumimoji="1" lang="en-US" altLang="ja-JP" sz="2000" dirty="0"/>
              <a:t>7</a:t>
            </a:r>
            <a:r>
              <a:rPr kumimoji="1" lang="ja-JP" altLang="en-US" sz="2000" dirty="0"/>
              <a:t>月：</a:t>
            </a:r>
            <a:r>
              <a:rPr lang="ja-JP" altLang="en-US" sz="2000" dirty="0"/>
              <a:t>「事故事例による危険体験」シリーズの開発を開始</a:t>
            </a:r>
            <a:endParaRPr kumimoji="1" lang="ja-JP" altLang="en-US" sz="20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4517F20-593E-4785-E5FD-2A4E521B849E}"/>
              </a:ext>
            </a:extLst>
          </p:cNvPr>
          <p:cNvSpPr txBox="1"/>
          <p:nvPr/>
        </p:nvSpPr>
        <p:spPr>
          <a:xfrm>
            <a:off x="632519" y="4935309"/>
            <a:ext cx="8512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2024</a:t>
            </a:r>
            <a:r>
              <a:rPr kumimoji="1" lang="ja-JP" altLang="en-US" sz="2000" dirty="0"/>
              <a:t>年</a:t>
            </a:r>
            <a:r>
              <a:rPr kumimoji="1" lang="en-US" altLang="ja-JP" sz="2000" dirty="0"/>
              <a:t>12</a:t>
            </a:r>
            <a:r>
              <a:rPr kumimoji="1" lang="ja-JP" altLang="en-US" sz="2000" dirty="0"/>
              <a:t>月：</a:t>
            </a:r>
            <a:r>
              <a:rPr lang="ja-JP" altLang="en-US" sz="2000" dirty="0"/>
              <a:t>「事故事例による危険体験」第一作を公開</a:t>
            </a:r>
            <a:endParaRPr kumimoji="1" lang="ja-JP" altLang="en-US" sz="20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AF24797-FD5B-244A-2EDA-8C2E279EF14C}"/>
              </a:ext>
            </a:extLst>
          </p:cNvPr>
          <p:cNvSpPr txBox="1"/>
          <p:nvPr/>
        </p:nvSpPr>
        <p:spPr>
          <a:xfrm>
            <a:off x="632520" y="5494389"/>
            <a:ext cx="8512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2025</a:t>
            </a:r>
            <a:r>
              <a:rPr kumimoji="1" lang="ja-JP" altLang="en-US" sz="2000" dirty="0"/>
              <a:t>年</a:t>
            </a:r>
            <a:r>
              <a:rPr kumimoji="1" lang="en-US" altLang="ja-JP" sz="2000" dirty="0"/>
              <a:t>5</a:t>
            </a:r>
            <a:r>
              <a:rPr kumimoji="1" lang="ja-JP" altLang="en-US" sz="2000" dirty="0"/>
              <a:t>月：</a:t>
            </a:r>
            <a:r>
              <a:rPr lang="ja-JP" altLang="en-US" sz="2000" dirty="0"/>
              <a:t>「事故事例による危険体験」第二作を公開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56363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23723-9700-AB0F-2B90-2D832E9AA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>
            <a:extLst>
              <a:ext uri="{FF2B5EF4-FFF2-40B4-BE49-F238E27FC236}">
                <a16:creationId xmlns:a16="http://schemas.microsoft.com/office/drawing/2014/main" id="{082A7340-915B-0255-C79A-E3A98FF3D9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2480" y="404664"/>
            <a:ext cx="5934372" cy="4318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b="1" dirty="0">
                <a:latin typeface="小塚ゴシック Std M" panose="020B0700000000000000" pitchFamily="34" charset="-128"/>
                <a:ea typeface="小塚ゴシック Std M" panose="020B0700000000000000" pitchFamily="34" charset="-128"/>
              </a:rPr>
              <a:t>「事故事例による危険体験」開発の経緯</a:t>
            </a:r>
            <a:endParaRPr lang="ja-JP" altLang="ja-JP" b="1" dirty="0">
              <a:latin typeface="小塚ゴシック Std M" panose="020B0700000000000000" pitchFamily="34" charset="-128"/>
              <a:ea typeface="小塚ゴシック Std M" panose="020B0700000000000000" pitchFamily="34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3B3569E-7096-5FD2-8E1B-67CD9318F566}"/>
              </a:ext>
            </a:extLst>
          </p:cNvPr>
          <p:cNvCxnSpPr/>
          <p:nvPr/>
        </p:nvCxnSpPr>
        <p:spPr>
          <a:xfrm>
            <a:off x="344488" y="836712"/>
            <a:ext cx="7056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スライド番号プレースホルダ 5">
            <a:extLst>
              <a:ext uri="{FF2B5EF4-FFF2-40B4-BE49-F238E27FC236}">
                <a16:creationId xmlns:a16="http://schemas.microsoft.com/office/drawing/2014/main" id="{854FFD74-E630-7459-5EDC-4218FCCF764B}"/>
              </a:ext>
            </a:extLst>
          </p:cNvPr>
          <p:cNvSpPr txBox="1">
            <a:spLocks/>
          </p:cNvSpPr>
          <p:nvPr/>
        </p:nvSpPr>
        <p:spPr bwMode="auto">
          <a:xfrm>
            <a:off x="7337425" y="6196013"/>
            <a:ext cx="2311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63EC841-A61F-434C-BB1A-9E3C72530121}" type="slidenum">
              <a:rPr lang="en-US" altLang="ja-JP" sz="1000">
                <a:latin typeface="+mn-ea"/>
                <a:ea typeface="+mn-ea"/>
              </a:rPr>
              <a:pPr algn="r">
                <a:defRPr/>
              </a:pPr>
              <a:t>12</a:t>
            </a:fld>
            <a:endParaRPr lang="en-US" altLang="ja-JP" sz="1000" dirty="0">
              <a:latin typeface="+mn-ea"/>
              <a:ea typeface="+mn-ea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549124D-DC88-3297-C259-23064ADA1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1199981-5305-E34B-69FB-F16D693CB14A}"/>
              </a:ext>
            </a:extLst>
          </p:cNvPr>
          <p:cNvSpPr txBox="1"/>
          <p:nvPr/>
        </p:nvSpPr>
        <p:spPr>
          <a:xfrm>
            <a:off x="667850" y="1412776"/>
            <a:ext cx="857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① デモ・展示会等で体験いただく中、</a:t>
            </a:r>
            <a:r>
              <a:rPr lang="ja-JP" altLang="en-US" sz="2000" b="1" dirty="0"/>
              <a:t>クレーン会社から多数の要望</a:t>
            </a:r>
            <a:endParaRPr kumimoji="1" lang="en-US" altLang="ja-JP" sz="2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F1C7290-1832-23B5-A286-BDF288078E41}"/>
              </a:ext>
            </a:extLst>
          </p:cNvPr>
          <p:cNvSpPr txBox="1"/>
          <p:nvPr/>
        </p:nvSpPr>
        <p:spPr>
          <a:xfrm>
            <a:off x="657403" y="2079961"/>
            <a:ext cx="82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/>
              <a:t>「クレーンが倒れる経験をさせたい」「ブームが折れる体験をさせたい」など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6A60391-4796-3F78-1B4C-B42272CE790F}"/>
              </a:ext>
            </a:extLst>
          </p:cNvPr>
          <p:cNvSpPr txBox="1"/>
          <p:nvPr/>
        </p:nvSpPr>
        <p:spPr>
          <a:xfrm>
            <a:off x="667850" y="2966461"/>
            <a:ext cx="857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②クレーン教習所・クレーン関係団体などからの要望</a:t>
            </a:r>
            <a:endParaRPr kumimoji="1" lang="en-US" altLang="ja-JP" sz="2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B5CE630-5B12-A7E0-3D2D-2BEE99731C32}"/>
              </a:ext>
            </a:extLst>
          </p:cNvPr>
          <p:cNvSpPr txBox="1"/>
          <p:nvPr/>
        </p:nvSpPr>
        <p:spPr>
          <a:xfrm>
            <a:off x="657403" y="3656780"/>
            <a:ext cx="6737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/>
              <a:t>「リアルに事故に遭う体験をさせられるのは</a:t>
            </a:r>
            <a:r>
              <a:rPr kumimoji="1" lang="en-US" altLang="ja-JP" sz="1800" dirty="0"/>
              <a:t>VR</a:t>
            </a:r>
            <a:r>
              <a:rPr kumimoji="1" lang="ja-JP" altLang="en-US" sz="1800" dirty="0"/>
              <a:t>の長所」など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7054B47-804E-BF7E-64D8-357A68F8B32E}"/>
              </a:ext>
            </a:extLst>
          </p:cNvPr>
          <p:cNvSpPr txBox="1"/>
          <p:nvPr/>
        </p:nvSpPr>
        <p:spPr>
          <a:xfrm>
            <a:off x="667850" y="4410913"/>
            <a:ext cx="857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③</a:t>
            </a:r>
            <a:r>
              <a:rPr kumimoji="1" lang="ja-JP" altLang="en-US" sz="2000" b="1" dirty="0"/>
              <a:t>クレーンメーカー、営業担当者からの情報</a:t>
            </a:r>
            <a:endParaRPr kumimoji="1" lang="en-US" altLang="ja-JP" sz="20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8927061-9641-7C16-F2CB-CAD9744B9CE1}"/>
              </a:ext>
            </a:extLst>
          </p:cNvPr>
          <p:cNvSpPr txBox="1"/>
          <p:nvPr/>
        </p:nvSpPr>
        <p:spPr>
          <a:xfrm>
            <a:off x="657403" y="5101232"/>
            <a:ext cx="881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/>
              <a:t>「事故に遭う体験を</a:t>
            </a:r>
            <a:r>
              <a:rPr kumimoji="1" lang="en-US" altLang="ja-JP" sz="1800" dirty="0"/>
              <a:t>VR</a:t>
            </a:r>
            <a:r>
              <a:rPr kumimoji="1" lang="ja-JP" altLang="en-US" sz="1800" dirty="0"/>
              <a:t>でさせられないか、という要望をお客様からよくいただく」</a:t>
            </a:r>
          </a:p>
        </p:txBody>
      </p:sp>
    </p:spTree>
    <p:extLst>
      <p:ext uri="{BB962C8B-B14F-4D97-AF65-F5344CB8AC3E}">
        <p14:creationId xmlns:p14="http://schemas.microsoft.com/office/powerpoint/2010/main" val="2945777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C4E9C-4191-17F3-EBA6-3C5EFB821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8C7262BD-330A-383C-198D-0FC9D18E9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6" y="1932022"/>
            <a:ext cx="3528392" cy="2433082"/>
          </a:xfrm>
          <a:prstGeom prst="rect">
            <a:avLst/>
          </a:prstGeom>
        </p:spPr>
      </p:pic>
      <p:sp>
        <p:nvSpPr>
          <p:cNvPr id="4100" name="Rectangle 2">
            <a:extLst>
              <a:ext uri="{FF2B5EF4-FFF2-40B4-BE49-F238E27FC236}">
                <a16:creationId xmlns:a16="http://schemas.microsoft.com/office/drawing/2014/main" id="{22A75AEA-A457-C07E-E831-47B8B7A1E7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2480" y="404664"/>
            <a:ext cx="5934372" cy="4318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b="1" dirty="0">
                <a:latin typeface="小塚ゴシック Std M" panose="020B0700000000000000" pitchFamily="34" charset="-128"/>
                <a:ea typeface="小塚ゴシック Std M" panose="020B0700000000000000" pitchFamily="34" charset="-128"/>
              </a:rPr>
              <a:t>危険体験シナリオ例</a:t>
            </a:r>
            <a:endParaRPr lang="ja-JP" altLang="ja-JP" b="1" dirty="0">
              <a:latin typeface="小塚ゴシック Std M" panose="020B0700000000000000" pitchFamily="34" charset="-128"/>
              <a:ea typeface="小塚ゴシック Std M" panose="020B0700000000000000" pitchFamily="34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46926C4-84F1-96A1-BDDB-08626C20848E}"/>
              </a:ext>
            </a:extLst>
          </p:cNvPr>
          <p:cNvCxnSpPr/>
          <p:nvPr/>
        </p:nvCxnSpPr>
        <p:spPr>
          <a:xfrm>
            <a:off x="344488" y="836712"/>
            <a:ext cx="7056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スライド番号プレースホルダ 5">
            <a:extLst>
              <a:ext uri="{FF2B5EF4-FFF2-40B4-BE49-F238E27FC236}">
                <a16:creationId xmlns:a16="http://schemas.microsoft.com/office/drawing/2014/main" id="{16870709-16A8-1A58-23E7-AA8A0AF3E008}"/>
              </a:ext>
            </a:extLst>
          </p:cNvPr>
          <p:cNvSpPr txBox="1">
            <a:spLocks/>
          </p:cNvSpPr>
          <p:nvPr/>
        </p:nvSpPr>
        <p:spPr bwMode="auto">
          <a:xfrm>
            <a:off x="7337425" y="6196013"/>
            <a:ext cx="2311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63EC841-A61F-434C-BB1A-9E3C72530121}" type="slidenum">
              <a:rPr lang="en-US" altLang="ja-JP" sz="1000">
                <a:latin typeface="+mn-ea"/>
                <a:ea typeface="+mn-ea"/>
              </a:rPr>
              <a:pPr algn="r">
                <a:defRPr/>
              </a:pPr>
              <a:t>13</a:t>
            </a:fld>
            <a:endParaRPr lang="en-US" altLang="ja-JP" sz="1000" dirty="0">
              <a:latin typeface="+mn-ea"/>
              <a:ea typeface="+mn-ea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E543A98-70DD-58D2-DEA5-E4E10A1B3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FE634385-7D9C-1D1C-ED1C-56CE8ADCEC46}"/>
              </a:ext>
            </a:extLst>
          </p:cNvPr>
          <p:cNvSpPr/>
          <p:nvPr/>
        </p:nvSpPr>
        <p:spPr>
          <a:xfrm>
            <a:off x="484100" y="1124744"/>
            <a:ext cx="4160256" cy="5061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chemeClr val="tx1"/>
                </a:solidFill>
              </a:rPr>
              <a:t>①</a:t>
            </a:r>
            <a:r>
              <a:rPr kumimoji="1" lang="ja-JP" altLang="en-US" sz="1400" b="1" dirty="0">
                <a:solidFill>
                  <a:schemeClr val="tx1"/>
                </a:solidFill>
              </a:rPr>
              <a:t>アウトリガー張り出し不足による事故事例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E8E5B93-02E3-86A7-426A-0333F7C965BE}"/>
              </a:ext>
            </a:extLst>
          </p:cNvPr>
          <p:cNvSpPr/>
          <p:nvPr/>
        </p:nvSpPr>
        <p:spPr>
          <a:xfrm>
            <a:off x="4967524" y="1124744"/>
            <a:ext cx="4335785" cy="5061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③高圧電線へのブームの接触による事故事例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B178A1C7-4B3E-1026-8DD0-3E79912A29D6}"/>
              </a:ext>
            </a:extLst>
          </p:cNvPr>
          <p:cNvSpPr/>
          <p:nvPr/>
        </p:nvSpPr>
        <p:spPr>
          <a:xfrm>
            <a:off x="504712" y="4819947"/>
            <a:ext cx="4160256" cy="127419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（開発中）</a:t>
            </a:r>
            <a:r>
              <a:rPr kumimoji="1" lang="ja-JP" altLang="en-US" sz="1600" b="1" dirty="0">
                <a:solidFill>
                  <a:schemeClr val="tx1"/>
                </a:solidFill>
              </a:rPr>
              <a:t>オーバーロードによる</a:t>
            </a:r>
            <a:endParaRPr kumimoji="1" lang="en-US" altLang="ja-JP" sz="16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事故事例</a:t>
            </a: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トラックが傾き荷に激突された事故事例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5A6EF2-6278-2D5F-EFF5-122F9BBD6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749" y="4725766"/>
            <a:ext cx="1861351" cy="152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3F2F1036-153E-4C9B-0D01-695261457A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907" r="-1"/>
          <a:stretch>
            <a:fillRect/>
          </a:stretch>
        </p:blipFill>
        <p:spPr>
          <a:xfrm>
            <a:off x="5313040" y="1932022"/>
            <a:ext cx="3643676" cy="243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9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F06C4-CBC1-9C79-45B7-A7C34835D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>
            <a:extLst>
              <a:ext uri="{FF2B5EF4-FFF2-40B4-BE49-F238E27FC236}">
                <a16:creationId xmlns:a16="http://schemas.microsoft.com/office/drawing/2014/main" id="{CCF38B1B-1895-9C68-97B6-4E20EBCBA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2480" y="404664"/>
            <a:ext cx="5934372" cy="4318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b="1" dirty="0">
                <a:latin typeface="小塚ゴシック Std M" panose="020B0700000000000000" pitchFamily="34" charset="-128"/>
                <a:ea typeface="小塚ゴシック Std M" panose="020B0700000000000000" pitchFamily="34" charset="-128"/>
              </a:rPr>
              <a:t>危険体験シーンの構成</a:t>
            </a:r>
            <a:endParaRPr lang="ja-JP" altLang="ja-JP" b="1" dirty="0">
              <a:latin typeface="小塚ゴシック Std M" panose="020B0700000000000000" pitchFamily="34" charset="-128"/>
              <a:ea typeface="小塚ゴシック Std M" panose="020B0700000000000000" pitchFamily="34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81E8DBC-6297-A348-9C17-F8771827F30E}"/>
              </a:ext>
            </a:extLst>
          </p:cNvPr>
          <p:cNvCxnSpPr/>
          <p:nvPr/>
        </p:nvCxnSpPr>
        <p:spPr>
          <a:xfrm>
            <a:off x="344488" y="836712"/>
            <a:ext cx="7056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スライド番号プレースホルダ 5">
            <a:extLst>
              <a:ext uri="{FF2B5EF4-FFF2-40B4-BE49-F238E27FC236}">
                <a16:creationId xmlns:a16="http://schemas.microsoft.com/office/drawing/2014/main" id="{049FC780-89D3-CCFF-220B-A5E6EE7744BA}"/>
              </a:ext>
            </a:extLst>
          </p:cNvPr>
          <p:cNvSpPr txBox="1">
            <a:spLocks/>
          </p:cNvSpPr>
          <p:nvPr/>
        </p:nvSpPr>
        <p:spPr bwMode="auto">
          <a:xfrm>
            <a:off x="7337425" y="6196013"/>
            <a:ext cx="2311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63EC841-A61F-434C-BB1A-9E3C72530121}" type="slidenum">
              <a:rPr lang="en-US" altLang="ja-JP" sz="1000">
                <a:latin typeface="+mn-ea"/>
                <a:ea typeface="+mn-ea"/>
              </a:rPr>
              <a:pPr algn="r">
                <a:defRPr/>
              </a:pPr>
              <a:t>14</a:t>
            </a:fld>
            <a:endParaRPr lang="en-US" altLang="ja-JP" sz="1000" dirty="0">
              <a:latin typeface="+mn-ea"/>
              <a:ea typeface="+mn-ea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6AEC5A4-B7B4-6E64-8522-09551B06C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26CBA4DD-F233-B8D0-9B2E-ADE8B799ED77}"/>
              </a:ext>
            </a:extLst>
          </p:cNvPr>
          <p:cNvSpPr/>
          <p:nvPr/>
        </p:nvSpPr>
        <p:spPr>
          <a:xfrm>
            <a:off x="992560" y="1484786"/>
            <a:ext cx="3456384" cy="1656182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シチュエーションの確認</a:t>
            </a:r>
          </a:p>
          <a:p>
            <a:pPr algn="ctr"/>
            <a:r>
              <a:rPr lang="ja-JP" altLang="en-US" sz="1800" dirty="0"/>
              <a:t>（状況把握）</a:t>
            </a:r>
            <a:endParaRPr kumimoji="1" lang="ja-JP" altLang="en-US" sz="1800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DBCD5B61-B64F-B5C2-6BDF-5E1FC29654A9}"/>
              </a:ext>
            </a:extLst>
          </p:cNvPr>
          <p:cNvSpPr/>
          <p:nvPr/>
        </p:nvSpPr>
        <p:spPr>
          <a:xfrm>
            <a:off x="5313040" y="1484786"/>
            <a:ext cx="3456384" cy="1656182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/>
              <a:t>操縦によるクレーン作業</a:t>
            </a:r>
            <a:endParaRPr kumimoji="1" lang="en-US" altLang="ja-JP" sz="2000" dirty="0"/>
          </a:p>
          <a:p>
            <a:pPr algn="ctr"/>
            <a:r>
              <a:rPr lang="ja-JP" altLang="en-US" sz="1800" dirty="0"/>
              <a:t>（モノローグ付）</a:t>
            </a:r>
            <a:endParaRPr kumimoji="1" lang="ja-JP" altLang="en-US" sz="1800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DDC624E-1B8B-4DF0-8C00-F61CD325D3F7}"/>
              </a:ext>
            </a:extLst>
          </p:cNvPr>
          <p:cNvSpPr/>
          <p:nvPr/>
        </p:nvSpPr>
        <p:spPr>
          <a:xfrm>
            <a:off x="5313040" y="3933058"/>
            <a:ext cx="3456384" cy="1656182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事故発生</a:t>
            </a:r>
            <a:endParaRPr kumimoji="1" lang="en-US" altLang="ja-JP" sz="2800" dirty="0"/>
          </a:p>
          <a:p>
            <a:pPr algn="ctr"/>
            <a:r>
              <a:rPr lang="ja-JP" altLang="en-US" sz="1800" dirty="0"/>
              <a:t>（本人目線）</a:t>
            </a:r>
            <a:endParaRPr kumimoji="1" lang="ja-JP" altLang="en-US" sz="1800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C5E801E4-0539-FC74-4664-968A0A8497D0}"/>
              </a:ext>
            </a:extLst>
          </p:cNvPr>
          <p:cNvSpPr/>
          <p:nvPr/>
        </p:nvSpPr>
        <p:spPr>
          <a:xfrm>
            <a:off x="992560" y="3933058"/>
            <a:ext cx="3456384" cy="1656182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振り返り</a:t>
            </a:r>
            <a:endParaRPr lang="en-US" altLang="ja-JP" sz="2800" dirty="0"/>
          </a:p>
          <a:p>
            <a:pPr algn="ctr"/>
            <a:r>
              <a:rPr lang="ja-JP" altLang="en-US" sz="1800" dirty="0"/>
              <a:t>（第三者目線）</a:t>
            </a:r>
            <a:endParaRPr kumimoji="1" lang="ja-JP" altLang="en-US" sz="1800" dirty="0"/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D2C11958-29BE-80F6-234A-080B1C8A1057}"/>
              </a:ext>
            </a:extLst>
          </p:cNvPr>
          <p:cNvSpPr/>
          <p:nvPr/>
        </p:nvSpPr>
        <p:spPr>
          <a:xfrm>
            <a:off x="4592960" y="2132856"/>
            <a:ext cx="576064" cy="504047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D86DCA10-7D1B-040D-C170-8B9BE31F0F91}"/>
              </a:ext>
            </a:extLst>
          </p:cNvPr>
          <p:cNvSpPr/>
          <p:nvPr/>
        </p:nvSpPr>
        <p:spPr>
          <a:xfrm rot="10800000">
            <a:off x="4592960" y="4509125"/>
            <a:ext cx="576064" cy="504047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6F49C844-9A72-FA7E-BCEC-E3A008D0FC07}"/>
              </a:ext>
            </a:extLst>
          </p:cNvPr>
          <p:cNvSpPr/>
          <p:nvPr/>
        </p:nvSpPr>
        <p:spPr>
          <a:xfrm rot="5400000">
            <a:off x="6835816" y="3264340"/>
            <a:ext cx="576064" cy="504047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5414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6751F-1ABE-966C-5FC0-1FA2B3093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>
            <a:extLst>
              <a:ext uri="{FF2B5EF4-FFF2-40B4-BE49-F238E27FC236}">
                <a16:creationId xmlns:a16="http://schemas.microsoft.com/office/drawing/2014/main" id="{1DA10E61-8F6E-BFF5-69FD-5D9E7754F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2480" y="404664"/>
            <a:ext cx="9073008" cy="4318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b="1" dirty="0">
                <a:latin typeface="小塚ゴシック Std M" panose="020B0700000000000000" pitchFamily="34" charset="-128"/>
                <a:ea typeface="小塚ゴシック Std M" panose="020B0700000000000000" pitchFamily="34" charset="-128"/>
              </a:rPr>
              <a:t>「高圧電線へのブームの接触による事故事例」ダイジェスト</a:t>
            </a:r>
            <a:endParaRPr lang="ja-JP" altLang="ja-JP" b="1" dirty="0">
              <a:latin typeface="小塚ゴシック Std M" panose="020B0700000000000000" pitchFamily="34" charset="-128"/>
              <a:ea typeface="小塚ゴシック Std M" panose="020B0700000000000000" pitchFamily="34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54DFDD7-8D7B-F24B-E8C1-DE73F7867AC6}"/>
              </a:ext>
            </a:extLst>
          </p:cNvPr>
          <p:cNvCxnSpPr/>
          <p:nvPr/>
        </p:nvCxnSpPr>
        <p:spPr>
          <a:xfrm>
            <a:off x="344488" y="836712"/>
            <a:ext cx="7056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スライド番号プレースホルダ 5">
            <a:extLst>
              <a:ext uri="{FF2B5EF4-FFF2-40B4-BE49-F238E27FC236}">
                <a16:creationId xmlns:a16="http://schemas.microsoft.com/office/drawing/2014/main" id="{123DC090-F605-23BD-3E27-DD7F2C6D4973}"/>
              </a:ext>
            </a:extLst>
          </p:cNvPr>
          <p:cNvSpPr txBox="1">
            <a:spLocks/>
          </p:cNvSpPr>
          <p:nvPr/>
        </p:nvSpPr>
        <p:spPr bwMode="auto">
          <a:xfrm>
            <a:off x="7337425" y="6196013"/>
            <a:ext cx="2311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63EC841-A61F-434C-BB1A-9E3C72530121}" type="slidenum">
              <a:rPr lang="en-US" altLang="ja-JP" sz="1000">
                <a:latin typeface="+mn-ea"/>
                <a:ea typeface="+mn-ea"/>
              </a:rPr>
              <a:pPr algn="r">
                <a:defRPr/>
              </a:pPr>
              <a:t>15</a:t>
            </a:fld>
            <a:endParaRPr lang="en-US" altLang="ja-JP" sz="1000" dirty="0">
              <a:latin typeface="+mn-ea"/>
              <a:ea typeface="+mn-ea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0432CCD-D5FE-506B-A551-A23E82758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2" name="オンライン メディア 1" title="クレーンVR危険体験２ダイジェスト">
            <a:hlinkClick r:id="" action="ppaction://media"/>
            <a:extLst>
              <a:ext uri="{FF2B5EF4-FFF2-40B4-BE49-F238E27FC236}">
                <a16:creationId xmlns:a16="http://schemas.microsoft.com/office/drawing/2014/main" id="{FBF2C751-931C-609A-0B1F-028CB617852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2560" y="1287934"/>
            <a:ext cx="8393701" cy="474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8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A6688-2B9D-E6EE-D07F-7AEB18238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>
            <a:extLst>
              <a:ext uri="{FF2B5EF4-FFF2-40B4-BE49-F238E27FC236}">
                <a16:creationId xmlns:a16="http://schemas.microsoft.com/office/drawing/2014/main" id="{11E12AC7-2386-689F-506F-749C3B94C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2480" y="404664"/>
            <a:ext cx="5934372" cy="4318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b="1" dirty="0">
                <a:latin typeface="小塚ゴシック Std M" panose="020B0700000000000000" pitchFamily="34" charset="-128"/>
                <a:ea typeface="小塚ゴシック Std M" panose="020B0700000000000000" pitchFamily="34" charset="-128"/>
              </a:rPr>
              <a:t>感電デバイスとの連携（触覚・痛覚への拡張）</a:t>
            </a:r>
            <a:endParaRPr lang="ja-JP" altLang="ja-JP" b="1" dirty="0">
              <a:latin typeface="小塚ゴシック Std M" panose="020B0700000000000000" pitchFamily="34" charset="-128"/>
              <a:ea typeface="小塚ゴシック Std M" panose="020B0700000000000000" pitchFamily="34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716FA50-0CA5-61AE-EBC9-2D81C2BB0092}"/>
              </a:ext>
            </a:extLst>
          </p:cNvPr>
          <p:cNvCxnSpPr/>
          <p:nvPr/>
        </p:nvCxnSpPr>
        <p:spPr>
          <a:xfrm>
            <a:off x="344488" y="836712"/>
            <a:ext cx="7056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スライド番号プレースホルダ 5">
            <a:extLst>
              <a:ext uri="{FF2B5EF4-FFF2-40B4-BE49-F238E27FC236}">
                <a16:creationId xmlns:a16="http://schemas.microsoft.com/office/drawing/2014/main" id="{30AFF499-2657-66AA-9A1E-6F4DDA0E1E98}"/>
              </a:ext>
            </a:extLst>
          </p:cNvPr>
          <p:cNvSpPr txBox="1">
            <a:spLocks/>
          </p:cNvSpPr>
          <p:nvPr/>
        </p:nvSpPr>
        <p:spPr bwMode="auto">
          <a:xfrm>
            <a:off x="7337425" y="6196013"/>
            <a:ext cx="2311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63EC841-A61F-434C-BB1A-9E3C72530121}" type="slidenum">
              <a:rPr lang="en-US" altLang="ja-JP" sz="1000">
                <a:latin typeface="+mn-ea"/>
                <a:ea typeface="+mn-ea"/>
              </a:rPr>
              <a:pPr algn="r">
                <a:defRPr/>
              </a:pPr>
              <a:t>16</a:t>
            </a:fld>
            <a:endParaRPr lang="en-US" altLang="ja-JP" sz="1000" dirty="0">
              <a:latin typeface="+mn-ea"/>
              <a:ea typeface="+mn-ea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5C30091-12B4-0366-847C-9CD5D04F7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7A1C8EA-EDF9-B3B0-2457-3D029A5DA672}"/>
              </a:ext>
            </a:extLst>
          </p:cNvPr>
          <p:cNvSpPr txBox="1"/>
          <p:nvPr/>
        </p:nvSpPr>
        <p:spPr>
          <a:xfrm>
            <a:off x="344488" y="1334621"/>
            <a:ext cx="8709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「クレーン</a:t>
            </a:r>
            <a:r>
              <a:rPr kumimoji="1" lang="en-US" altLang="ja-JP" sz="1600" dirty="0"/>
              <a:t>VR</a:t>
            </a:r>
            <a:r>
              <a:rPr kumimoji="1" lang="ja-JP" altLang="en-US" sz="1600" dirty="0"/>
              <a:t>」（操縦事故体験）</a:t>
            </a:r>
            <a:r>
              <a:rPr kumimoji="1" lang="en-US" altLang="ja-JP" sz="1600" dirty="0"/>
              <a:t>×</a:t>
            </a:r>
            <a:r>
              <a:rPr kumimoji="1" lang="ja-JP" altLang="en-US" sz="1600" dirty="0"/>
              <a:t>「</a:t>
            </a:r>
            <a:r>
              <a:rPr kumimoji="1" lang="en-US" altLang="ja-JP" sz="1600" dirty="0"/>
              <a:t>UNAGI</a:t>
            </a:r>
            <a:r>
              <a:rPr kumimoji="1" lang="ja-JP" altLang="en-US" sz="1600" dirty="0"/>
              <a:t>」（感電デバイス）により、リアリティを拡張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AEA5292-B998-9BC2-A738-E9FD0E3D0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90" y="1844824"/>
            <a:ext cx="7041232" cy="337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8BF1FCC-BEE1-ABA6-86F3-40CD5A8EEEF7}"/>
              </a:ext>
            </a:extLst>
          </p:cNvPr>
          <p:cNvSpPr txBox="1"/>
          <p:nvPr/>
        </p:nvSpPr>
        <p:spPr>
          <a:xfrm>
            <a:off x="1720691" y="5392653"/>
            <a:ext cx="5957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0" i="0" dirty="0">
                <a:effectLst/>
                <a:latin typeface="Hiragino Kaku Gothic ProN"/>
              </a:rPr>
              <a:t>「</a:t>
            </a:r>
            <a:r>
              <a:rPr lang="en-US" altLang="ja-JP" b="0" i="0" dirty="0">
                <a:effectLst/>
                <a:latin typeface="Hiragino Kaku Gothic ProN"/>
              </a:rPr>
              <a:t>UNAGI</a:t>
            </a:r>
            <a:r>
              <a:rPr lang="ja-JP" altLang="en-US" b="0" i="0" dirty="0">
                <a:effectLst/>
                <a:latin typeface="Hiragino Kaku Gothic ProN"/>
              </a:rPr>
              <a:t>」を装着して、「ブームが高圧電線に接触し操縦者が感電した事故事例」を体験している様子（感電直前）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3953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FFF2F-EBB3-F77D-7A0F-00123A054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>
            <a:extLst>
              <a:ext uri="{FF2B5EF4-FFF2-40B4-BE49-F238E27FC236}">
                <a16:creationId xmlns:a16="http://schemas.microsoft.com/office/drawing/2014/main" id="{CF37B576-2136-EAF6-5D6C-D86049C932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2480" y="404664"/>
            <a:ext cx="5934372" cy="4318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b="1" dirty="0">
                <a:latin typeface="小塚ゴシック Std M" panose="020B0700000000000000" pitchFamily="34" charset="-128"/>
                <a:ea typeface="小塚ゴシック Std M" panose="020B0700000000000000" pitchFamily="34" charset="-128"/>
              </a:rPr>
              <a:t>感電デバイスとの連携（触覚・痛覚への拡張）</a:t>
            </a:r>
            <a:endParaRPr lang="ja-JP" altLang="ja-JP" b="1" dirty="0">
              <a:latin typeface="小塚ゴシック Std M" panose="020B0700000000000000" pitchFamily="34" charset="-128"/>
              <a:ea typeface="小塚ゴシック Std M" panose="020B0700000000000000" pitchFamily="34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D75F682-34B8-262E-6683-E0D6BF157F35}"/>
              </a:ext>
            </a:extLst>
          </p:cNvPr>
          <p:cNvCxnSpPr/>
          <p:nvPr/>
        </p:nvCxnSpPr>
        <p:spPr>
          <a:xfrm>
            <a:off x="344488" y="836712"/>
            <a:ext cx="7056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スライド番号プレースホルダ 5">
            <a:extLst>
              <a:ext uri="{FF2B5EF4-FFF2-40B4-BE49-F238E27FC236}">
                <a16:creationId xmlns:a16="http://schemas.microsoft.com/office/drawing/2014/main" id="{C202EE4D-DB2E-C1C3-198D-FAD7FD218D7D}"/>
              </a:ext>
            </a:extLst>
          </p:cNvPr>
          <p:cNvSpPr txBox="1">
            <a:spLocks/>
          </p:cNvSpPr>
          <p:nvPr/>
        </p:nvSpPr>
        <p:spPr bwMode="auto">
          <a:xfrm>
            <a:off x="7337425" y="6196013"/>
            <a:ext cx="2311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63EC841-A61F-434C-BB1A-9E3C72530121}" type="slidenum">
              <a:rPr lang="en-US" altLang="ja-JP" sz="1000">
                <a:latin typeface="+mn-ea"/>
                <a:ea typeface="+mn-ea"/>
              </a:rPr>
              <a:pPr algn="r">
                <a:defRPr/>
              </a:pPr>
              <a:t>17</a:t>
            </a:fld>
            <a:endParaRPr lang="en-US" altLang="ja-JP" sz="1000" dirty="0">
              <a:latin typeface="+mn-ea"/>
              <a:ea typeface="+mn-ea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30C3976-ED6B-7EDA-6FD7-30E43FCDE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F46C828-1919-D6FA-3B05-A364D5D47A4E}"/>
              </a:ext>
            </a:extLst>
          </p:cNvPr>
          <p:cNvSpPr txBox="1"/>
          <p:nvPr/>
        </p:nvSpPr>
        <p:spPr>
          <a:xfrm>
            <a:off x="558455" y="1000242"/>
            <a:ext cx="40467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2400"/>
              </a:spcBef>
              <a:spcAft>
                <a:spcPts val="1500"/>
              </a:spcAft>
              <a:buNone/>
            </a:pPr>
            <a:r>
              <a:rPr lang="ja-JP" altLang="en-US" sz="2000" b="1" i="0" dirty="0">
                <a:solidFill>
                  <a:srgbClr val="000000"/>
                </a:solidFill>
                <a:effectLst/>
                <a:latin typeface="Hiragino Kaku Gothic ProN"/>
              </a:rPr>
              <a:t>感電体験デバイス「</a:t>
            </a:r>
            <a:r>
              <a:rPr lang="en-US" altLang="ja-JP" sz="2000" b="1" i="0" dirty="0">
                <a:solidFill>
                  <a:srgbClr val="000000"/>
                </a:solidFill>
                <a:effectLst/>
                <a:latin typeface="Hiragino Kaku Gothic ProN"/>
              </a:rPr>
              <a:t>UNAGI</a:t>
            </a:r>
            <a:r>
              <a:rPr lang="ja-JP" altLang="en-US" sz="2000" b="1" i="0" dirty="0">
                <a:solidFill>
                  <a:srgbClr val="000000"/>
                </a:solidFill>
                <a:effectLst/>
                <a:latin typeface="Hiragino Kaku Gothic ProN"/>
              </a:rPr>
              <a:t>」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3EAD509-8098-825B-3287-BC14E3362B3B}"/>
              </a:ext>
            </a:extLst>
          </p:cNvPr>
          <p:cNvSpPr txBox="1"/>
          <p:nvPr/>
        </p:nvSpPr>
        <p:spPr>
          <a:xfrm>
            <a:off x="558454" y="1556792"/>
            <a:ext cx="7994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メーカーや整備業を中心に様々な業界で「感電体験訓練」の定番アイテムとして普及</a:t>
            </a:r>
          </a:p>
        </p:txBody>
      </p:sp>
      <p:pic>
        <p:nvPicPr>
          <p:cNvPr id="12" name="オンライン メディア 11" title="ハンドトラッキング＋MR登場！　アプリ連動 感電デバイス「UNAGI」【ENG SUB】">
            <a:hlinkClick r:id="" action="ppaction://media"/>
            <a:extLst>
              <a:ext uri="{FF2B5EF4-FFF2-40B4-BE49-F238E27FC236}">
                <a16:creationId xmlns:a16="http://schemas.microsoft.com/office/drawing/2014/main" id="{7280444E-0DEC-CBC6-6377-1DA70FD0F0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52600" y="1988840"/>
            <a:ext cx="7518564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7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CD382-A07B-929F-AC1D-471418532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>
            <a:extLst>
              <a:ext uri="{FF2B5EF4-FFF2-40B4-BE49-F238E27FC236}">
                <a16:creationId xmlns:a16="http://schemas.microsoft.com/office/drawing/2014/main" id="{B6E2A3FA-CA33-563B-8E98-995C2A0515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2480" y="404664"/>
            <a:ext cx="5934372" cy="431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dirty="0">
                <a:latin typeface="小塚ゴシック Std M" panose="020B0700000000000000" pitchFamily="34" charset="-128"/>
                <a:ea typeface="小塚ゴシック Std M" panose="020B0700000000000000" pitchFamily="34" charset="-128"/>
              </a:rPr>
              <a:t>VR</a:t>
            </a:r>
            <a:r>
              <a:rPr lang="ja-JP" altLang="en-US" b="1" dirty="0">
                <a:latin typeface="小塚ゴシック Std M" panose="020B0700000000000000" pitchFamily="34" charset="-128"/>
                <a:ea typeface="小塚ゴシック Std M" panose="020B0700000000000000" pitchFamily="34" charset="-128"/>
              </a:rPr>
              <a:t>による事故体験の教育効果</a:t>
            </a:r>
            <a:endParaRPr lang="ja-JP" altLang="ja-JP" b="1" dirty="0">
              <a:latin typeface="小塚ゴシック Std M" panose="020B0700000000000000" pitchFamily="34" charset="-128"/>
              <a:ea typeface="小塚ゴシック Std M" panose="020B0700000000000000" pitchFamily="34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972CF8B-C7D3-18D6-F683-E48621F7E063}"/>
              </a:ext>
            </a:extLst>
          </p:cNvPr>
          <p:cNvCxnSpPr/>
          <p:nvPr/>
        </p:nvCxnSpPr>
        <p:spPr>
          <a:xfrm>
            <a:off x="344488" y="836712"/>
            <a:ext cx="7056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スライド番号プレースホルダ 5">
            <a:extLst>
              <a:ext uri="{FF2B5EF4-FFF2-40B4-BE49-F238E27FC236}">
                <a16:creationId xmlns:a16="http://schemas.microsoft.com/office/drawing/2014/main" id="{ADCE6E91-4445-3DC3-9E71-16DCCA622425}"/>
              </a:ext>
            </a:extLst>
          </p:cNvPr>
          <p:cNvSpPr txBox="1">
            <a:spLocks/>
          </p:cNvSpPr>
          <p:nvPr/>
        </p:nvSpPr>
        <p:spPr bwMode="auto">
          <a:xfrm>
            <a:off x="7337425" y="6196013"/>
            <a:ext cx="2311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63EC841-A61F-434C-BB1A-9E3C72530121}" type="slidenum">
              <a:rPr lang="en-US" altLang="ja-JP" sz="1000">
                <a:latin typeface="+mn-ea"/>
                <a:ea typeface="+mn-ea"/>
              </a:rPr>
              <a:pPr algn="r">
                <a:defRPr/>
              </a:pPr>
              <a:t>18</a:t>
            </a:fld>
            <a:endParaRPr lang="en-US" altLang="ja-JP" sz="1000" dirty="0">
              <a:latin typeface="+mn-ea"/>
              <a:ea typeface="+mn-ea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EC42997-FFC5-DC89-D7F1-333CD35A6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7EB8987-E98C-7725-2451-DC5537C2415D}"/>
              </a:ext>
            </a:extLst>
          </p:cNvPr>
          <p:cNvSpPr txBox="1"/>
          <p:nvPr/>
        </p:nvSpPr>
        <p:spPr>
          <a:xfrm>
            <a:off x="1100572" y="1228907"/>
            <a:ext cx="7704856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2400"/>
              </a:spcBef>
              <a:spcAft>
                <a:spcPts val="1500"/>
              </a:spcAft>
              <a:buNone/>
            </a:pPr>
            <a:r>
              <a:rPr lang="en-US" altLang="ja-JP" sz="1800" b="1" i="0" dirty="0">
                <a:solidFill>
                  <a:srgbClr val="000000"/>
                </a:solidFill>
                <a:effectLst/>
                <a:latin typeface="Hiragino Kaku Gothic ProN"/>
              </a:rPr>
              <a:t>1. </a:t>
            </a:r>
            <a:r>
              <a:rPr lang="ja-JP" altLang="en-US" sz="1800" b="1" i="0" dirty="0">
                <a:solidFill>
                  <a:srgbClr val="000000"/>
                </a:solidFill>
                <a:effectLst/>
                <a:latin typeface="Hiragino Kaku Gothic ProN"/>
              </a:rPr>
              <a:t>圧倒的なリアリティによる「当事者意識」の醸成</a:t>
            </a:r>
          </a:p>
          <a:p>
            <a:pPr algn="l">
              <a:buNone/>
            </a:pPr>
            <a:r>
              <a:rPr lang="ja-JP" altLang="en-US" sz="1600" b="0" i="0" dirty="0">
                <a:solidFill>
                  <a:srgbClr val="000000"/>
                </a:solidFill>
                <a:effectLst/>
                <a:latin typeface="Hiragino Kaku Gothic ProN"/>
              </a:rPr>
              <a:t>災害を単なる映像としてではなく「自身の身に起きたこと」として認識します。「自分は大丈夫」という正常性バイアスを打ち破り、安全への向き合い方を根本から変えるきっかけとなります。</a:t>
            </a:r>
          </a:p>
          <a:p>
            <a:pPr algn="l">
              <a:spcBef>
                <a:spcPts val="2400"/>
              </a:spcBef>
              <a:spcAft>
                <a:spcPts val="1500"/>
              </a:spcAft>
              <a:buNone/>
            </a:pPr>
            <a:r>
              <a:rPr lang="en-US" altLang="ja-JP" sz="1800" b="1" i="0" dirty="0">
                <a:solidFill>
                  <a:srgbClr val="000000"/>
                </a:solidFill>
                <a:effectLst/>
                <a:latin typeface="Hiragino Kaku Gothic ProN"/>
              </a:rPr>
              <a:t>2. </a:t>
            </a:r>
            <a:r>
              <a:rPr lang="ja-JP" altLang="en-US" sz="1800" b="1" i="0" dirty="0">
                <a:solidFill>
                  <a:srgbClr val="000000"/>
                </a:solidFill>
                <a:effectLst/>
                <a:latin typeface="Hiragino Kaku Gothic ProN"/>
              </a:rPr>
              <a:t>「恐怖感」の記憶による、本能的な危険予知能力の向上</a:t>
            </a:r>
          </a:p>
          <a:p>
            <a:pPr algn="l">
              <a:buNone/>
            </a:pPr>
            <a:r>
              <a:rPr lang="ja-JP" altLang="en-US" sz="1600" b="0" i="0" dirty="0">
                <a:solidFill>
                  <a:srgbClr val="000000"/>
                </a:solidFill>
                <a:effectLst/>
                <a:latin typeface="Hiragino Kaku Gothic ProN"/>
              </a:rPr>
              <a:t>一度体験した恐怖感は、実際のヒヤリハット体験のように記憶に深く刻み込まれます。頭で理解するだけの知識から「身体が覚えている」無意識レベルの感覚へと変わります。</a:t>
            </a:r>
            <a:endParaRPr lang="en-US" altLang="ja-JP" sz="1600" b="0" i="0" dirty="0">
              <a:solidFill>
                <a:srgbClr val="000000"/>
              </a:solidFill>
              <a:effectLst/>
              <a:latin typeface="Hiragino Kaku Gothic ProN"/>
            </a:endParaRPr>
          </a:p>
          <a:p>
            <a:pPr algn="l">
              <a:buNone/>
            </a:pPr>
            <a:endParaRPr lang="en-US" altLang="ja-JP" sz="1600" dirty="0">
              <a:solidFill>
                <a:srgbClr val="000000"/>
              </a:solidFill>
              <a:latin typeface="Hiragino Kaku Gothic ProN"/>
            </a:endParaRPr>
          </a:p>
          <a:p>
            <a:pPr algn="l">
              <a:buNone/>
            </a:pPr>
            <a:r>
              <a:rPr lang="en-US" altLang="ja-JP" sz="1800" b="1" i="0" dirty="0">
                <a:solidFill>
                  <a:srgbClr val="000000"/>
                </a:solidFill>
                <a:effectLst/>
                <a:latin typeface="Hiragino Kaku Gothic ProN"/>
              </a:rPr>
              <a:t>3. </a:t>
            </a:r>
            <a:r>
              <a:rPr lang="ja-JP" altLang="en-US" sz="1800" b="1" i="0" dirty="0">
                <a:solidFill>
                  <a:srgbClr val="000000"/>
                </a:solidFill>
                <a:effectLst/>
                <a:latin typeface="Hiragino Kaku Gothic ProN"/>
              </a:rPr>
              <a:t>多感覚学習による、教育効果の最大化と記憶の定着</a:t>
            </a:r>
          </a:p>
          <a:p>
            <a:pPr algn="l">
              <a:buNone/>
            </a:pPr>
            <a:endParaRPr lang="en-US" altLang="ja-JP" sz="1600" b="0" i="0" dirty="0">
              <a:solidFill>
                <a:srgbClr val="000000"/>
              </a:solidFill>
              <a:effectLst/>
              <a:latin typeface="Hiragino Kaku Gothic ProN"/>
            </a:endParaRPr>
          </a:p>
          <a:p>
            <a:pPr algn="l">
              <a:buNone/>
            </a:pPr>
            <a:r>
              <a:rPr lang="ja-JP" altLang="en-US" sz="1600" b="0" i="0" dirty="0">
                <a:solidFill>
                  <a:srgbClr val="000000"/>
                </a:solidFill>
                <a:effectLst/>
                <a:latin typeface="Hiragino Kaku Gothic ProN"/>
              </a:rPr>
              <a:t>「</a:t>
            </a:r>
            <a:r>
              <a:rPr lang="en-US" altLang="ja-JP" sz="1600" b="0" i="0" dirty="0">
                <a:solidFill>
                  <a:srgbClr val="000000"/>
                </a:solidFill>
                <a:effectLst/>
                <a:latin typeface="Hiragino Kaku Gothic ProN"/>
              </a:rPr>
              <a:t>VR</a:t>
            </a:r>
            <a:r>
              <a:rPr lang="ja-JP" altLang="en-US" sz="1600" b="0" i="0" dirty="0">
                <a:solidFill>
                  <a:srgbClr val="000000"/>
                </a:solidFill>
                <a:effectLst/>
                <a:latin typeface="Hiragino Kaku Gothic ProN"/>
              </a:rPr>
              <a:t>内で災害時のシチュエーションを見る（視覚）」「衝撃音を聞く（聴覚）」「感電する（触覚）」という複数の感覚情報が同時に脳に入力されることで、災害の記憶がより強固に定着します。</a:t>
            </a:r>
          </a:p>
        </p:txBody>
      </p:sp>
    </p:spTree>
    <p:extLst>
      <p:ext uri="{BB962C8B-B14F-4D97-AF65-F5344CB8AC3E}">
        <p14:creationId xmlns:p14="http://schemas.microsoft.com/office/powerpoint/2010/main" val="540068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2EFD6-A7B6-68B5-19B7-DE75368FA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>
            <a:extLst>
              <a:ext uri="{FF2B5EF4-FFF2-40B4-BE49-F238E27FC236}">
                <a16:creationId xmlns:a16="http://schemas.microsoft.com/office/drawing/2014/main" id="{21C754B8-F657-80EA-4ED1-CB40182E23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2480" y="404664"/>
            <a:ext cx="5934372" cy="4318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b="1" dirty="0">
                <a:latin typeface="小塚ゴシック Std M" panose="020B0700000000000000" pitchFamily="34" charset="-128"/>
                <a:ea typeface="小塚ゴシック Std M" panose="020B0700000000000000" pitchFamily="34" charset="-128"/>
              </a:rPr>
              <a:t>利用後の反応</a:t>
            </a:r>
            <a:endParaRPr lang="ja-JP" altLang="ja-JP" b="1" dirty="0">
              <a:latin typeface="小塚ゴシック Std M" panose="020B0700000000000000" pitchFamily="34" charset="-128"/>
              <a:ea typeface="小塚ゴシック Std M" panose="020B0700000000000000" pitchFamily="34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DB4E0B3-F4F3-F42F-9996-E21D2E2CA50B}"/>
              </a:ext>
            </a:extLst>
          </p:cNvPr>
          <p:cNvCxnSpPr/>
          <p:nvPr/>
        </p:nvCxnSpPr>
        <p:spPr>
          <a:xfrm>
            <a:off x="344488" y="836712"/>
            <a:ext cx="7056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スライド番号プレースホルダ 5">
            <a:extLst>
              <a:ext uri="{FF2B5EF4-FFF2-40B4-BE49-F238E27FC236}">
                <a16:creationId xmlns:a16="http://schemas.microsoft.com/office/drawing/2014/main" id="{8FAA9330-ABC7-F62C-9476-B33095E8C71C}"/>
              </a:ext>
            </a:extLst>
          </p:cNvPr>
          <p:cNvSpPr txBox="1">
            <a:spLocks/>
          </p:cNvSpPr>
          <p:nvPr/>
        </p:nvSpPr>
        <p:spPr bwMode="auto">
          <a:xfrm>
            <a:off x="7337425" y="6196013"/>
            <a:ext cx="2311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63EC841-A61F-434C-BB1A-9E3C72530121}" type="slidenum">
              <a:rPr lang="en-US" altLang="ja-JP" sz="1000">
                <a:latin typeface="+mn-ea"/>
                <a:ea typeface="+mn-ea"/>
              </a:rPr>
              <a:pPr algn="r">
                <a:defRPr/>
              </a:pPr>
              <a:t>19</a:t>
            </a:fld>
            <a:endParaRPr lang="en-US" altLang="ja-JP" sz="1000" dirty="0">
              <a:latin typeface="+mn-ea"/>
              <a:ea typeface="+mn-ea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2569E97-8066-D5B8-1AD6-04C724CC4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64FF4FB-23E4-EE9D-A81C-EC879ED4B363}"/>
              </a:ext>
            </a:extLst>
          </p:cNvPr>
          <p:cNvSpPr txBox="1"/>
          <p:nvPr/>
        </p:nvSpPr>
        <p:spPr>
          <a:xfrm>
            <a:off x="773173" y="5096057"/>
            <a:ext cx="87129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/>
              <a:t>「あらかじめ事故が起きるとわかっていても、実際にその瞬間を体験すると恐怖を感じる」</a:t>
            </a:r>
          </a:p>
          <a:p>
            <a:r>
              <a:rPr lang="ja-JP" altLang="en-US" sz="1600" dirty="0"/>
              <a:t>「荷が崩れる・当たる・感電するという</a:t>
            </a:r>
            <a:r>
              <a:rPr lang="en-US" altLang="ja-JP" sz="1600" dirty="0"/>
              <a:t>VR</a:t>
            </a:r>
            <a:r>
              <a:rPr lang="ja-JP" altLang="en-US" sz="1600" dirty="0"/>
              <a:t>上の出来事が、想像よりもリアルだった」</a:t>
            </a:r>
          </a:p>
          <a:p>
            <a:r>
              <a:rPr lang="ja-JP" altLang="en-US" sz="1600" dirty="0"/>
              <a:t>「ラジコンの操作によって、自分が事故を起こしてしまうという感覚が強く残る」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83654C9-6893-2E80-DE0F-DBA56DBAF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20" y="1351990"/>
            <a:ext cx="4331414" cy="3514610"/>
          </a:xfrm>
          <a:prstGeom prst="rect">
            <a:avLst/>
          </a:prstGeom>
        </p:spPr>
      </p:pic>
      <p:pic>
        <p:nvPicPr>
          <p:cNvPr id="6" name="図 5" descr="人, 屋内, 男, 窓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71F4151-AF74-9856-A3B4-CE15D4B08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657" y="1351989"/>
            <a:ext cx="4071815" cy="351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9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98D4C-DF3D-666F-857C-9D1C20FCA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>
            <a:extLst>
              <a:ext uri="{FF2B5EF4-FFF2-40B4-BE49-F238E27FC236}">
                <a16:creationId xmlns:a16="http://schemas.microsoft.com/office/drawing/2014/main" id="{C10D930C-085D-A389-240A-E251D47738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2480" y="404664"/>
            <a:ext cx="5934372" cy="4318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b="1" dirty="0">
                <a:latin typeface="小塚ゴシック Std M" panose="020B0700000000000000" pitchFamily="34" charset="-128"/>
                <a:ea typeface="小塚ゴシック Std M" panose="020B0700000000000000" pitchFamily="34" charset="-128"/>
              </a:rPr>
              <a:t>自己紹介</a:t>
            </a:r>
            <a:endParaRPr lang="ja-JP" altLang="ja-JP" b="1" dirty="0">
              <a:latin typeface="小塚ゴシック Std M" panose="020B0700000000000000" pitchFamily="34" charset="-128"/>
              <a:ea typeface="小塚ゴシック Std M" panose="020B0700000000000000" pitchFamily="34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C00A0333-6065-4D6C-4311-8C4458B1D1BD}"/>
              </a:ext>
            </a:extLst>
          </p:cNvPr>
          <p:cNvCxnSpPr/>
          <p:nvPr/>
        </p:nvCxnSpPr>
        <p:spPr>
          <a:xfrm>
            <a:off x="344488" y="836712"/>
            <a:ext cx="7056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スライド番号プレースホルダ 5">
            <a:extLst>
              <a:ext uri="{FF2B5EF4-FFF2-40B4-BE49-F238E27FC236}">
                <a16:creationId xmlns:a16="http://schemas.microsoft.com/office/drawing/2014/main" id="{006BD203-C445-9210-FFBC-5B0151E15197}"/>
              </a:ext>
            </a:extLst>
          </p:cNvPr>
          <p:cNvSpPr txBox="1">
            <a:spLocks/>
          </p:cNvSpPr>
          <p:nvPr/>
        </p:nvSpPr>
        <p:spPr bwMode="auto">
          <a:xfrm>
            <a:off x="7337425" y="6196013"/>
            <a:ext cx="2311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63EC841-A61F-434C-BB1A-9E3C72530121}" type="slidenum">
              <a:rPr lang="en-US" altLang="ja-JP" sz="1000">
                <a:latin typeface="+mn-ea"/>
                <a:ea typeface="+mn-ea"/>
              </a:rPr>
              <a:pPr algn="r">
                <a:defRPr/>
              </a:pPr>
              <a:t>2</a:t>
            </a:fld>
            <a:endParaRPr lang="en-US" altLang="ja-JP" sz="1000" dirty="0">
              <a:latin typeface="+mn-ea"/>
              <a:ea typeface="+mn-ea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D398C26-6453-2DB2-CD16-C58AB5524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6" y="1261055"/>
            <a:ext cx="3600400" cy="433589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896A447-DA08-C9E4-9818-AEEF4FF60272}"/>
              </a:ext>
            </a:extLst>
          </p:cNvPr>
          <p:cNvSpPr txBox="1"/>
          <p:nvPr/>
        </p:nvSpPr>
        <p:spPr>
          <a:xfrm>
            <a:off x="4448944" y="1927860"/>
            <a:ext cx="479205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シンフォニア株式会社 代表取締役　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lang="ja-JP" altLang="en-US" sz="1800" dirty="0"/>
              <a:t>出身：愛知県北名古屋市</a:t>
            </a:r>
            <a:endParaRPr lang="en-US" altLang="ja-JP" sz="1800" dirty="0"/>
          </a:p>
          <a:p>
            <a:endParaRPr lang="en-US" altLang="ja-JP" sz="1800" dirty="0"/>
          </a:p>
          <a:p>
            <a:r>
              <a:rPr lang="ja-JP" altLang="en-US" sz="1800" dirty="0"/>
              <a:t>経歴：</a:t>
            </a:r>
            <a:endParaRPr lang="en-US" altLang="ja-JP" sz="1800" dirty="0"/>
          </a:p>
          <a:p>
            <a:r>
              <a:rPr lang="ja-JP" altLang="en-US" sz="1800" dirty="0"/>
              <a:t>映像制作の営業職、</a:t>
            </a:r>
            <a:r>
              <a:rPr lang="en-US" altLang="ja-JP" sz="1800" dirty="0"/>
              <a:t>Web</a:t>
            </a:r>
            <a:r>
              <a:rPr lang="ja-JP" altLang="en-US" sz="1800" dirty="0"/>
              <a:t>制作ディレクター、</a:t>
            </a:r>
            <a:r>
              <a:rPr lang="en-US" altLang="ja-JP" sz="1800" dirty="0"/>
              <a:t>3DCG</a:t>
            </a:r>
            <a:r>
              <a:rPr lang="ja-JP" altLang="en-US" sz="1800" dirty="0"/>
              <a:t>クリエイター、等の業務経験を経て、</a:t>
            </a:r>
            <a:r>
              <a:rPr lang="en-US" altLang="ja-JP" sz="1800" dirty="0"/>
              <a:t>2014</a:t>
            </a:r>
            <a:r>
              <a:rPr lang="ja-JP" altLang="en-US" sz="1800" dirty="0"/>
              <a:t>年シンフォニア株式会社を設立</a:t>
            </a:r>
            <a:endParaRPr lang="en-US" altLang="ja-JP" sz="1800" dirty="0"/>
          </a:p>
          <a:p>
            <a:endParaRPr lang="en-US" altLang="ja-JP" sz="1800" dirty="0"/>
          </a:p>
          <a:p>
            <a:r>
              <a:rPr lang="ja-JP" altLang="en-US" sz="1800" dirty="0"/>
              <a:t>特徴：</a:t>
            </a:r>
            <a:endParaRPr lang="en-US" altLang="ja-JP" sz="1800" dirty="0"/>
          </a:p>
          <a:p>
            <a:r>
              <a:rPr lang="ja-JP" altLang="en-US" sz="1800" dirty="0"/>
              <a:t>広範囲の制作経験と、営業・制作、発注者・受託者のいずれの立場も経験したことによる推察やコミュニケーション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9745F41-88A5-8239-F4E8-CB642F4B9C75}"/>
              </a:ext>
            </a:extLst>
          </p:cNvPr>
          <p:cNvSpPr txBox="1"/>
          <p:nvPr/>
        </p:nvSpPr>
        <p:spPr>
          <a:xfrm>
            <a:off x="4448944" y="1229915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瀬戸　豊　（せと　ゆたか）</a:t>
            </a:r>
          </a:p>
        </p:txBody>
      </p:sp>
    </p:spTree>
    <p:extLst>
      <p:ext uri="{BB962C8B-B14F-4D97-AF65-F5344CB8AC3E}">
        <p14:creationId xmlns:p14="http://schemas.microsoft.com/office/powerpoint/2010/main" val="3117347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23715-AD22-0A54-28BE-3DE63F5FF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>
            <a:extLst>
              <a:ext uri="{FF2B5EF4-FFF2-40B4-BE49-F238E27FC236}">
                <a16:creationId xmlns:a16="http://schemas.microsoft.com/office/drawing/2014/main" id="{26906110-D7D7-1D98-73E3-39692F9523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2480" y="404664"/>
            <a:ext cx="5934372" cy="4318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b="1" dirty="0">
                <a:latin typeface="小塚ゴシック Std M" panose="020B0700000000000000" pitchFamily="34" charset="-128"/>
                <a:ea typeface="小塚ゴシック Std M" panose="020B0700000000000000" pitchFamily="34" charset="-128"/>
              </a:rPr>
              <a:t>終わりに</a:t>
            </a:r>
            <a:endParaRPr lang="ja-JP" altLang="ja-JP" b="1" dirty="0">
              <a:latin typeface="小塚ゴシック Std M" panose="020B0700000000000000" pitchFamily="34" charset="-128"/>
              <a:ea typeface="小塚ゴシック Std M" panose="020B0700000000000000" pitchFamily="34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922A687D-320D-1919-7EED-FA7AB74987B3}"/>
              </a:ext>
            </a:extLst>
          </p:cNvPr>
          <p:cNvCxnSpPr/>
          <p:nvPr/>
        </p:nvCxnSpPr>
        <p:spPr>
          <a:xfrm>
            <a:off x="344488" y="836712"/>
            <a:ext cx="7056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スライド番号プレースホルダ 5">
            <a:extLst>
              <a:ext uri="{FF2B5EF4-FFF2-40B4-BE49-F238E27FC236}">
                <a16:creationId xmlns:a16="http://schemas.microsoft.com/office/drawing/2014/main" id="{8AF90B1F-AB04-68CA-A441-29BBE3848EC8}"/>
              </a:ext>
            </a:extLst>
          </p:cNvPr>
          <p:cNvSpPr txBox="1">
            <a:spLocks/>
          </p:cNvSpPr>
          <p:nvPr/>
        </p:nvSpPr>
        <p:spPr bwMode="auto">
          <a:xfrm>
            <a:off x="7337425" y="6196013"/>
            <a:ext cx="2311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63EC841-A61F-434C-BB1A-9E3C72530121}" type="slidenum">
              <a:rPr lang="en-US" altLang="ja-JP" sz="1000">
                <a:latin typeface="+mn-ea"/>
                <a:ea typeface="+mn-ea"/>
              </a:rPr>
              <a:pPr algn="r">
                <a:defRPr/>
              </a:pPr>
              <a:t>20</a:t>
            </a:fld>
            <a:endParaRPr lang="en-US" altLang="ja-JP" sz="1000" dirty="0">
              <a:latin typeface="+mn-ea"/>
              <a:ea typeface="+mn-ea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F0C2DB4-275D-D225-AF2E-D63B3D7B0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9D3285E-1BAE-B9DA-44A6-A61BC6A5BF82}"/>
              </a:ext>
            </a:extLst>
          </p:cNvPr>
          <p:cNvSpPr txBox="1"/>
          <p:nvPr/>
        </p:nvSpPr>
        <p:spPr>
          <a:xfrm>
            <a:off x="560512" y="1340768"/>
            <a:ext cx="8607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再現した事故を、</a:t>
            </a:r>
            <a:r>
              <a:rPr kumimoji="1" lang="ja-JP" altLang="en-US" sz="2000" dirty="0"/>
              <a:t>当事者目線で</a:t>
            </a:r>
            <a:r>
              <a:rPr kumimoji="1" lang="en-US" altLang="ja-JP" sz="2000" dirty="0"/>
              <a:t>VR</a:t>
            </a:r>
            <a:r>
              <a:rPr kumimoji="1" lang="ja-JP" altLang="en-US" sz="2000" dirty="0"/>
              <a:t>体験すると、意外にも「あっけなく事故にあった」という感覚になります。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BB0EA73-839F-722C-6B2B-4CF63C678CB7}"/>
              </a:ext>
            </a:extLst>
          </p:cNvPr>
          <p:cNvSpPr txBox="1"/>
          <p:nvPr/>
        </p:nvSpPr>
        <p:spPr>
          <a:xfrm>
            <a:off x="560512" y="2417545"/>
            <a:ext cx="8607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おそらく、「何が起こったか」「なぜ事故にあったか」も分からないまま意識を失うケースが多いのではないかと推察します。</a:t>
            </a:r>
            <a:endParaRPr kumimoji="1" lang="ja-JP" altLang="en-US" sz="2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FAC3CB0-B610-A0B5-AC7C-F249337B2961}"/>
              </a:ext>
            </a:extLst>
          </p:cNvPr>
          <p:cNvSpPr txBox="1"/>
          <p:nvPr/>
        </p:nvSpPr>
        <p:spPr>
          <a:xfrm>
            <a:off x="560512" y="3429000"/>
            <a:ext cx="8607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「体験」と「振り返り」は、その虚しい瞬間を避ける有効な対策ではないかと考えます。</a:t>
            </a:r>
            <a:endParaRPr kumimoji="1" lang="ja-JP" altLang="en-US" sz="2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F7908A9-9E5E-7748-AFAD-800E4BB82CB1}"/>
              </a:ext>
            </a:extLst>
          </p:cNvPr>
          <p:cNvSpPr txBox="1"/>
          <p:nvPr/>
        </p:nvSpPr>
        <p:spPr>
          <a:xfrm>
            <a:off x="560512" y="4411350"/>
            <a:ext cx="86076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そして事故体験は「予防接種」のように「事故免疫」を高めます。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lang="ja-JP" altLang="en-US" sz="2000" dirty="0"/>
              <a:t>毎年異なるウィルスへの予防接種をするように、多様な事故体験を継続的に体験することが、予知能力を強化する事につながるのではないでしょうか。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16758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5E761-31E4-5238-6DC6-79B30663B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>
            <a:extLst>
              <a:ext uri="{FF2B5EF4-FFF2-40B4-BE49-F238E27FC236}">
                <a16:creationId xmlns:a16="http://schemas.microsoft.com/office/drawing/2014/main" id="{7DF1A80A-51E3-E219-59C7-EBAB0628A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2480" y="404664"/>
            <a:ext cx="5934372" cy="4318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b="1" dirty="0">
                <a:latin typeface="小塚ゴシック Std M" panose="020B0700000000000000" pitchFamily="34" charset="-128"/>
                <a:ea typeface="小塚ゴシック Std M" panose="020B0700000000000000" pitchFamily="34" charset="-128"/>
              </a:rPr>
              <a:t>会社紹介</a:t>
            </a:r>
            <a:endParaRPr lang="ja-JP" altLang="ja-JP" b="1" dirty="0">
              <a:latin typeface="小塚ゴシック Std M" panose="020B0700000000000000" pitchFamily="34" charset="-128"/>
              <a:ea typeface="小塚ゴシック Std M" panose="020B0700000000000000" pitchFamily="34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92219A97-0B2A-E042-C923-5F92A056753F}"/>
              </a:ext>
            </a:extLst>
          </p:cNvPr>
          <p:cNvCxnSpPr/>
          <p:nvPr/>
        </p:nvCxnSpPr>
        <p:spPr>
          <a:xfrm>
            <a:off x="344488" y="836712"/>
            <a:ext cx="7056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スライド番号プレースホルダ 5">
            <a:extLst>
              <a:ext uri="{FF2B5EF4-FFF2-40B4-BE49-F238E27FC236}">
                <a16:creationId xmlns:a16="http://schemas.microsoft.com/office/drawing/2014/main" id="{19B746CB-6C75-96AF-E6F5-A11388D9535E}"/>
              </a:ext>
            </a:extLst>
          </p:cNvPr>
          <p:cNvSpPr txBox="1">
            <a:spLocks/>
          </p:cNvSpPr>
          <p:nvPr/>
        </p:nvSpPr>
        <p:spPr bwMode="auto">
          <a:xfrm>
            <a:off x="7337425" y="6196013"/>
            <a:ext cx="2311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63EC841-A61F-434C-BB1A-9E3C72530121}" type="slidenum">
              <a:rPr lang="en-US" altLang="ja-JP" sz="1000">
                <a:latin typeface="+mn-ea"/>
                <a:ea typeface="+mn-ea"/>
              </a:rPr>
              <a:pPr algn="r">
                <a:defRPr/>
              </a:pPr>
              <a:t>3</a:t>
            </a:fld>
            <a:endParaRPr lang="en-US" altLang="ja-JP" sz="1000" dirty="0">
              <a:latin typeface="+mn-ea"/>
              <a:ea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14B2DDE-C3F9-28D3-0966-FB4D61E754DF}"/>
              </a:ext>
            </a:extLst>
          </p:cNvPr>
          <p:cNvSpPr txBox="1"/>
          <p:nvPr/>
        </p:nvSpPr>
        <p:spPr>
          <a:xfrm>
            <a:off x="590214" y="1973328"/>
            <a:ext cx="385873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設立：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2014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資本金：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570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メンバー：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所在地：東京都府中市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業務内容：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XR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コンテンツ開発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スマート端末用アプリ開発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センサー連動型ソフトウェア開発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各種ソフトウェア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特徴：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dirty="0"/>
              <a:t>ソフトとハード、両方の開発が可能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主な製品：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dirty="0"/>
              <a:t>小型移動式クレーン</a:t>
            </a:r>
            <a:r>
              <a:rPr lang="en-US" altLang="ja-JP" sz="1600" dirty="0"/>
              <a:t>VR</a:t>
            </a:r>
            <a:r>
              <a:rPr lang="ja-JP" altLang="en-US" sz="1600" dirty="0"/>
              <a:t>訓練システム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dirty="0"/>
              <a:t>感電体験デバイス「</a:t>
            </a:r>
            <a:r>
              <a:rPr lang="en-US" altLang="ja-JP" sz="1600" dirty="0"/>
              <a:t>UNAGI</a:t>
            </a:r>
            <a:r>
              <a:rPr lang="ja-JP" altLang="en-US" sz="1600" dirty="0"/>
              <a:t>」</a:t>
            </a:r>
          </a:p>
        </p:txBody>
      </p:sp>
      <p:pic>
        <p:nvPicPr>
          <p:cNvPr id="6" name="図 5" descr="ロゴ, 会社名&#10;&#10;自動的に生成された説明">
            <a:extLst>
              <a:ext uri="{FF2B5EF4-FFF2-40B4-BE49-F238E27FC236}">
                <a16:creationId xmlns:a16="http://schemas.microsoft.com/office/drawing/2014/main" id="{6140D514-C611-2C40-D5F1-A32C219E5B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4" y="980728"/>
            <a:ext cx="2674620" cy="717581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48CB0B8-D6B3-434E-6D17-A4458B9981F9}"/>
              </a:ext>
            </a:extLst>
          </p:cNvPr>
          <p:cNvGrpSpPr/>
          <p:nvPr/>
        </p:nvGrpSpPr>
        <p:grpSpPr>
          <a:xfrm>
            <a:off x="4592960" y="1920577"/>
            <a:ext cx="4983857" cy="3552599"/>
            <a:chOff x="3392931" y="1565532"/>
            <a:chExt cx="6282473" cy="4478280"/>
          </a:xfrm>
        </p:grpSpPr>
        <p:pic>
          <p:nvPicPr>
            <p:cNvPr id="7" name="図 6" descr="キッチンで作業をしている男性&#10;&#10;低い精度で自動的に生成された説明">
              <a:extLst>
                <a:ext uri="{FF2B5EF4-FFF2-40B4-BE49-F238E27FC236}">
                  <a16:creationId xmlns:a16="http://schemas.microsoft.com/office/drawing/2014/main" id="{8DBF6DEF-0EC3-73EA-C005-687EE2F0A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2931" y="3817353"/>
              <a:ext cx="2960559" cy="2220419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A39CB27A-64E1-917F-2746-B0C0B918F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2931" y="1565532"/>
              <a:ext cx="2960559" cy="2132116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58EBB4C6-2456-B55C-31F6-FC4B9FAF8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63791" y="1575593"/>
              <a:ext cx="3211612" cy="2132111"/>
            </a:xfrm>
            <a:prstGeom prst="rect">
              <a:avLst/>
            </a:prstGeom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6A024D5D-FA4A-B1EA-2F5B-BA786D2AC0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40"/>
            <a:stretch/>
          </p:blipFill>
          <p:spPr bwMode="auto">
            <a:xfrm>
              <a:off x="6463792" y="3828757"/>
              <a:ext cx="3211612" cy="2215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3250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6D28C-C1B5-DCF0-094F-B314EB4E9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>
            <a:extLst>
              <a:ext uri="{FF2B5EF4-FFF2-40B4-BE49-F238E27FC236}">
                <a16:creationId xmlns:a16="http://schemas.microsoft.com/office/drawing/2014/main" id="{522203E0-F518-DC18-331D-0D9C57A303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2480" y="404664"/>
            <a:ext cx="5934372" cy="4318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b="1" dirty="0">
                <a:latin typeface="小塚ゴシック Std M" panose="020B0700000000000000" pitchFamily="34" charset="-128"/>
                <a:ea typeface="小塚ゴシック Std M" panose="020B0700000000000000" pitchFamily="34" charset="-128"/>
              </a:rPr>
              <a:t>事業内容</a:t>
            </a:r>
            <a:endParaRPr lang="ja-JP" altLang="ja-JP" b="1" dirty="0">
              <a:latin typeface="小塚ゴシック Std M" panose="020B0700000000000000" pitchFamily="34" charset="-128"/>
              <a:ea typeface="小塚ゴシック Std M" panose="020B0700000000000000" pitchFamily="34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BA431FB-BD24-71AD-9ACE-44484FCF40CC}"/>
              </a:ext>
            </a:extLst>
          </p:cNvPr>
          <p:cNvCxnSpPr/>
          <p:nvPr/>
        </p:nvCxnSpPr>
        <p:spPr>
          <a:xfrm>
            <a:off x="344488" y="836712"/>
            <a:ext cx="7056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スライド番号プレースホルダ 5">
            <a:extLst>
              <a:ext uri="{FF2B5EF4-FFF2-40B4-BE49-F238E27FC236}">
                <a16:creationId xmlns:a16="http://schemas.microsoft.com/office/drawing/2014/main" id="{3D5CA4D6-C31F-CC78-51E7-E64DE630D937}"/>
              </a:ext>
            </a:extLst>
          </p:cNvPr>
          <p:cNvSpPr txBox="1">
            <a:spLocks/>
          </p:cNvSpPr>
          <p:nvPr/>
        </p:nvSpPr>
        <p:spPr bwMode="auto">
          <a:xfrm>
            <a:off x="7337425" y="6196013"/>
            <a:ext cx="2311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63EC841-A61F-434C-BB1A-9E3C72530121}" type="slidenum">
              <a:rPr lang="en-US" altLang="ja-JP" sz="1000">
                <a:latin typeface="+mn-ea"/>
                <a:ea typeface="+mn-ea"/>
              </a:rPr>
              <a:pPr algn="r">
                <a:defRPr/>
              </a:pPr>
              <a:t>4</a:t>
            </a:fld>
            <a:endParaRPr lang="en-US" altLang="ja-JP" sz="1000" dirty="0">
              <a:latin typeface="+mn-ea"/>
              <a:ea typeface="+mn-ea"/>
            </a:endParaRPr>
          </a:p>
        </p:txBody>
      </p:sp>
      <p:sp>
        <p:nvSpPr>
          <p:cNvPr id="4096" name="テキスト ボックス 4095">
            <a:extLst>
              <a:ext uri="{FF2B5EF4-FFF2-40B4-BE49-F238E27FC236}">
                <a16:creationId xmlns:a16="http://schemas.microsoft.com/office/drawing/2014/main" id="{D5811350-A490-3BB6-5873-6FADE2D20E3B}"/>
              </a:ext>
            </a:extLst>
          </p:cNvPr>
          <p:cNvSpPr txBox="1"/>
          <p:nvPr/>
        </p:nvSpPr>
        <p:spPr>
          <a:xfrm>
            <a:off x="344488" y="1373785"/>
            <a:ext cx="9345488" cy="88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1800" b="1" dirty="0">
                <a:solidFill>
                  <a:srgbClr val="333333"/>
                </a:solidFill>
                <a:latin typeface="Noto Sans JP"/>
                <a:ea typeface="游ゴシック" panose="020B0400000000000000" pitchFamily="50" charset="-128"/>
              </a:rPr>
              <a:t>ＸＲコンテンツの開発を中心に、「受託開発」と「自社製品」との両輪で事業を展開</a:t>
            </a:r>
            <a:br>
              <a:rPr lang="ja-JP" altLang="en-US" sz="16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</a:br>
            <a:r>
              <a:rPr lang="ja-JP" altLang="en-US" sz="1800" b="1" dirty="0">
                <a:solidFill>
                  <a:srgbClr val="333333"/>
                </a:solidFill>
                <a:latin typeface="Noto Sans JP"/>
                <a:ea typeface="游ゴシック" panose="020B0400000000000000" pitchFamily="50" charset="-128"/>
              </a:rPr>
              <a:t>「技術」を「製品・サービス」に孵化させる「インフラカンパニー」を目指しています。</a:t>
            </a:r>
            <a:endParaRPr lang="ja-JP" altLang="en-US" sz="1800" b="1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4097" name="四角形: 角を丸くする 4096">
            <a:extLst>
              <a:ext uri="{FF2B5EF4-FFF2-40B4-BE49-F238E27FC236}">
                <a16:creationId xmlns:a16="http://schemas.microsoft.com/office/drawing/2014/main" id="{A4B7C6C1-3C76-251C-4EDA-AF03F2971CC8}"/>
              </a:ext>
            </a:extLst>
          </p:cNvPr>
          <p:cNvSpPr/>
          <p:nvPr/>
        </p:nvSpPr>
        <p:spPr>
          <a:xfrm>
            <a:off x="904400" y="2836388"/>
            <a:ext cx="2522220" cy="12457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</a:rPr>
              <a:t>受託開発</a:t>
            </a:r>
          </a:p>
        </p:txBody>
      </p:sp>
      <p:sp>
        <p:nvSpPr>
          <p:cNvPr id="4098" name="四角形: 角を丸くする 4097">
            <a:extLst>
              <a:ext uri="{FF2B5EF4-FFF2-40B4-BE49-F238E27FC236}">
                <a16:creationId xmlns:a16="http://schemas.microsoft.com/office/drawing/2014/main" id="{F0E55D1B-CE08-E8A5-4ABE-1B679D3EF4A9}"/>
              </a:ext>
            </a:extLst>
          </p:cNvPr>
          <p:cNvSpPr/>
          <p:nvPr/>
        </p:nvSpPr>
        <p:spPr>
          <a:xfrm>
            <a:off x="6329840" y="2836388"/>
            <a:ext cx="2522220" cy="124579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</a:rPr>
              <a:t>自社製品</a:t>
            </a:r>
          </a:p>
        </p:txBody>
      </p:sp>
      <p:sp>
        <p:nvSpPr>
          <p:cNvPr id="4099" name="矢印: 右 4098">
            <a:extLst>
              <a:ext uri="{FF2B5EF4-FFF2-40B4-BE49-F238E27FC236}">
                <a16:creationId xmlns:a16="http://schemas.microsoft.com/office/drawing/2014/main" id="{125BCABA-D02F-6EDF-50F8-00863E347ED6}"/>
              </a:ext>
            </a:extLst>
          </p:cNvPr>
          <p:cNvSpPr/>
          <p:nvPr/>
        </p:nvSpPr>
        <p:spPr>
          <a:xfrm>
            <a:off x="4089560" y="3093579"/>
            <a:ext cx="1577340" cy="328532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1" name="テキスト ボックス 4100">
            <a:extLst>
              <a:ext uri="{FF2B5EF4-FFF2-40B4-BE49-F238E27FC236}">
                <a16:creationId xmlns:a16="http://schemas.microsoft.com/office/drawing/2014/main" id="{58C069A7-CABB-C6D9-8EAA-4321FBE81A70}"/>
              </a:ext>
            </a:extLst>
          </p:cNvPr>
          <p:cNvSpPr txBox="1"/>
          <p:nvPr/>
        </p:nvSpPr>
        <p:spPr>
          <a:xfrm>
            <a:off x="3819541" y="2835572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クライアントニーズ</a:t>
            </a:r>
          </a:p>
        </p:txBody>
      </p:sp>
      <p:sp>
        <p:nvSpPr>
          <p:cNvPr id="4102" name="矢印: 右 4101">
            <a:extLst>
              <a:ext uri="{FF2B5EF4-FFF2-40B4-BE49-F238E27FC236}">
                <a16:creationId xmlns:a16="http://schemas.microsoft.com/office/drawing/2014/main" id="{D8DACFA5-C7DB-EE8C-BD7D-1D63451E120E}"/>
              </a:ext>
            </a:extLst>
          </p:cNvPr>
          <p:cNvSpPr/>
          <p:nvPr/>
        </p:nvSpPr>
        <p:spPr>
          <a:xfrm rot="10800000">
            <a:off x="4089560" y="3459908"/>
            <a:ext cx="1577340" cy="328532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3" name="テキスト ボックス 4102">
            <a:extLst>
              <a:ext uri="{FF2B5EF4-FFF2-40B4-BE49-F238E27FC236}">
                <a16:creationId xmlns:a16="http://schemas.microsoft.com/office/drawing/2014/main" id="{33044431-34BA-E89B-A364-C331B298EA21}"/>
              </a:ext>
            </a:extLst>
          </p:cNvPr>
          <p:cNvSpPr txBox="1"/>
          <p:nvPr/>
        </p:nvSpPr>
        <p:spPr>
          <a:xfrm>
            <a:off x="3748823" y="3788441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マーケティングトリガー</a:t>
            </a:r>
          </a:p>
        </p:txBody>
      </p:sp>
      <p:sp>
        <p:nvSpPr>
          <p:cNvPr id="4104" name="左中かっこ 4103">
            <a:extLst>
              <a:ext uri="{FF2B5EF4-FFF2-40B4-BE49-F238E27FC236}">
                <a16:creationId xmlns:a16="http://schemas.microsoft.com/office/drawing/2014/main" id="{3CDA0E95-A217-23D4-719E-4B87CDD23C06}"/>
              </a:ext>
            </a:extLst>
          </p:cNvPr>
          <p:cNvSpPr/>
          <p:nvPr/>
        </p:nvSpPr>
        <p:spPr>
          <a:xfrm rot="16200000">
            <a:off x="4560535" y="203476"/>
            <a:ext cx="689119" cy="8457815"/>
          </a:xfrm>
          <a:prstGeom prst="leftBrace">
            <a:avLst>
              <a:gd name="adj1" fmla="val 113380"/>
              <a:gd name="adj2" fmla="val 4891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5" name="四角形: 角を丸くする 4104">
            <a:extLst>
              <a:ext uri="{FF2B5EF4-FFF2-40B4-BE49-F238E27FC236}">
                <a16:creationId xmlns:a16="http://schemas.microsoft.com/office/drawing/2014/main" id="{55B4D57F-72B0-56D2-9D6F-661FF0804C08}"/>
              </a:ext>
            </a:extLst>
          </p:cNvPr>
          <p:cNvSpPr/>
          <p:nvPr/>
        </p:nvSpPr>
        <p:spPr>
          <a:xfrm>
            <a:off x="2165510" y="5076325"/>
            <a:ext cx="5189220" cy="656931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/>
              <a:t>XR</a:t>
            </a:r>
            <a:r>
              <a:rPr kumimoji="1" lang="ja-JP" altLang="en-US" sz="2000" b="1" dirty="0"/>
              <a:t>開発の知見・技術力</a:t>
            </a:r>
          </a:p>
        </p:txBody>
      </p:sp>
    </p:spTree>
    <p:extLst>
      <p:ext uri="{BB962C8B-B14F-4D97-AF65-F5344CB8AC3E}">
        <p14:creationId xmlns:p14="http://schemas.microsoft.com/office/powerpoint/2010/main" val="1847419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8430C-D092-CE72-6D67-B31DB28BA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>
            <a:extLst>
              <a:ext uri="{FF2B5EF4-FFF2-40B4-BE49-F238E27FC236}">
                <a16:creationId xmlns:a16="http://schemas.microsoft.com/office/drawing/2014/main" id="{5F3A196F-38C6-3243-3840-EE6834F078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2480" y="404664"/>
            <a:ext cx="5934372" cy="4318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b="1" dirty="0">
                <a:latin typeface="小塚ゴシック Std M" panose="020B0700000000000000" pitchFamily="34" charset="-128"/>
                <a:ea typeface="小塚ゴシック Std M" panose="020B0700000000000000" pitchFamily="34" charset="-128"/>
              </a:rPr>
              <a:t>本日のテーマ</a:t>
            </a:r>
            <a:endParaRPr lang="ja-JP" altLang="ja-JP" b="1" dirty="0">
              <a:latin typeface="小塚ゴシック Std M" panose="020B0700000000000000" pitchFamily="34" charset="-128"/>
              <a:ea typeface="小塚ゴシック Std M" panose="020B0700000000000000" pitchFamily="34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FAF4FE54-E641-4330-8384-E1BB24053354}"/>
              </a:ext>
            </a:extLst>
          </p:cNvPr>
          <p:cNvCxnSpPr/>
          <p:nvPr/>
        </p:nvCxnSpPr>
        <p:spPr>
          <a:xfrm>
            <a:off x="344488" y="836712"/>
            <a:ext cx="7056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スライド番号プレースホルダ 5">
            <a:extLst>
              <a:ext uri="{FF2B5EF4-FFF2-40B4-BE49-F238E27FC236}">
                <a16:creationId xmlns:a16="http://schemas.microsoft.com/office/drawing/2014/main" id="{F783777D-B536-BF9A-EFA8-338726D0DA64}"/>
              </a:ext>
            </a:extLst>
          </p:cNvPr>
          <p:cNvSpPr txBox="1">
            <a:spLocks/>
          </p:cNvSpPr>
          <p:nvPr/>
        </p:nvSpPr>
        <p:spPr bwMode="auto">
          <a:xfrm>
            <a:off x="7337425" y="6196013"/>
            <a:ext cx="2311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63EC841-A61F-434C-BB1A-9E3C72530121}" type="slidenum">
              <a:rPr lang="en-US" altLang="ja-JP" sz="1000">
                <a:latin typeface="+mn-ea"/>
                <a:ea typeface="+mn-ea"/>
              </a:rPr>
              <a:pPr algn="r">
                <a:defRPr/>
              </a:pPr>
              <a:t>5</a:t>
            </a:fld>
            <a:endParaRPr lang="en-US" altLang="ja-JP" sz="1000" dirty="0">
              <a:latin typeface="+mn-ea"/>
              <a:ea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1148471-6E4D-1ABD-E610-830EB5D2438A}"/>
              </a:ext>
            </a:extLst>
          </p:cNvPr>
          <p:cNvSpPr txBox="1"/>
          <p:nvPr/>
        </p:nvSpPr>
        <p:spPr>
          <a:xfrm>
            <a:off x="1136576" y="1628800"/>
            <a:ext cx="606448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sz="2800" dirty="0"/>
              <a:t>小型移動式クレーンの事故現状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ja-JP" altLang="en-US" sz="2800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sz="2800" dirty="0"/>
              <a:t>現行安全教育の課題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ja-JP" altLang="en-US" sz="2800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sz="2800" dirty="0"/>
              <a:t>VR</a:t>
            </a:r>
            <a:r>
              <a:rPr lang="ja-JP" altLang="en-US" sz="2800" dirty="0"/>
              <a:t>危険体験による解決アプローチ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ja-JP" altLang="en-US" sz="2800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sz="2800" dirty="0"/>
              <a:t>導入効果と今後の展望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88631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D7C9F-D889-2C3F-CA4F-804CD2447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>
            <a:extLst>
              <a:ext uri="{FF2B5EF4-FFF2-40B4-BE49-F238E27FC236}">
                <a16:creationId xmlns:a16="http://schemas.microsoft.com/office/drawing/2014/main" id="{DB8C036F-1559-A9B1-6D8A-0B8CBF210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2480" y="404664"/>
            <a:ext cx="5934372" cy="4318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b="1" dirty="0">
                <a:latin typeface="小塚ゴシック Std M" panose="020B0700000000000000" pitchFamily="34" charset="-128"/>
                <a:ea typeface="小塚ゴシック Std M" panose="020B0700000000000000" pitchFamily="34" charset="-128"/>
              </a:rPr>
              <a:t>背景：クレーン事故の現状</a:t>
            </a:r>
            <a:endParaRPr lang="ja-JP" altLang="ja-JP" b="1" dirty="0">
              <a:latin typeface="小塚ゴシック Std M" panose="020B0700000000000000" pitchFamily="34" charset="-128"/>
              <a:ea typeface="小塚ゴシック Std M" panose="020B0700000000000000" pitchFamily="34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0030B97-3258-1D27-7FA7-AA096CF5B337}"/>
              </a:ext>
            </a:extLst>
          </p:cNvPr>
          <p:cNvCxnSpPr/>
          <p:nvPr/>
        </p:nvCxnSpPr>
        <p:spPr>
          <a:xfrm>
            <a:off x="344488" y="836712"/>
            <a:ext cx="7056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スライド番号プレースホルダ 5">
            <a:extLst>
              <a:ext uri="{FF2B5EF4-FFF2-40B4-BE49-F238E27FC236}">
                <a16:creationId xmlns:a16="http://schemas.microsoft.com/office/drawing/2014/main" id="{FABDB226-28D0-DE83-3079-BB66DF7F9029}"/>
              </a:ext>
            </a:extLst>
          </p:cNvPr>
          <p:cNvSpPr txBox="1">
            <a:spLocks/>
          </p:cNvSpPr>
          <p:nvPr/>
        </p:nvSpPr>
        <p:spPr bwMode="auto">
          <a:xfrm>
            <a:off x="7337425" y="6196013"/>
            <a:ext cx="2311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63EC841-A61F-434C-BB1A-9E3C72530121}" type="slidenum">
              <a:rPr lang="en-US" altLang="ja-JP" sz="1000">
                <a:latin typeface="+mn-ea"/>
                <a:ea typeface="+mn-ea"/>
              </a:rPr>
              <a:pPr algn="r">
                <a:defRPr/>
              </a:pPr>
              <a:t>6</a:t>
            </a:fld>
            <a:endParaRPr lang="en-US" altLang="ja-JP" sz="1000" dirty="0">
              <a:latin typeface="+mn-ea"/>
              <a:ea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757583-7FD9-6BBC-6C2D-41A07FAE8D77}"/>
              </a:ext>
            </a:extLst>
          </p:cNvPr>
          <p:cNvSpPr txBox="1"/>
          <p:nvPr/>
        </p:nvSpPr>
        <p:spPr>
          <a:xfrm>
            <a:off x="848544" y="1674824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小型移動式クレーン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/>
              <a:t>トラックの荷台に配置、長距離の運搬も可能。</a:t>
            </a:r>
            <a:endParaRPr lang="en-US" altLang="ja-JP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/>
              <a:t>建設業界では資材や大型建機のパーツの運搬などに利用される。</a:t>
            </a:r>
            <a:endParaRPr lang="en-US" altLang="ja-JP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/>
              <a:t>住宅地や狭隘地での作業にも広く利用されている</a:t>
            </a:r>
            <a:endParaRPr kumimoji="1" lang="ja-JP" altLang="en-US" sz="20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81C3C8-D09E-1102-CF4C-0AA2F5A0B992}"/>
              </a:ext>
            </a:extLst>
          </p:cNvPr>
          <p:cNvSpPr txBox="1"/>
          <p:nvPr/>
        </p:nvSpPr>
        <p:spPr>
          <a:xfrm>
            <a:off x="776536" y="3286047"/>
            <a:ext cx="72651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主な事故原因</a:t>
            </a:r>
          </a:p>
          <a:p>
            <a:r>
              <a:rPr lang="ja-JP" altLang="en-US" sz="2000" dirty="0"/>
              <a:t>　</a:t>
            </a:r>
            <a:r>
              <a:rPr lang="en-US" altLang="ja-JP" sz="2000" dirty="0"/>
              <a:t>- </a:t>
            </a:r>
            <a:r>
              <a:rPr lang="ja-JP" altLang="en-US" sz="2000" dirty="0"/>
              <a:t>転倒　（アウトリガー張り出し不足、地盤未確認、など）</a:t>
            </a:r>
          </a:p>
          <a:p>
            <a:r>
              <a:rPr lang="ja-JP" altLang="en-US" sz="2000" dirty="0"/>
              <a:t>　</a:t>
            </a:r>
            <a:r>
              <a:rPr lang="en-US" altLang="ja-JP" sz="2000" dirty="0"/>
              <a:t>- </a:t>
            </a:r>
            <a:r>
              <a:rPr lang="ja-JP" altLang="en-US" sz="2000" dirty="0"/>
              <a:t>荷の接触・落下　（人為的ミス、過負荷、など）</a:t>
            </a:r>
          </a:p>
          <a:p>
            <a:r>
              <a:rPr lang="ja-JP" altLang="en-US" sz="2000" dirty="0"/>
              <a:t>　</a:t>
            </a:r>
            <a:r>
              <a:rPr lang="en-US" altLang="ja-JP" sz="2000" dirty="0"/>
              <a:t>- </a:t>
            </a:r>
            <a:r>
              <a:rPr lang="ja-JP" altLang="en-US" sz="2000" dirty="0"/>
              <a:t>感電　（監視不十分、作業計画未策定、など）　　</a:t>
            </a:r>
            <a:endParaRPr kumimoji="1" lang="ja-JP" altLang="en-US" sz="20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527EB61-2A99-F620-65C8-F2999F7A6551}"/>
              </a:ext>
            </a:extLst>
          </p:cNvPr>
          <p:cNvSpPr txBox="1"/>
          <p:nvPr/>
        </p:nvSpPr>
        <p:spPr>
          <a:xfrm>
            <a:off x="766140" y="4894305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業種別</a:t>
            </a:r>
            <a:r>
              <a:rPr lang="ja-JP" altLang="en-US" sz="2400" dirty="0"/>
              <a:t>：</a:t>
            </a:r>
            <a:endParaRPr lang="en-US" altLang="ja-JP" sz="2400" dirty="0"/>
          </a:p>
          <a:p>
            <a:r>
              <a:rPr lang="ja-JP" altLang="en-US" sz="2000" dirty="0"/>
              <a:t>建設業がクレーン等に関わる死亡災害で最も多く、移動式クレーンもその中で大きな割合を占めている</a:t>
            </a:r>
            <a:endParaRPr kumimoji="1" lang="ja-JP" altLang="en-US" sz="2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4F81D2D-5025-E4DD-4F61-01C2243F32A8}"/>
              </a:ext>
            </a:extLst>
          </p:cNvPr>
          <p:cNvSpPr txBox="1"/>
          <p:nvPr/>
        </p:nvSpPr>
        <p:spPr>
          <a:xfrm>
            <a:off x="894699" y="1165516"/>
            <a:ext cx="4954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/>
              <a:t>厚労省統計：死亡・重傷事故は依然高水準</a:t>
            </a:r>
          </a:p>
        </p:txBody>
      </p:sp>
    </p:spTree>
    <p:extLst>
      <p:ext uri="{BB962C8B-B14F-4D97-AF65-F5344CB8AC3E}">
        <p14:creationId xmlns:p14="http://schemas.microsoft.com/office/powerpoint/2010/main" val="963534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FAB93-B5C8-1365-D3C2-4F66CA144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>
            <a:extLst>
              <a:ext uri="{FF2B5EF4-FFF2-40B4-BE49-F238E27FC236}">
                <a16:creationId xmlns:a16="http://schemas.microsoft.com/office/drawing/2014/main" id="{EC77463F-A182-AC5D-3DF5-AF7941DEC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2480" y="404664"/>
            <a:ext cx="5934372" cy="4318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b="1" dirty="0">
                <a:latin typeface="小塚ゴシック Std M" panose="020B0700000000000000" pitchFamily="34" charset="-128"/>
                <a:ea typeface="小塚ゴシック Std M" panose="020B0700000000000000" pitchFamily="34" charset="-128"/>
              </a:rPr>
              <a:t>従来の安全教育の限界</a:t>
            </a:r>
            <a:endParaRPr lang="ja-JP" altLang="ja-JP" b="1" dirty="0">
              <a:latin typeface="小塚ゴシック Std M" panose="020B0700000000000000" pitchFamily="34" charset="-128"/>
              <a:ea typeface="小塚ゴシック Std M" panose="020B0700000000000000" pitchFamily="34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69EE384-D50A-B1E5-96A6-0F46A6A41553}"/>
              </a:ext>
            </a:extLst>
          </p:cNvPr>
          <p:cNvCxnSpPr/>
          <p:nvPr/>
        </p:nvCxnSpPr>
        <p:spPr>
          <a:xfrm>
            <a:off x="344488" y="836712"/>
            <a:ext cx="7056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スライド番号プレースホルダ 5">
            <a:extLst>
              <a:ext uri="{FF2B5EF4-FFF2-40B4-BE49-F238E27FC236}">
                <a16:creationId xmlns:a16="http://schemas.microsoft.com/office/drawing/2014/main" id="{706E39E3-6BC4-16A9-C9E4-2B2DD37A7A32}"/>
              </a:ext>
            </a:extLst>
          </p:cNvPr>
          <p:cNvSpPr txBox="1">
            <a:spLocks/>
          </p:cNvSpPr>
          <p:nvPr/>
        </p:nvSpPr>
        <p:spPr bwMode="auto">
          <a:xfrm>
            <a:off x="7337425" y="6196013"/>
            <a:ext cx="2311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63EC841-A61F-434C-BB1A-9E3C72530121}" type="slidenum">
              <a:rPr lang="en-US" altLang="ja-JP" sz="1000">
                <a:latin typeface="+mn-ea"/>
                <a:ea typeface="+mn-ea"/>
              </a:rPr>
              <a:pPr algn="r">
                <a:defRPr/>
              </a:pPr>
              <a:t>7</a:t>
            </a:fld>
            <a:endParaRPr lang="en-US" altLang="ja-JP" sz="1000" dirty="0">
              <a:latin typeface="+mn-ea"/>
              <a:ea typeface="+mn-ea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40F5B234-2946-2533-4AC3-82C2918F608A}"/>
              </a:ext>
            </a:extLst>
          </p:cNvPr>
          <p:cNvSpPr/>
          <p:nvPr/>
        </p:nvSpPr>
        <p:spPr>
          <a:xfrm>
            <a:off x="776536" y="1177229"/>
            <a:ext cx="8352928" cy="792084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労災事故は、数字の向こうに「命」がある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150B15A-DF79-87A2-75D7-AFBED56ED10E}"/>
              </a:ext>
            </a:extLst>
          </p:cNvPr>
          <p:cNvSpPr txBox="1"/>
          <p:nvPr/>
        </p:nvSpPr>
        <p:spPr>
          <a:xfrm>
            <a:off x="488504" y="2399397"/>
            <a:ext cx="90163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kumimoji="1" lang="ja-JP" altLang="en-US" sz="2200" dirty="0"/>
              <a:t>クレーンによる労災事故、その多くは「慣れ」と「油断」から</a:t>
            </a:r>
            <a:endParaRPr kumimoji="1" lang="en-US" altLang="ja-JP" sz="2200" dirty="0"/>
          </a:p>
          <a:p>
            <a:pPr marL="342900" indent="-342900">
              <a:buFont typeface="Wingdings" panose="05000000000000000000" pitchFamily="2" charset="2"/>
              <a:buChar char="n"/>
            </a:pPr>
            <a:endParaRPr lang="en-US" altLang="ja-JP" sz="2200" dirty="0"/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kumimoji="1" lang="ja-JP" altLang="en-US" sz="2200" dirty="0"/>
              <a:t>従来の安全教育は、座学・ビデオ教材・実機基本操作が中心</a:t>
            </a:r>
            <a:endParaRPr lang="en-US" altLang="ja-JP" sz="2200" dirty="0"/>
          </a:p>
          <a:p>
            <a:pPr marL="342900" indent="-342900">
              <a:buFont typeface="Wingdings" panose="05000000000000000000" pitchFamily="2" charset="2"/>
              <a:buChar char="n"/>
            </a:pPr>
            <a:endParaRPr kumimoji="1" lang="en-US" altLang="ja-JP" sz="2200" dirty="0"/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ja-JP" altLang="en-US" sz="2200" dirty="0"/>
              <a:t>それだけでは「第三者として学ぶ」に留まりやすく、「本当の危機感」は伝わらないのが現実</a:t>
            </a:r>
            <a:endParaRPr lang="en-US" altLang="ja-JP" sz="2200" dirty="0"/>
          </a:p>
          <a:p>
            <a:pPr marL="342900" indent="-342900">
              <a:buFont typeface="Wingdings" panose="05000000000000000000" pitchFamily="2" charset="2"/>
              <a:buChar char="n"/>
            </a:pPr>
            <a:endParaRPr lang="en-US" altLang="ja-JP" sz="2200" dirty="0"/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ja-JP" altLang="en-US" sz="2200" dirty="0"/>
              <a:t>危険を「自分ごと」として認識するための、リアルな危険を体感しながら学べる方法が求められている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611972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08CE1-5D32-FA73-C0A0-BDBAC1A31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>
            <a:extLst>
              <a:ext uri="{FF2B5EF4-FFF2-40B4-BE49-F238E27FC236}">
                <a16:creationId xmlns:a16="http://schemas.microsoft.com/office/drawing/2014/main" id="{9F849820-9150-5573-613E-D250AFF0B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2480" y="404664"/>
            <a:ext cx="5934372" cy="4318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b="1" dirty="0">
                <a:latin typeface="小塚ゴシック Std M" panose="020B0700000000000000" pitchFamily="34" charset="-128"/>
                <a:ea typeface="小塚ゴシック Std M" panose="020B0700000000000000" pitchFamily="34" charset="-128"/>
              </a:rPr>
              <a:t>技術進展と新しい教育手法</a:t>
            </a:r>
            <a:endParaRPr lang="ja-JP" altLang="ja-JP" b="1" dirty="0">
              <a:latin typeface="小塚ゴシック Std M" panose="020B0700000000000000" pitchFamily="34" charset="-128"/>
              <a:ea typeface="小塚ゴシック Std M" panose="020B0700000000000000" pitchFamily="34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2F95FD0-828F-DD7C-502F-4EB84A0D2AA7}"/>
              </a:ext>
            </a:extLst>
          </p:cNvPr>
          <p:cNvCxnSpPr/>
          <p:nvPr/>
        </p:nvCxnSpPr>
        <p:spPr>
          <a:xfrm>
            <a:off x="344488" y="836712"/>
            <a:ext cx="7056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スライド番号プレースホルダ 5">
            <a:extLst>
              <a:ext uri="{FF2B5EF4-FFF2-40B4-BE49-F238E27FC236}">
                <a16:creationId xmlns:a16="http://schemas.microsoft.com/office/drawing/2014/main" id="{6267D05E-1D78-0DD5-1F44-826CAC774E96}"/>
              </a:ext>
            </a:extLst>
          </p:cNvPr>
          <p:cNvSpPr txBox="1">
            <a:spLocks/>
          </p:cNvSpPr>
          <p:nvPr/>
        </p:nvSpPr>
        <p:spPr bwMode="auto">
          <a:xfrm>
            <a:off x="7337425" y="6196013"/>
            <a:ext cx="2311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63EC841-A61F-434C-BB1A-9E3C72530121}" type="slidenum">
              <a:rPr lang="en-US" altLang="ja-JP" sz="1000">
                <a:latin typeface="+mn-ea"/>
                <a:ea typeface="+mn-ea"/>
              </a:rPr>
              <a:pPr algn="r">
                <a:defRPr/>
              </a:pPr>
              <a:t>8</a:t>
            </a:fld>
            <a:endParaRPr lang="en-US" altLang="ja-JP" sz="1000" dirty="0">
              <a:latin typeface="+mn-ea"/>
              <a:ea typeface="+mn-ea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4E5521BC-789C-E704-9427-32218645CD0D}"/>
              </a:ext>
            </a:extLst>
          </p:cNvPr>
          <p:cNvSpPr/>
          <p:nvPr/>
        </p:nvSpPr>
        <p:spPr>
          <a:xfrm>
            <a:off x="776536" y="1052736"/>
            <a:ext cx="8352928" cy="792084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XR</a:t>
            </a:r>
            <a:r>
              <a:rPr kumimoji="1" lang="ja-JP" altLang="en-US" sz="2800" dirty="0"/>
              <a:t>技術の進化で「模擬実体験」が可能に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DE3719B-6C58-EAAF-BB9E-B65561260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6" y="3309749"/>
            <a:ext cx="4017838" cy="2491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AABD803-E92B-3FC2-9118-F00AE9223372}"/>
              </a:ext>
            </a:extLst>
          </p:cNvPr>
          <p:cNvSpPr txBox="1"/>
          <p:nvPr/>
        </p:nvSpPr>
        <p:spPr>
          <a:xfrm>
            <a:off x="810157" y="2060843"/>
            <a:ext cx="8352928" cy="969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kumimoji="1" lang="ja-JP" altLang="en-US" sz="2000" dirty="0"/>
              <a:t>多くの分野で</a:t>
            </a:r>
            <a:r>
              <a:rPr kumimoji="1" lang="en-US" altLang="ja-JP" sz="2000" dirty="0"/>
              <a:t>VR</a:t>
            </a:r>
            <a:r>
              <a:rPr kumimoji="1" lang="ja-JP" altLang="en-US" sz="2000" dirty="0"/>
              <a:t>教育が普及してきています。</a:t>
            </a:r>
            <a:endParaRPr kumimoji="1" lang="en-US" altLang="ja-JP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kumimoji="1" lang="ja-JP" altLang="en-US" sz="2000" dirty="0"/>
              <a:t>建設分野でも</a:t>
            </a:r>
            <a:r>
              <a:rPr kumimoji="1" lang="en-US" altLang="ja-JP" sz="2000" dirty="0"/>
              <a:t>VR</a:t>
            </a:r>
            <a:r>
              <a:rPr kumimoji="1" lang="ja-JP" altLang="en-US" sz="2000" dirty="0"/>
              <a:t>活用事例は急速に増加しています。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4BB30B12-FCFF-838C-3120-5F866C662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010" y="3309750"/>
            <a:ext cx="3995454" cy="2503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7FC2082-8624-8C86-65CA-F41DDF76A0FB}"/>
              </a:ext>
            </a:extLst>
          </p:cNvPr>
          <p:cNvSpPr txBox="1"/>
          <p:nvPr/>
        </p:nvSpPr>
        <p:spPr>
          <a:xfrm>
            <a:off x="3530432" y="6075834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積木製作「安全体感トレーニング」</a:t>
            </a:r>
          </a:p>
        </p:txBody>
      </p:sp>
    </p:spTree>
    <p:extLst>
      <p:ext uri="{BB962C8B-B14F-4D97-AF65-F5344CB8AC3E}">
        <p14:creationId xmlns:p14="http://schemas.microsoft.com/office/powerpoint/2010/main" val="2993663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39737-AB85-6E75-81D6-CF859E62E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>
            <a:extLst>
              <a:ext uri="{FF2B5EF4-FFF2-40B4-BE49-F238E27FC236}">
                <a16:creationId xmlns:a16="http://schemas.microsoft.com/office/drawing/2014/main" id="{64275CFF-B5A2-5901-0745-2433E9A680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2480" y="404664"/>
            <a:ext cx="5934372" cy="4318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b="1" dirty="0">
                <a:latin typeface="小塚ゴシック Std M" panose="020B0700000000000000" pitchFamily="34" charset="-128"/>
                <a:ea typeface="小塚ゴシック Std M" panose="020B0700000000000000" pitchFamily="34" charset="-128"/>
              </a:rPr>
              <a:t>「小型移動式クレーン</a:t>
            </a:r>
            <a:r>
              <a:rPr lang="en-US" altLang="ja-JP" b="1" dirty="0">
                <a:latin typeface="小塚ゴシック Std M" panose="020B0700000000000000" pitchFamily="34" charset="-128"/>
                <a:ea typeface="小塚ゴシック Std M" panose="020B0700000000000000" pitchFamily="34" charset="-128"/>
              </a:rPr>
              <a:t>VR</a:t>
            </a:r>
            <a:r>
              <a:rPr lang="ja-JP" altLang="en-US" b="1" dirty="0">
                <a:latin typeface="小塚ゴシック Std M" panose="020B0700000000000000" pitchFamily="34" charset="-128"/>
                <a:ea typeface="小塚ゴシック Std M" panose="020B0700000000000000" pitchFamily="34" charset="-128"/>
              </a:rPr>
              <a:t>訓練システム」とは</a:t>
            </a:r>
            <a:endParaRPr lang="ja-JP" altLang="ja-JP" b="1" dirty="0">
              <a:latin typeface="小塚ゴシック Std M" panose="020B0700000000000000" pitchFamily="34" charset="-128"/>
              <a:ea typeface="小塚ゴシック Std M" panose="020B0700000000000000" pitchFamily="34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26B2BA69-F637-73F4-5B54-B3765900E23A}"/>
              </a:ext>
            </a:extLst>
          </p:cNvPr>
          <p:cNvCxnSpPr/>
          <p:nvPr/>
        </p:nvCxnSpPr>
        <p:spPr>
          <a:xfrm>
            <a:off x="344488" y="836712"/>
            <a:ext cx="7056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スライド番号プレースホルダ 5">
            <a:extLst>
              <a:ext uri="{FF2B5EF4-FFF2-40B4-BE49-F238E27FC236}">
                <a16:creationId xmlns:a16="http://schemas.microsoft.com/office/drawing/2014/main" id="{A3D8CD28-BD2A-ACD8-5D89-D4C13AA752AD}"/>
              </a:ext>
            </a:extLst>
          </p:cNvPr>
          <p:cNvSpPr txBox="1">
            <a:spLocks/>
          </p:cNvSpPr>
          <p:nvPr/>
        </p:nvSpPr>
        <p:spPr bwMode="auto">
          <a:xfrm>
            <a:off x="7337425" y="6196013"/>
            <a:ext cx="2311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63EC841-A61F-434C-BB1A-9E3C72530121}" type="slidenum">
              <a:rPr lang="en-US" altLang="ja-JP" sz="1000">
                <a:latin typeface="+mn-ea"/>
                <a:ea typeface="+mn-ea"/>
              </a:rPr>
              <a:pPr algn="r">
                <a:defRPr/>
              </a:pPr>
              <a:t>9</a:t>
            </a:fld>
            <a:endParaRPr lang="en-US" altLang="ja-JP" sz="1000" dirty="0">
              <a:latin typeface="+mn-ea"/>
              <a:ea typeface="+mn-ea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489E1B2-FBE7-1392-CB15-1CEF7969C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254B22-C6B1-03E2-ECD8-AAA0F7A63D5A}"/>
              </a:ext>
            </a:extLst>
          </p:cNvPr>
          <p:cNvSpPr txBox="1"/>
          <p:nvPr/>
        </p:nvSpPr>
        <p:spPr>
          <a:xfrm>
            <a:off x="560512" y="1102627"/>
            <a:ext cx="6408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/>
              <a:t>●小型移動式クレーンの操作環境を忠実に再現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EE7D9A2-C104-13B4-942A-ECA8D805F59D}"/>
              </a:ext>
            </a:extLst>
          </p:cNvPr>
          <p:cNvSpPr txBox="1"/>
          <p:nvPr/>
        </p:nvSpPr>
        <p:spPr>
          <a:xfrm>
            <a:off x="992560" y="1434615"/>
            <a:ext cx="7920880" cy="88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800" dirty="0"/>
              <a:t>臨場感のある</a:t>
            </a:r>
            <a:r>
              <a:rPr lang="en-US" altLang="ja-JP" sz="1800" dirty="0"/>
              <a:t>3DCG</a:t>
            </a:r>
            <a:r>
              <a:rPr lang="ja-JP" altLang="en-US" sz="1800" dirty="0"/>
              <a:t>表現や、物理シミュレーションによる重力や衝突など、リアルな操縦環境を再現。現実に役立つ</a:t>
            </a:r>
            <a:r>
              <a:rPr lang="en-US" altLang="ja-JP" sz="1800" dirty="0"/>
              <a:t>VR</a:t>
            </a:r>
            <a:r>
              <a:rPr lang="ja-JP" altLang="en-US" sz="1800" dirty="0"/>
              <a:t>訓練内容が盛り込まれています。</a:t>
            </a:r>
          </a:p>
        </p:txBody>
      </p:sp>
      <p:pic>
        <p:nvPicPr>
          <p:cNvPr id="2" name="図 1" descr="トラック, 建物, 道路, 屋外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9D7EC328-1C32-6E6F-599F-B5E7F7542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60" y="2459782"/>
            <a:ext cx="7560840" cy="377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59096"/>
      </p:ext>
    </p:extLst>
  </p:cSld>
  <p:clrMapOvr>
    <a:masterClrMapping/>
  </p:clrMapOvr>
</p:sld>
</file>

<file path=ppt/theme/theme1.xml><?xml version="1.0" encoding="utf-8"?>
<a:theme xmlns:a="http://schemas.openxmlformats.org/drawingml/2006/main" name="LH_Format_yoko">
  <a:themeElements>
    <a:clrScheme name="LH_Format横_090421 13">
      <a:dk1>
        <a:srgbClr val="333333"/>
      </a:dk1>
      <a:lt1>
        <a:srgbClr val="FFFFFF"/>
      </a:lt1>
      <a:dk2>
        <a:srgbClr val="333333"/>
      </a:dk2>
      <a:lt2>
        <a:srgbClr val="808080"/>
      </a:lt2>
      <a:accent1>
        <a:srgbClr val="FFFFCC"/>
      </a:accent1>
      <a:accent2>
        <a:srgbClr val="FF9900"/>
      </a:accent2>
      <a:accent3>
        <a:srgbClr val="FFFFFF"/>
      </a:accent3>
      <a:accent4>
        <a:srgbClr val="2A2A2A"/>
      </a:accent4>
      <a:accent5>
        <a:srgbClr val="FFFFE2"/>
      </a:accent5>
      <a:accent6>
        <a:srgbClr val="E78A00"/>
      </a:accent6>
      <a:hlink>
        <a:srgbClr val="99CC00"/>
      </a:hlink>
      <a:folHlink>
        <a:srgbClr val="808000"/>
      </a:folHlink>
    </a:clrScheme>
    <a:fontScheme name="LH_Format横_090421">
      <a:majorFont>
        <a:latin typeface="ヒラギノ角ゴ Pro W3"/>
        <a:ea typeface="ヒラギノ角ゴ Pro W3"/>
        <a:cs typeface=""/>
      </a:majorFont>
      <a:minorFont>
        <a:latin typeface="ヒラギノ角ゴ Pro W3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H_Format横_09042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_Format横_09042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_Format横_09042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_Format横_09042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_Format横_09042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_Format横_09042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_Format横_09042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_Format横_09042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_Format横_09042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_Format横_09042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_Format横_09042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_Format横_09042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_Format横_090421 13">
        <a:dk1>
          <a:srgbClr val="333333"/>
        </a:dk1>
        <a:lt1>
          <a:srgbClr val="FFFFFF"/>
        </a:lt1>
        <a:dk2>
          <a:srgbClr val="333333"/>
        </a:dk2>
        <a:lt2>
          <a:srgbClr val="808080"/>
        </a:lt2>
        <a:accent1>
          <a:srgbClr val="FFFFCC"/>
        </a:accent1>
        <a:accent2>
          <a:srgbClr val="FF9900"/>
        </a:accent2>
        <a:accent3>
          <a:srgbClr val="FFFFFF"/>
        </a:accent3>
        <a:accent4>
          <a:srgbClr val="2A2A2A"/>
        </a:accent4>
        <a:accent5>
          <a:srgbClr val="FFFFE2"/>
        </a:accent5>
        <a:accent6>
          <a:srgbClr val="E78A00"/>
        </a:accent6>
        <a:hlink>
          <a:srgbClr val="99CC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6AC4B9855F153F468F7DBB3314942E39" ma:contentTypeVersion="15" ma:contentTypeDescription="新しいドキュメントを作成します。" ma:contentTypeScope="" ma:versionID="434eeb75e9ee1721360b4da8a97121e0">
  <xsd:schema xmlns:xsd="http://www.w3.org/2001/XMLSchema" xmlns:xs="http://www.w3.org/2001/XMLSchema" xmlns:p="http://schemas.microsoft.com/office/2006/metadata/properties" xmlns:ns2="0a1e053f-7f1f-41f2-a7a0-739dd0da57d9" xmlns:ns3="abd1991e-21c0-43d4-8449-b2f44f88f72b" targetNamespace="http://schemas.microsoft.com/office/2006/metadata/properties" ma:root="true" ma:fieldsID="d578514a4ae3be2d4daae67a6959c10b" ns2:_="" ns3:_="">
    <xsd:import namespace="0a1e053f-7f1f-41f2-a7a0-739dd0da57d9"/>
    <xsd:import namespace="abd1991e-21c0-43d4-8449-b2f44f88f72b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1e053f-7f1f-41f2-a7a0-739dd0da57d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画像タグ" ma:readOnly="false" ma:fieldId="{5cf76f15-5ced-4ddc-b409-7134ff3c332f}" ma:taxonomyMulti="true" ma:sspId="d08187dc-3b2f-4056-a684-dc2b7b3c55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1991e-21c0-43d4-8449-b2f44f88f72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352bc99f-924d-41c8-90e5-499626a44d0b}" ma:internalName="TaxCatchAll" ma:showField="CatchAllData" ma:web="abd1991e-21c0-43d4-8449-b2f44f88f7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705A9E-71C7-41F5-99BE-3AFFFEA1A1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60B346-857F-485A-B4F8-8F739BD309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1e053f-7f1f-41f2-a7a0-739dd0da57d9"/>
    <ds:schemaRef ds:uri="abd1991e-21c0-43d4-8449-b2f44f88f7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LH_Format_yoko</Template>
  <TotalTime>13043</TotalTime>
  <Words>1472</Words>
  <Application>Microsoft Office PowerPoint</Application>
  <PresentationFormat>A4 210 x 297 mm</PresentationFormat>
  <Paragraphs>160</Paragraphs>
  <Slides>20</Slides>
  <Notes>0</Notes>
  <HiddenSlides>0</HiddenSlides>
  <MMClips>3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33" baseType="lpstr">
      <vt:lpstr>A-OTF ゴシックMB101 Pr5 L</vt:lpstr>
      <vt:lpstr>A-OTF 見出ミンMA1 Std Bold</vt:lpstr>
      <vt:lpstr>Hiragino Kaku Gothic ProN</vt:lpstr>
      <vt:lpstr>Noto Sans JP</vt:lpstr>
      <vt:lpstr>ヒラギノ角ゴ Pro W3</vt:lpstr>
      <vt:lpstr>ヒラギノ角ゴ Pro W6</vt:lpstr>
      <vt:lpstr>ヒラギノ明朝 Pro W6</vt:lpstr>
      <vt:lpstr>メイリオ</vt:lpstr>
      <vt:lpstr>小塚ゴシック Std M</vt:lpstr>
      <vt:lpstr>游ゴシック</vt:lpstr>
      <vt:lpstr>Arial</vt:lpstr>
      <vt:lpstr>Wingdings</vt:lpstr>
      <vt:lpstr>LH_Format_yoko</vt:lpstr>
      <vt:lpstr>会社紹介</vt:lpstr>
      <vt:lpstr>自己紹介</vt:lpstr>
      <vt:lpstr>会社紹介</vt:lpstr>
      <vt:lpstr>事業内容</vt:lpstr>
      <vt:lpstr>本日のテーマ</vt:lpstr>
      <vt:lpstr>背景：クレーン事故の現状</vt:lpstr>
      <vt:lpstr>従来の安全教育の限界</vt:lpstr>
      <vt:lpstr>技術進展と新しい教育手法</vt:lpstr>
      <vt:lpstr>「小型移動式クレーンVR訓練システム」とは</vt:lpstr>
      <vt:lpstr>「小型移動式クレーンVR訓練システム」紹介動画</vt:lpstr>
      <vt:lpstr>これまでの取り組み</vt:lpstr>
      <vt:lpstr>「事故事例による危険体験」開発の経緯</vt:lpstr>
      <vt:lpstr>危険体験シナリオ例</vt:lpstr>
      <vt:lpstr>危険体験シーンの構成</vt:lpstr>
      <vt:lpstr>「高圧電線へのブームの接触による事故事例」ダイジェスト</vt:lpstr>
      <vt:lpstr>感電デバイスとの連携（触覚・痛覚への拡張）</vt:lpstr>
      <vt:lpstr>感電デバイスとの連携（触覚・痛覚への拡張）</vt:lpstr>
      <vt:lpstr>VRによる事故体験の教育効果</vt:lpstr>
      <vt:lpstr>利用後の反応</vt:lpstr>
      <vt:lpstr>終わりに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Y</dc:creator>
  <cp:lastModifiedBy>綿井 秀樹</cp:lastModifiedBy>
  <cp:revision>3991</cp:revision>
  <dcterms:created xsi:type="dcterms:W3CDTF">2009-04-21T06:36:16Z</dcterms:created>
  <dcterms:modified xsi:type="dcterms:W3CDTF">2025-09-19T21:20:27Z</dcterms:modified>
</cp:coreProperties>
</file>